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58" r:id="rId4"/>
    <p:sldId id="256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35F28-5E2E-AE43-8606-8DC21F24623C}" type="datetimeFigureOut">
              <a:rPr lang="en-US" smtClean="0"/>
              <a:t>30/8/16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6E90-6CC9-A045-8C34-DA95EBB4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8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27EE-9EC2-B049-AC23-7D03D314F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27EE-9EC2-B049-AC23-7D03D314F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27EE-9EC2-B049-AC23-7D03D314FD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27EE-9EC2-B049-AC23-7D03D314F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27EE-9EC2-B049-AC23-7D03D314FD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1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8606-E9A6-4B45-A01B-A85551166E99}" type="datetimeFigureOut">
              <a:rPr lang="en-US" smtClean="0"/>
              <a:t>30/8/16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CABF-9CE0-944B-8CCA-A1AF3B8E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686" r="-27686"/>
          <a:stretch>
            <a:fillRect/>
          </a:stretch>
        </p:blipFill>
        <p:spPr>
          <a:xfrm>
            <a:off x="-1419413" y="140167"/>
            <a:ext cx="12215097" cy="6717833"/>
          </a:xfrm>
        </p:spPr>
      </p:pic>
    </p:spTree>
    <p:extLst>
      <p:ext uri="{BB962C8B-B14F-4D97-AF65-F5344CB8AC3E}">
        <p14:creationId xmlns:p14="http://schemas.microsoft.com/office/powerpoint/2010/main" val="335563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Methods of absorption into 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4" y="1636012"/>
            <a:ext cx="45065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PASSIVE (No ATP):</a:t>
            </a:r>
          </a:p>
          <a:p>
            <a:pPr>
              <a:buFontTx/>
              <a:buChar char="-"/>
            </a:pPr>
            <a:r>
              <a:rPr lang="en-US" dirty="0" smtClean="0"/>
              <a:t>Simple diffusion</a:t>
            </a:r>
          </a:p>
          <a:p>
            <a:pPr>
              <a:buFontTx/>
              <a:buChar char="-"/>
            </a:pPr>
            <a:r>
              <a:rPr lang="en-US" dirty="0" smtClean="0"/>
              <a:t>Facilitated diffusion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ACITVE (ATP used):</a:t>
            </a:r>
          </a:p>
          <a:p>
            <a:pPr>
              <a:buFontTx/>
              <a:buChar char="-"/>
            </a:pPr>
            <a:r>
              <a:rPr lang="en-US" dirty="0" smtClean="0"/>
              <a:t>Active transport</a:t>
            </a:r>
          </a:p>
          <a:p>
            <a:pPr>
              <a:buFontTx/>
              <a:buChar char="-"/>
            </a:pPr>
            <a:r>
              <a:rPr lang="en-US" dirty="0" smtClean="0"/>
              <a:t>Endocytosis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medesign.engr.wi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84" y="1636012"/>
            <a:ext cx="3110894" cy="50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4" y="1636012"/>
            <a:ext cx="36405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Simple diffusion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2800" dirty="0" smtClean="0"/>
              <a:t>Down concentration gradient</a:t>
            </a:r>
          </a:p>
          <a:p>
            <a:pPr>
              <a:buFontTx/>
              <a:buChar char="-"/>
            </a:pPr>
            <a:r>
              <a:rPr lang="en-US" sz="2800" dirty="0" smtClean="0"/>
              <a:t>Small molecules/non-polar molecules</a:t>
            </a:r>
          </a:p>
          <a:p>
            <a:pPr>
              <a:buFontTx/>
              <a:buChar char="-"/>
            </a:pPr>
            <a:r>
              <a:rPr lang="en-US" sz="2800" dirty="0" smtClean="0"/>
              <a:t>Fatty acids</a:t>
            </a:r>
            <a:endParaRPr lang="en-US" sz="2800" dirty="0"/>
          </a:p>
        </p:txBody>
      </p:sp>
      <p:pic>
        <p:nvPicPr>
          <p:cNvPr id="4" name="Picture 3" descr="diffus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45" y="2528795"/>
            <a:ext cx="56397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3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5" y="1636012"/>
            <a:ext cx="384171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Facilitated diffusion</a:t>
            </a:r>
          </a:p>
          <a:p>
            <a:pPr>
              <a:buFontTx/>
              <a:buChar char="-"/>
            </a:pPr>
            <a:r>
              <a:rPr lang="en-US" sz="3000" dirty="0" smtClean="0"/>
              <a:t>Down concentration gradient</a:t>
            </a:r>
          </a:p>
          <a:p>
            <a:pPr>
              <a:buFontTx/>
              <a:buChar char="-"/>
            </a:pPr>
            <a:r>
              <a:rPr lang="en-US" sz="3000" dirty="0" smtClean="0"/>
              <a:t>Protein also used due to size/polarity</a:t>
            </a:r>
          </a:p>
          <a:p>
            <a:pPr>
              <a:buFontTx/>
              <a:buChar char="-"/>
            </a:pPr>
            <a:r>
              <a:rPr lang="en-US" sz="3000" dirty="0" smtClean="0"/>
              <a:t>Glucose and amino acids</a:t>
            </a:r>
          </a:p>
        </p:txBody>
      </p:sp>
      <p:pic>
        <p:nvPicPr>
          <p:cNvPr id="4" name="Picture 3" descr="07_15FacilitatedDiffusion-L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1417638"/>
            <a:ext cx="4960469" cy="52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333" y="1636012"/>
            <a:ext cx="3523395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Active transport</a:t>
            </a:r>
          </a:p>
          <a:p>
            <a:pPr>
              <a:buFontTx/>
              <a:buChar char="-"/>
            </a:pPr>
            <a:r>
              <a:rPr lang="en-US" dirty="0" smtClean="0"/>
              <a:t>Uses membrane pumps</a:t>
            </a:r>
          </a:p>
          <a:p>
            <a:pPr>
              <a:buFontTx/>
              <a:buChar char="-"/>
            </a:pPr>
            <a:r>
              <a:rPr lang="en-US" dirty="0" smtClean="0"/>
              <a:t>Move against concentration gradient</a:t>
            </a:r>
          </a:p>
          <a:p>
            <a:pPr>
              <a:buFontTx/>
              <a:buChar char="-"/>
            </a:pPr>
            <a:r>
              <a:rPr lang="en-US" dirty="0" smtClean="0"/>
              <a:t>Use ATP</a:t>
            </a:r>
          </a:p>
          <a:p>
            <a:pPr>
              <a:buFontTx/>
              <a:buChar char="-"/>
            </a:pPr>
            <a:r>
              <a:rPr lang="en-US" dirty="0" smtClean="0"/>
              <a:t>Glucose and amino acids (under certain circumstances. </a:t>
            </a:r>
          </a:p>
          <a:p>
            <a:pPr marL="0" indent="0">
              <a:buNone/>
            </a:pP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  Such as??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active transp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62" y="1987176"/>
            <a:ext cx="5662937" cy="24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4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4" y="1636012"/>
            <a:ext cx="428434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Endo/Exocytosis</a:t>
            </a:r>
          </a:p>
          <a:p>
            <a:pPr>
              <a:buFontTx/>
              <a:buChar char="-"/>
            </a:pPr>
            <a:r>
              <a:rPr lang="en-US" dirty="0" smtClean="0"/>
              <a:t>Molecules trapped in an infolding of the membrane</a:t>
            </a:r>
          </a:p>
          <a:p>
            <a:pPr>
              <a:buFontTx/>
              <a:buChar char="-"/>
            </a:pPr>
            <a:r>
              <a:rPr lang="en-US" dirty="0" smtClean="0"/>
              <a:t>Pass through to the other side as a vesicle</a:t>
            </a:r>
          </a:p>
          <a:p>
            <a:pPr>
              <a:buFontTx/>
              <a:buChar char="-"/>
            </a:pPr>
            <a:r>
              <a:rPr lang="en-US" dirty="0" smtClean="0"/>
              <a:t>Macromolecules that have not yet been fully digested</a:t>
            </a:r>
            <a:endParaRPr lang="en-US" dirty="0"/>
          </a:p>
        </p:txBody>
      </p:sp>
      <p:pic>
        <p:nvPicPr>
          <p:cNvPr id="4" name="Picture 3" descr="endoex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14" y="2014538"/>
            <a:ext cx="4861485" cy="33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7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specific molecules absorbed??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Separate statements into glucose and triglycerides.</a:t>
            </a:r>
          </a:p>
          <a:p>
            <a:pPr marL="514350" indent="-514350">
              <a:buAutoNum type="arabicPeriod"/>
            </a:pPr>
            <a:r>
              <a:rPr lang="en-US" dirty="0" smtClean="0"/>
              <a:t>Order all glucose statements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Order all triglyceride statements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Annotate diagram (key on the 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7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err="1" smtClean="0"/>
              <a:t>Summerise</a:t>
            </a:r>
            <a:r>
              <a:rPr lang="en-US" sz="4000" dirty="0" smtClean="0"/>
              <a:t> the digestion and absorption of starch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Due..</a:t>
            </a:r>
          </a:p>
        </p:txBody>
      </p:sp>
    </p:spTree>
    <p:extLst>
      <p:ext uri="{BB962C8B-B14F-4D97-AF65-F5344CB8AC3E}">
        <p14:creationId xmlns:p14="http://schemas.microsoft.com/office/powerpoint/2010/main" val="29610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1276" b="-41276"/>
          <a:stretch>
            <a:fillRect/>
          </a:stretch>
        </p:blipFill>
        <p:spPr>
          <a:xfrm>
            <a:off x="233081" y="-640976"/>
            <a:ext cx="8776447" cy="48267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406"/>
            <a:ext cx="9144000" cy="26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digested??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the table</a:t>
            </a:r>
            <a:r>
              <a:rPr lang="is-IS" dirty="0" smtClean="0"/>
              <a:t>….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03723"/>
              </p:ext>
            </p:extLst>
          </p:nvPr>
        </p:nvGraphicFramePr>
        <p:xfrm>
          <a:off x="919000" y="2551425"/>
          <a:ext cx="7335674" cy="357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837"/>
                <a:gridCol w="3667837"/>
              </a:tblGrid>
              <a:tr h="595790">
                <a:tc>
                  <a:txBody>
                    <a:bodyPr/>
                    <a:lstStyle/>
                    <a:p>
                      <a:r>
                        <a:rPr lang="en-US" dirty="0" smtClean="0"/>
                        <a:t>Macromolecule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Monomers</a:t>
                      </a:r>
                      <a:endParaRPr lang="en-US" dirty="0"/>
                    </a:p>
                  </a:txBody>
                  <a:tcPr/>
                </a:tc>
              </a:tr>
              <a:tr h="595790">
                <a:tc>
                  <a:txBody>
                    <a:bodyPr/>
                    <a:lstStyle/>
                    <a:p>
                      <a:r>
                        <a:rPr lang="en-US" dirty="0" smtClean="0"/>
                        <a:t>Starch/glycogen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57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Fatty acids &amp; glycerol</a:t>
                      </a:r>
                      <a:endParaRPr lang="en-US" dirty="0"/>
                    </a:p>
                  </a:txBody>
                  <a:tcPr/>
                </a:tc>
              </a:tr>
              <a:tr h="595790">
                <a:tc>
                  <a:txBody>
                    <a:bodyPr/>
                    <a:lstStyle/>
                    <a:p>
                      <a:r>
                        <a:rPr lang="en-US" dirty="0" smtClean="0"/>
                        <a:t>Nucleic acids (DNA/RNA)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7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</a:tr>
              <a:tr h="595790">
                <a:tc>
                  <a:txBody>
                    <a:bodyPr/>
                    <a:lstStyle/>
                    <a:p>
                      <a:r>
                        <a:rPr lang="en-US" dirty="0" smtClean="0"/>
                        <a:t>Cellulose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6588" y="6180275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89059" y="5842000"/>
            <a:ext cx="478117" cy="448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Absorption in the small intestine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50302"/>
            <a:ext cx="7952456" cy="317793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the layers of tissue in the small intestine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the small intestine is adapted for absorption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different mechanisms of absorption in the small intestine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4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625144" y="274638"/>
            <a:ext cx="10783284" cy="5930391"/>
          </a:xfrm>
        </p:spPr>
      </p:pic>
      <p:sp>
        <p:nvSpPr>
          <p:cNvPr id="6" name="TextBox 5"/>
          <p:cNvSpPr txBox="1"/>
          <p:nvPr/>
        </p:nvSpPr>
        <p:spPr>
          <a:xfrm>
            <a:off x="7336118" y="3227294"/>
            <a:ext cx="9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Serosa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112000" y="3227294"/>
            <a:ext cx="224118" cy="134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85667" y="2992433"/>
            <a:ext cx="98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Lumen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961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have a look..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24" b="2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996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814"/>
            <a:ext cx="8229600" cy="16975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Ingestion</a:t>
            </a:r>
            <a:br>
              <a:rPr lang="en-US" dirty="0" smtClean="0"/>
            </a:br>
            <a:r>
              <a:rPr lang="en-US" dirty="0" smtClean="0"/>
              <a:t>Digestion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Absorption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406" r="-19406"/>
          <a:stretch>
            <a:fillRect/>
          </a:stretch>
        </p:blipFill>
        <p:spPr>
          <a:xfrm>
            <a:off x="-289858" y="3408084"/>
            <a:ext cx="5171875" cy="2844332"/>
          </a:xfrm>
        </p:spPr>
      </p:pic>
      <p:sp>
        <p:nvSpPr>
          <p:cNvPr id="5" name="TextBox 4"/>
          <p:cNvSpPr txBox="1"/>
          <p:nvPr/>
        </p:nvSpPr>
        <p:spPr>
          <a:xfrm>
            <a:off x="741634" y="2205921"/>
            <a:ext cx="7945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process of taking substances into cells and then the blood</a:t>
            </a:r>
          </a:p>
          <a:p>
            <a:endParaRPr lang="en-US" dirty="0"/>
          </a:p>
          <a:p>
            <a:r>
              <a:rPr lang="en-US" dirty="0" smtClean="0"/>
              <a:t>The rate of absorption depends on the surface area of the epithelium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2353" y="3423024"/>
            <a:ext cx="4064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absorbed?</a:t>
            </a:r>
          </a:p>
          <a:p>
            <a:endParaRPr lang="en-US" dirty="0"/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Glucose</a:t>
            </a:r>
          </a:p>
          <a:p>
            <a:r>
              <a:rPr lang="en-US" dirty="0" smtClean="0"/>
              <a:t>Amino acids</a:t>
            </a:r>
          </a:p>
          <a:p>
            <a:r>
              <a:rPr lang="en-US" dirty="0" smtClean="0"/>
              <a:t>Nucleotides</a:t>
            </a:r>
          </a:p>
          <a:p>
            <a:r>
              <a:rPr lang="en-US" dirty="0" smtClean="0"/>
              <a:t>Glycerol</a:t>
            </a:r>
          </a:p>
          <a:p>
            <a:r>
              <a:rPr lang="en-US" dirty="0" smtClean="0"/>
              <a:t>Fatty acids</a:t>
            </a:r>
          </a:p>
          <a:p>
            <a:r>
              <a:rPr lang="en-US" dirty="0" smtClean="0"/>
              <a:t>Mineral ions </a:t>
            </a:r>
          </a:p>
          <a:p>
            <a:r>
              <a:rPr lang="en-US" dirty="0" smtClean="0"/>
              <a:t>Vitamins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3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for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is the small intestine adapted for efficient absorption?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-  Villi/microvilli provide a large SA</a:t>
            </a:r>
          </a:p>
          <a:p>
            <a:pPr marL="0" indent="0">
              <a:buNone/>
            </a:pPr>
            <a:r>
              <a:rPr lang="en-US" sz="2000" dirty="0" smtClean="0"/>
              <a:t>-  Wall one cell thick = short diffusion pathway</a:t>
            </a:r>
          </a:p>
          <a:p>
            <a:pPr>
              <a:buFontTx/>
              <a:buChar char="-"/>
            </a:pPr>
            <a:r>
              <a:rPr lang="en-US" sz="2000" dirty="0" smtClean="0"/>
              <a:t>Network of capillaries to maintain concentration gradient</a:t>
            </a:r>
          </a:p>
          <a:p>
            <a:pPr>
              <a:buFontTx/>
              <a:buChar char="-"/>
            </a:pPr>
            <a:r>
              <a:rPr lang="en-US" sz="2000" dirty="0" smtClean="0"/>
              <a:t>Capillaries carry glucose/amino acids away</a:t>
            </a:r>
          </a:p>
          <a:p>
            <a:pPr marL="0" indent="0">
              <a:buNone/>
            </a:pPr>
            <a:r>
              <a:rPr lang="en-US" sz="2000" dirty="0" smtClean="0"/>
              <a:t>-  Lacteal carries fatty acids away</a:t>
            </a:r>
          </a:p>
          <a:p>
            <a:pPr>
              <a:buFontTx/>
              <a:buChar char="-"/>
            </a:pPr>
            <a:r>
              <a:rPr lang="en-US" sz="2000" dirty="0" smtClean="0"/>
              <a:t>Many mitochondria to produce ATP (for active transport)</a:t>
            </a:r>
          </a:p>
        </p:txBody>
      </p:sp>
    </p:spTree>
    <p:extLst>
      <p:ext uri="{BB962C8B-B14F-4D97-AF65-F5344CB8AC3E}">
        <p14:creationId xmlns:p14="http://schemas.microsoft.com/office/powerpoint/2010/main" val="25786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519" b="-24447"/>
          <a:stretch/>
        </p:blipFill>
        <p:spPr>
          <a:xfrm>
            <a:off x="457200" y="274638"/>
            <a:ext cx="8229600" cy="762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041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339</Words>
  <Application>Microsoft Macintosh PowerPoint</Application>
  <PresentationFormat>On-screen Show (4:3)</PresentationFormat>
  <Paragraphs>89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What gets digested??</vt:lpstr>
      <vt:lpstr>Absorption in the small intestine</vt:lpstr>
      <vt:lpstr>PowerPoint Presentation</vt:lpstr>
      <vt:lpstr>Let’s have a look..</vt:lpstr>
      <vt:lpstr>Ingestion Digestion Absorption</vt:lpstr>
      <vt:lpstr>Adaptations for absorption</vt:lpstr>
      <vt:lpstr>PowerPoint Presentation</vt:lpstr>
      <vt:lpstr>Methods of absorption into villi</vt:lpstr>
      <vt:lpstr>Passive</vt:lpstr>
      <vt:lpstr>Passive</vt:lpstr>
      <vt:lpstr>Active</vt:lpstr>
      <vt:lpstr>Active</vt:lpstr>
      <vt:lpstr>How are specific molecules absorbed??</vt:lpstr>
      <vt:lpstr>HW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Absorption in the small intestine</dc:title>
  <dc:creator>Thomas Kitwood</dc:creator>
  <cp:lastModifiedBy>Thomas Kitwood</cp:lastModifiedBy>
  <cp:revision>28</cp:revision>
  <dcterms:created xsi:type="dcterms:W3CDTF">2016-08-26T02:46:01Z</dcterms:created>
  <dcterms:modified xsi:type="dcterms:W3CDTF">2016-08-30T02:47:11Z</dcterms:modified>
</cp:coreProperties>
</file>