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75" r:id="rId2"/>
    <p:sldId id="256" r:id="rId3"/>
    <p:sldId id="257" r:id="rId4"/>
    <p:sldId id="258" r:id="rId5"/>
    <p:sldId id="259" r:id="rId6"/>
    <p:sldId id="260" r:id="rId7"/>
    <p:sldId id="262" r:id="rId8"/>
    <p:sldId id="276" r:id="rId9"/>
    <p:sldId id="261" r:id="rId10"/>
    <p:sldId id="266" r:id="rId11"/>
    <p:sldId id="264" r:id="rId12"/>
    <p:sldId id="267" r:id="rId13"/>
    <p:sldId id="268" r:id="rId14"/>
    <p:sldId id="265" r:id="rId15"/>
    <p:sldId id="269" r:id="rId16"/>
    <p:sldId id="272" r:id="rId17"/>
    <p:sldId id="270" r:id="rId18"/>
    <p:sldId id="274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92"/>
    <p:restoredTop sz="50000" autoAdjust="0"/>
  </p:normalViewPr>
  <p:slideViewPr>
    <p:cSldViewPr snapToGrid="0" snapToObjects="1">
      <p:cViewPr varScale="1">
        <p:scale>
          <a:sx n="97" d="100"/>
          <a:sy n="97" d="100"/>
        </p:scale>
        <p:origin x="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1097F-AF9C-A540-95D7-6939DD071CA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ADD4D-3E36-A94D-90DC-007FF914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0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6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9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5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1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94E8F-7E76-F444-B655-BDFC080ADACC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C3B5-B4F6-084D-BF45-56889892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1_Ne5mS2ls" TargetMode="External"/><Relationship Id="rId4" Type="http://schemas.openxmlformats.org/officeDocument/2006/relationships/hyperlink" Target="https://www.youtube.com/watch?v=-K8Y0ATkkA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www.youtube.com/watch?v=41_Ne5mS2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180_sM9iYV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727" y="30029"/>
            <a:ext cx="4611076" cy="48846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7.3 Translation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558636"/>
            <a:ext cx="8870462" cy="321907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Initiation of translation involves assembly of the components that carry out the process</a:t>
            </a:r>
          </a:p>
          <a:p>
            <a:pPr>
              <a:buFontTx/>
              <a:buChar char="-"/>
            </a:pPr>
            <a:r>
              <a:rPr lang="en-US" sz="1600" dirty="0" smtClean="0"/>
              <a:t>Synthesis of the polypeptide involves a repeated cycle of events</a:t>
            </a:r>
          </a:p>
          <a:p>
            <a:pPr>
              <a:buFontTx/>
              <a:buChar char="-"/>
            </a:pPr>
            <a:r>
              <a:rPr lang="en-US" sz="1600" dirty="0" smtClean="0"/>
              <a:t>Disassembly of the components follows termination of translation </a:t>
            </a:r>
          </a:p>
          <a:p>
            <a:pPr>
              <a:buFontTx/>
              <a:buChar char="-"/>
            </a:pPr>
            <a:r>
              <a:rPr lang="en-US" sz="1600" dirty="0" smtClean="0"/>
              <a:t>Free ribosomes synthesize proteins primarily within the cell</a:t>
            </a:r>
          </a:p>
          <a:p>
            <a:pPr>
              <a:buFontTx/>
              <a:buChar char="-"/>
            </a:pPr>
            <a:r>
              <a:rPr lang="en-US" sz="1600" dirty="0" smtClean="0"/>
              <a:t>Bound ribosomes synthesize proteins primarily for secretion or for use in lysosomes</a:t>
            </a:r>
          </a:p>
          <a:p>
            <a:pPr>
              <a:buFontTx/>
              <a:buChar char="-"/>
            </a:pPr>
            <a:r>
              <a:rPr lang="en-US" sz="1600" dirty="0" smtClean="0"/>
              <a:t>Translation can occur immediately after transcription in prokaryotes</a:t>
            </a:r>
          </a:p>
          <a:p>
            <a:pPr>
              <a:buFontTx/>
              <a:buChar char="-"/>
            </a:pPr>
            <a:r>
              <a:rPr lang="en-US" sz="1600" dirty="0" smtClean="0"/>
              <a:t>The sequence and number of amino acids in the polypeptide is the primary structure </a:t>
            </a:r>
          </a:p>
          <a:p>
            <a:pPr>
              <a:buFontTx/>
              <a:buChar char="-"/>
            </a:pPr>
            <a:r>
              <a:rPr lang="en-US" sz="1600" dirty="0" smtClean="0"/>
              <a:t>The secondary structure is the formation of alpha helixes and beta pleated sheets </a:t>
            </a:r>
          </a:p>
          <a:p>
            <a:pPr>
              <a:buFontTx/>
              <a:buChar char="-"/>
            </a:pPr>
            <a:r>
              <a:rPr lang="en-US" sz="1600" dirty="0" smtClean="0"/>
              <a:t>The tertiary structure is the further folding of the polypeptide </a:t>
            </a:r>
          </a:p>
          <a:p>
            <a:pPr>
              <a:buFontTx/>
              <a:buChar char="-"/>
            </a:pPr>
            <a:r>
              <a:rPr lang="en-US" sz="1600" dirty="0" smtClean="0"/>
              <a:t>The quaternary structure exists in proteins with more than one polypeptide chain</a:t>
            </a:r>
          </a:p>
          <a:p>
            <a:pPr>
              <a:buFontTx/>
              <a:buChar char="-"/>
            </a:pPr>
            <a:endParaRPr lang="en-US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846" y="3817856"/>
            <a:ext cx="8870462" cy="73185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smtClean="0"/>
              <a:t>Applications: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err="1" smtClean="0"/>
              <a:t>tRNA</a:t>
            </a:r>
            <a:r>
              <a:rPr lang="en-US" sz="1600" dirty="0" smtClean="0"/>
              <a:t>-activating enzymes illustrate enzyme-substrate specificity and the role of phosphorylation 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846" y="4612589"/>
            <a:ext cx="8870462" cy="1279265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The use of molecular visualization software to analyse the structure of eukaryotic ribosomes and a </a:t>
            </a:r>
            <a:r>
              <a:rPr lang="en-US" sz="1600" dirty="0" err="1" smtClean="0"/>
              <a:t>tRNA</a:t>
            </a:r>
            <a:r>
              <a:rPr lang="en-US" sz="1600" dirty="0" smtClean="0"/>
              <a:t> molecule</a:t>
            </a:r>
          </a:p>
          <a:p>
            <a:pPr>
              <a:buFontTx/>
              <a:buChar char="-"/>
            </a:pPr>
            <a:r>
              <a:rPr lang="en-US" sz="1600" dirty="0" smtClean="0"/>
              <a:t>Identification of polysomes in an electron micrograph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5846" y="6097911"/>
            <a:ext cx="8870462" cy="627361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Developments in scientific research follow improvements in computing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98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9193" y="3244334"/>
            <a:ext cx="304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Translation</a:t>
            </a:r>
            <a:r>
              <a:rPr lang="en-US" dirty="0" smtClean="0"/>
              <a:t> now begins..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913" y="628650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ribosomal subunit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5913" y="2185988"/>
            <a:ext cx="244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ribosomal subunit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6425" y="124301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6663" y="350043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3225" y="5357813"/>
            <a:ext cx="68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site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0825" y="5643563"/>
            <a:ext cx="7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6150" y="4429125"/>
            <a:ext cx="68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site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957763"/>
            <a:ext cx="12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codon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5863" y="3957638"/>
            <a:ext cx="124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 codon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2428875"/>
            <a:ext cx="128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Methionine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29613" y="10001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0638" y="67151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72050" y="224313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1838" y="1371600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polypeptide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86388" y="4886325"/>
            <a:ext cx="14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bond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45224" y="6329082"/>
            <a:ext cx="288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 base pairing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Stage 1 – Initiation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911"/>
            <a:ext cx="9144000" cy="3931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0353" y="3959412"/>
            <a:ext cx="1673412" cy="135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4988" y="5866186"/>
            <a:ext cx="2841811" cy="519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2471"/>
            <a:ext cx="914400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50" dirty="0" smtClean="0"/>
              <a:t>The mRNA binds to the small subunit of the ribosome on the mRNA binding site</a:t>
            </a:r>
          </a:p>
          <a:p>
            <a:pPr marL="285750" indent="-285750">
              <a:buFont typeface="Arial"/>
              <a:buChar char="•"/>
            </a:pPr>
            <a:r>
              <a:rPr lang="en-US" sz="1750" dirty="0" smtClean="0"/>
              <a:t>An initiator tRNA carrying methionine binds at the start codon ‘AUG’</a:t>
            </a:r>
          </a:p>
          <a:p>
            <a:pPr marL="285750" indent="-285750">
              <a:buFont typeface="Arial"/>
              <a:buChar char="•"/>
            </a:pPr>
            <a:r>
              <a:rPr lang="en-US" sz="1750" dirty="0" smtClean="0"/>
              <a:t>The large ribosomal subunit then attaches (where the tRNA binding sites are)</a:t>
            </a:r>
          </a:p>
          <a:p>
            <a:pPr marL="285750" indent="-285750">
              <a:buFont typeface="Arial"/>
              <a:buChar char="•"/>
            </a:pPr>
            <a:r>
              <a:rPr lang="en-US" sz="1750" dirty="0" smtClean="0"/>
              <a:t>The initiator tRNA is at the P site</a:t>
            </a:r>
          </a:p>
          <a:p>
            <a:pPr marL="285750" indent="-285750">
              <a:buFont typeface="Arial"/>
              <a:buChar char="•"/>
            </a:pPr>
            <a:r>
              <a:rPr lang="en-US" sz="1750" dirty="0" smtClean="0"/>
              <a:t>A second codon signals another tRNA to bind and occupy the A site. A peptide bonds forms between the two amino acids.</a:t>
            </a:r>
          </a:p>
          <a:p>
            <a:endParaRPr lang="en-US" sz="175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29529" y="4243294"/>
            <a:ext cx="14642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8 at 10.2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" y="134470"/>
            <a:ext cx="7879976" cy="6473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176240">
            <a:off x="4612767" y="2187940"/>
            <a:ext cx="2393213" cy="1665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176240">
            <a:off x="5855873" y="1828759"/>
            <a:ext cx="2393213" cy="1665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176240">
            <a:off x="345567" y="4162571"/>
            <a:ext cx="2393213" cy="1665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35176" y="2704353"/>
            <a:ext cx="586704" cy="881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192" y="3536272"/>
            <a:ext cx="432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Stage 2 - Elongation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469" y="4242508"/>
            <a:ext cx="5527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Elongation occurs in repeated steps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ribosomes </a:t>
            </a:r>
            <a:r>
              <a:rPr lang="en-US" dirty="0" err="1" smtClean="0"/>
              <a:t>translocates</a:t>
            </a:r>
            <a:r>
              <a:rPr lang="en-US" dirty="0" smtClean="0"/>
              <a:t> (moves) three bases along the mRNA moving the tRNA in the P site into the E site, releasing it.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makes the next A site available for a tRNA to bind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9 at 7.4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956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8276409">
            <a:off x="4987591" y="1844103"/>
            <a:ext cx="952462" cy="93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8276409">
            <a:off x="2382101" y="4462454"/>
            <a:ext cx="952462" cy="1064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6318" y="579917"/>
            <a:ext cx="28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Translation occurs from 5’ to 3’ on the mRNA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26"/>
            <a:ext cx="8229600" cy="1143000"/>
          </a:xfrm>
        </p:spPr>
        <p:txBody>
          <a:bodyPr/>
          <a:lstStyle/>
          <a:p>
            <a:r>
              <a:rPr lang="en-US" dirty="0" smtClean="0"/>
              <a:t>Degenerate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657" r="-26657"/>
          <a:stretch>
            <a:fillRect/>
          </a:stretch>
        </p:blipFill>
        <p:spPr>
          <a:xfrm>
            <a:off x="-140448" y="1196788"/>
            <a:ext cx="9614642" cy="5287683"/>
          </a:xfrm>
        </p:spPr>
      </p:pic>
    </p:spTree>
    <p:extLst>
      <p:ext uri="{BB962C8B-B14F-4D97-AF65-F5344CB8AC3E}">
        <p14:creationId xmlns:p14="http://schemas.microsoft.com/office/powerpoint/2010/main" val="36897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09 at 7.4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932"/>
            <a:ext cx="9144000" cy="3234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50" y="317467"/>
            <a:ext cx="3106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Stage 3 - Termination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837" y="1139994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Translations occurs until a stop codon is reached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release factor releases the polypeptide chain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ribosome, release factor and tRNA disassemble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30225" y="403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Protein Synthesis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06325" y="4096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Transcription and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Binding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1" y="1600200"/>
            <a:ext cx="4204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A site – </a:t>
            </a:r>
            <a:r>
              <a:rPr lang="en-US" sz="2800" u="sng" dirty="0" err="1" smtClean="0"/>
              <a:t>Aminoacyl</a:t>
            </a:r>
            <a:r>
              <a:rPr lang="en-US" sz="2800" u="sng" dirty="0" smtClean="0"/>
              <a:t> site</a:t>
            </a:r>
          </a:p>
          <a:p>
            <a:r>
              <a:rPr lang="en-US" sz="2000" dirty="0" smtClean="0"/>
              <a:t>Holds the tRNA carrying the next amino acid to be added to the polypeptide chain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2800" u="sng" dirty="0" smtClean="0"/>
              <a:t>P site – </a:t>
            </a:r>
            <a:r>
              <a:rPr lang="en-US" sz="2800" u="sng" dirty="0" err="1" smtClean="0"/>
              <a:t>Peptidyl</a:t>
            </a:r>
            <a:r>
              <a:rPr lang="en-US" sz="2800" u="sng" dirty="0" smtClean="0"/>
              <a:t> site</a:t>
            </a:r>
          </a:p>
          <a:p>
            <a:r>
              <a:rPr lang="en-US" sz="2000" dirty="0" smtClean="0"/>
              <a:t>Holds the tRNA carrying the growing polypeptide chain</a:t>
            </a:r>
            <a:endParaRPr lang="en-US" sz="2800" u="sng" dirty="0" smtClean="0"/>
          </a:p>
          <a:p>
            <a:pPr marL="0" indent="0">
              <a:buNone/>
            </a:pPr>
            <a:r>
              <a:rPr lang="en-US" sz="2800" u="sng" dirty="0" smtClean="0"/>
              <a:t>E site – Exit site</a:t>
            </a:r>
          </a:p>
          <a:p>
            <a:r>
              <a:rPr lang="en-US" sz="2000" dirty="0" smtClean="0"/>
              <a:t>Site from which the tRNA that has lost its amino acid is released</a:t>
            </a:r>
            <a:endParaRPr lang="en-US" sz="1800" dirty="0" smtClean="0"/>
          </a:p>
        </p:txBody>
      </p:sp>
      <p:pic>
        <p:nvPicPr>
          <p:cNvPr id="4" name="Picture 3" descr="Screen Shot 2017-01-10 at 9.0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47" y="78815"/>
            <a:ext cx="4731636" cy="54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30" y="-20918"/>
            <a:ext cx="8229600" cy="1143000"/>
          </a:xfrm>
        </p:spPr>
        <p:txBody>
          <a:bodyPr/>
          <a:lstStyle/>
          <a:p>
            <a:r>
              <a:rPr lang="en-US" dirty="0" smtClean="0"/>
              <a:t>Protein synthesis in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6" r="256"/>
          <a:stretch>
            <a:fillRect/>
          </a:stretch>
        </p:blipFill>
        <p:spPr>
          <a:xfrm>
            <a:off x="-1" y="1122082"/>
            <a:ext cx="9098455" cy="5003800"/>
          </a:xfrm>
        </p:spPr>
      </p:pic>
    </p:spTree>
    <p:extLst>
      <p:ext uri="{BB962C8B-B14F-4D97-AF65-F5344CB8AC3E}">
        <p14:creationId xmlns:p14="http://schemas.microsoft.com/office/powerpoint/2010/main" val="40874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10 at 10.1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830"/>
            <a:ext cx="4605677" cy="600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4894" y="590074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6326" y="652041"/>
            <a:ext cx="259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</a:t>
            </a:r>
            <a:r>
              <a:rPr lang="en-US" dirty="0" err="1" smtClean="0"/>
              <a:t>polysome</a:t>
            </a:r>
            <a:r>
              <a:rPr lang="en-US" dirty="0" smtClean="0"/>
              <a:t> – one mRNA with many ribosomes attached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054" y="1878632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2877" y="2077079"/>
            <a:ext cx="33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changes between 5’ and 3’?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3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u="sng" dirty="0" err="1" smtClean="0"/>
              <a:t>Polysomes</a:t>
            </a:r>
            <a:r>
              <a:rPr lang="en-US" sz="2400" dirty="0" smtClean="0"/>
              <a:t> – multiple ribosomes on on </a:t>
            </a:r>
            <a:r>
              <a:rPr lang="en-US" sz="2400" dirty="0"/>
              <a:t>m</a:t>
            </a:r>
            <a:r>
              <a:rPr lang="en-US" sz="2400" dirty="0" smtClean="0"/>
              <a:t>RNA strand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711" r="-5711"/>
          <a:stretch>
            <a:fillRect/>
          </a:stretch>
        </p:blipFill>
        <p:spPr>
          <a:xfrm>
            <a:off x="-448235" y="894697"/>
            <a:ext cx="10218272" cy="5619656"/>
          </a:xfrm>
        </p:spPr>
      </p:pic>
      <p:sp>
        <p:nvSpPr>
          <p:cNvPr id="5" name="Rectangle 4"/>
          <p:cNvSpPr/>
          <p:nvPr/>
        </p:nvSpPr>
        <p:spPr>
          <a:xfrm>
            <a:off x="6330225" y="403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208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Translation (HL)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0" y="1981199"/>
            <a:ext cx="6400800" cy="235174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Describe the structure of a ribosome and tRNA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Explain how tRNA gets activated and an amino acid attaches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Describe the three stages of translation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State the roles of free ribosomes and bound ribosomes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 smtClean="0"/>
              <a:t>Identify </a:t>
            </a:r>
            <a:r>
              <a:rPr lang="en-US" sz="1800" dirty="0" err="1" smtClean="0"/>
              <a:t>polysomes</a:t>
            </a:r>
            <a:r>
              <a:rPr lang="en-US" sz="1800" dirty="0" smtClean="0"/>
              <a:t> from an electron micrograph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3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176" y="44034"/>
            <a:ext cx="8477624" cy="683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B</a:t>
            </a:r>
            <a:endParaRPr lang="en-HK" sz="2000" dirty="0"/>
          </a:p>
          <a:p>
            <a:pPr marL="342900" indent="-342900">
              <a:buAutoNum type="arabicPeriod" startAt="2"/>
            </a:pPr>
            <a:r>
              <a:rPr lang="en-US" sz="2000" dirty="0" smtClean="0"/>
              <a:t>D</a:t>
            </a:r>
            <a:endParaRPr lang="en-HK" sz="2000" dirty="0"/>
          </a:p>
          <a:p>
            <a:r>
              <a:rPr lang="en-US" sz="2000" b="1" dirty="0"/>
              <a:t>3.</a:t>
            </a:r>
            <a:r>
              <a:rPr lang="en-US" sz="2000" dirty="0"/>
              <a:t>	5' to 3' (direction of movement along mRNA);</a:t>
            </a:r>
            <a:br>
              <a:rPr lang="en-US" sz="2000" dirty="0"/>
            </a:br>
            <a:r>
              <a:rPr lang="en-US" sz="2000" dirty="0"/>
              <a:t>(small subunit of) ribosome binds to mRNA;</a:t>
            </a:r>
            <a:br>
              <a:rPr lang="en-US" sz="2000" dirty="0"/>
            </a:br>
            <a:r>
              <a:rPr lang="en-US" sz="2000" dirty="0"/>
              <a:t>moves along mRNA until it reaches the start codon / </a:t>
            </a:r>
            <a:br>
              <a:rPr lang="en-US" sz="2000" dirty="0"/>
            </a:br>
            <a:r>
              <a:rPr lang="en-US" sz="2000" dirty="0"/>
              <a:t>AUG / translation starts at AUG;</a:t>
            </a:r>
            <a:br>
              <a:rPr lang="en-US" sz="2000" dirty="0"/>
            </a:br>
            <a:r>
              <a:rPr lang="en-US" sz="2000" dirty="0"/>
              <a:t>tRNA binds to ribosome / mRNA;</a:t>
            </a:r>
            <a:br>
              <a:rPr lang="en-US" sz="2000" dirty="0"/>
            </a:br>
            <a:r>
              <a:rPr lang="en-US" sz="2000" dirty="0"/>
              <a:t>large subunit binds to small subunit;</a:t>
            </a:r>
            <a:br>
              <a:rPr lang="en-US" sz="2000" dirty="0"/>
            </a:br>
            <a:r>
              <a:rPr lang="en-US" sz="2000" dirty="0"/>
              <a:t>two </a:t>
            </a:r>
            <a:r>
              <a:rPr lang="en-US" sz="2000" dirty="0" err="1"/>
              <a:t>tRNAs</a:t>
            </a:r>
            <a:r>
              <a:rPr lang="en-US" sz="2000" dirty="0"/>
              <a:t> bound to ribosome at the same time;</a:t>
            </a:r>
            <a:br>
              <a:rPr lang="en-US" sz="2000" dirty="0"/>
            </a:br>
            <a:r>
              <a:rPr lang="en-US" sz="2000" dirty="0"/>
              <a:t>binding of tRNA with anticodon </a:t>
            </a:r>
            <a:r>
              <a:rPr lang="en-US" sz="2000" u="sng" dirty="0"/>
              <a:t>complementary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 codon on mRNA;</a:t>
            </a:r>
            <a:br>
              <a:rPr lang="en-US" sz="2000" dirty="0"/>
            </a:br>
            <a:r>
              <a:rPr lang="en-US" sz="2000" dirty="0" err="1"/>
              <a:t>tRNAs</a:t>
            </a:r>
            <a:r>
              <a:rPr lang="en-US" sz="2000" dirty="0"/>
              <a:t> carry an amino acid;</a:t>
            </a:r>
            <a:br>
              <a:rPr lang="en-US" sz="2000" dirty="0"/>
            </a:br>
            <a:r>
              <a:rPr lang="en-US" sz="2000" dirty="0"/>
              <a:t>anticodon / codon codes for an amino acid;</a:t>
            </a:r>
            <a:br>
              <a:rPr lang="en-US" sz="2000" dirty="0"/>
            </a:br>
            <a:r>
              <a:rPr lang="en-US" sz="2000" dirty="0"/>
              <a:t>amino acid linked by a peptide bond to the polypeptide / </a:t>
            </a:r>
            <a:br>
              <a:rPr lang="en-US" sz="2000" dirty="0"/>
            </a:br>
            <a:r>
              <a:rPr lang="en-US" sz="2000" dirty="0"/>
              <a:t>to another amino acid;</a:t>
            </a:r>
            <a:br>
              <a:rPr lang="en-US" sz="2000" dirty="0"/>
            </a:br>
            <a:r>
              <a:rPr lang="en-US" sz="2000" dirty="0"/>
              <a:t>ribosome moves on along the mRNA;</a:t>
            </a:r>
            <a:br>
              <a:rPr lang="en-US" sz="2000" dirty="0"/>
            </a:br>
            <a:r>
              <a:rPr lang="en-US" sz="2000" dirty="0"/>
              <a:t>tRNA displaced and another attaches to vacant binding site;</a:t>
            </a:r>
            <a:br>
              <a:rPr lang="en-US" sz="2000" dirty="0"/>
            </a:br>
            <a:r>
              <a:rPr lang="en-US" sz="2000" dirty="0"/>
              <a:t>stop codon reached;</a:t>
            </a:r>
            <a:br>
              <a:rPr lang="en-US" sz="2000" dirty="0"/>
            </a:br>
            <a:r>
              <a:rPr lang="en-US" sz="2000" dirty="0"/>
              <a:t>polypeptide / protein is released / </a:t>
            </a:r>
            <a:br>
              <a:rPr lang="en-US" sz="2000" dirty="0"/>
            </a:br>
            <a:r>
              <a:rPr lang="en-US" sz="2000" dirty="0"/>
              <a:t>tRNA and mRNA detached from ribosome;</a:t>
            </a:r>
            <a:br>
              <a:rPr lang="en-US" sz="2000" dirty="0"/>
            </a:br>
            <a:r>
              <a:rPr lang="en-US" sz="2000" dirty="0"/>
              <a:t>ribosome splits into (large and small) subunits;</a:t>
            </a:r>
            <a:endParaRPr lang="en-HK" sz="2000" dirty="0"/>
          </a:p>
          <a:p>
            <a:r>
              <a:rPr lang="en-US" sz="2000" b="1" dirty="0"/>
              <a:t>[9]</a:t>
            </a:r>
            <a:endParaRPr lang="en-HK" sz="2000" b="1" dirty="0"/>
          </a:p>
        </p:txBody>
      </p:sp>
    </p:spTree>
    <p:extLst>
      <p:ext uri="{BB962C8B-B14F-4D97-AF65-F5344CB8AC3E}">
        <p14:creationId xmlns:p14="http://schemas.microsoft.com/office/powerpoint/2010/main" val="12371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mature mRNA has left the nucleus</a:t>
            </a:r>
            <a:r>
              <a:rPr lang="is-IS" dirty="0" smtClean="0"/>
              <a:t>…....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…..and heads for the ribosome.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Free ribosomes make </a:t>
            </a:r>
            <a:r>
              <a:rPr lang="is-IS" b="1" dirty="0" smtClean="0">
                <a:solidFill>
                  <a:srgbClr val="FF0000"/>
                </a:solidFill>
              </a:rPr>
              <a:t>intracellular</a:t>
            </a:r>
            <a:r>
              <a:rPr lang="is-IS" dirty="0" smtClean="0"/>
              <a:t> proteins (proteins for that cell)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RER bound ribosomes make </a:t>
            </a:r>
            <a:r>
              <a:rPr lang="is-IS" b="1" dirty="0" smtClean="0">
                <a:solidFill>
                  <a:schemeClr val="accent3">
                    <a:lumMod val="50000"/>
                  </a:schemeClr>
                </a:solidFill>
              </a:rPr>
              <a:t>extracellular</a:t>
            </a:r>
            <a:r>
              <a:rPr lang="is-IS" dirty="0" smtClean="0"/>
              <a:t> proteins. The RER and golgi package them up to send out of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99169" y="43753"/>
            <a:ext cx="8229600" cy="1143000"/>
          </a:xfrm>
        </p:spPr>
        <p:txBody>
          <a:bodyPr/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983" b="498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221906" y="2490585"/>
            <a:ext cx="94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site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51413" y="81424"/>
            <a:ext cx="5438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Made from proteins and ribosomal RNA (</a:t>
            </a:r>
            <a:r>
              <a:rPr lang="en-US" sz="3200" b="1" dirty="0" err="1" smtClean="0">
                <a:solidFill>
                  <a:srgbClr val="FF6600"/>
                </a:solidFill>
              </a:rPr>
              <a:t>rRNA</a:t>
            </a:r>
            <a:r>
              <a:rPr lang="en-US" sz="3200" b="1" dirty="0" smtClean="0">
                <a:solidFill>
                  <a:srgbClr val="FF6600"/>
                </a:solidFill>
              </a:rPr>
              <a:t>)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0706" y="4960471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848" y="5145137"/>
            <a:ext cx="4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861" r="-71861"/>
          <a:stretch>
            <a:fillRect/>
          </a:stretch>
        </p:blipFill>
        <p:spPr>
          <a:xfrm>
            <a:off x="-1634565" y="150906"/>
            <a:ext cx="12603086" cy="6931212"/>
          </a:xfrm>
        </p:spPr>
      </p:pic>
      <p:sp>
        <p:nvSpPr>
          <p:cNvPr id="5" name="TextBox 4"/>
          <p:cNvSpPr txBox="1"/>
          <p:nvPr/>
        </p:nvSpPr>
        <p:spPr>
          <a:xfrm>
            <a:off x="457200" y="1778000"/>
            <a:ext cx="75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8094" y="341406"/>
            <a:ext cx="8229600" cy="1143000"/>
          </a:xfrm>
        </p:spPr>
        <p:txBody>
          <a:bodyPr/>
          <a:lstStyle/>
          <a:p>
            <a:r>
              <a:rPr lang="en-US" dirty="0" smtClean="0"/>
              <a:t>tRNA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0614" r="-60614"/>
          <a:stretch>
            <a:fillRect/>
          </a:stretch>
        </p:blipFill>
        <p:spPr>
          <a:xfrm>
            <a:off x="0" y="0"/>
            <a:ext cx="12469964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8470" y="1484406"/>
            <a:ext cx="203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bonds between bases</a:t>
            </a:r>
          </a:p>
          <a:p>
            <a:endParaRPr lang="en-US" dirty="0"/>
          </a:p>
          <a:p>
            <a:r>
              <a:rPr lang="en-US" dirty="0" smtClean="0"/>
              <a:t>CCA amino acid binding site of 3’ end of tRNA</a:t>
            </a:r>
          </a:p>
          <a:p>
            <a:endParaRPr lang="en-US" dirty="0"/>
          </a:p>
          <a:p>
            <a:r>
              <a:rPr lang="en-US" dirty="0" smtClean="0"/>
              <a:t>Triplet of bases used in translation is the anticodon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942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tRNA activating enzymes</a:t>
            </a:r>
            <a:endParaRPr lang="en-US" b="1" u="sng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60614" r="-60614"/>
          <a:stretch>
            <a:fillRect/>
          </a:stretch>
        </p:blipFill>
        <p:spPr>
          <a:xfrm>
            <a:off x="-1733177" y="1024965"/>
            <a:ext cx="8815294" cy="48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293" y="1204259"/>
            <a:ext cx="326315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amino acid is attached to the 3’ end of the tRNA. </a:t>
            </a:r>
          </a:p>
          <a:p>
            <a:r>
              <a:rPr lang="en-US" dirty="0" smtClean="0"/>
              <a:t>This is done by tRNA activating enzymes. </a:t>
            </a:r>
          </a:p>
          <a:p>
            <a:r>
              <a:rPr lang="en-US" dirty="0" smtClean="0"/>
              <a:t>There are 20 different tRNA activating enzymes each specific to one anticodon/amino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/>
          <p:nvPr/>
        </p:nvPicPr>
        <p:blipFill rotWithShape="1">
          <a:blip r:embed="rId2"/>
          <a:srcRect l="6173" t="13019" r="4384" b="6396"/>
          <a:stretch/>
        </p:blipFill>
        <p:spPr bwMode="auto">
          <a:xfrm>
            <a:off x="671512" y="1197768"/>
            <a:ext cx="7800975" cy="510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tRNA activating enzyme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43675" y="3114675"/>
            <a:ext cx="1928812" cy="928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9937" y="1417638"/>
            <a:ext cx="1319213" cy="55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2975" y="4966493"/>
            <a:ext cx="1262063" cy="464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5010" y="5155801"/>
            <a:ext cx="838203" cy="464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7725" y="3579018"/>
            <a:ext cx="1466850" cy="707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235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tRNA activating enzymes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-1242971" y="784411"/>
            <a:ext cx="11722852" cy="6447117"/>
          </a:xfrm>
        </p:spPr>
      </p:pic>
    </p:spTree>
    <p:extLst>
      <p:ext uri="{BB962C8B-B14F-4D97-AF65-F5344CB8AC3E}">
        <p14:creationId xmlns:p14="http://schemas.microsoft.com/office/powerpoint/2010/main" val="3399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636</Words>
  <Application>Microsoft Macintosh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7.3 Translation</vt:lpstr>
      <vt:lpstr>Translation (HL)</vt:lpstr>
      <vt:lpstr>The mature mRNA has left the nucleus…....</vt:lpstr>
      <vt:lpstr>Ribosome</vt:lpstr>
      <vt:lpstr>PowerPoint Presentation</vt:lpstr>
      <vt:lpstr>tRNA</vt:lpstr>
      <vt:lpstr>PowerPoint Presentation</vt:lpstr>
      <vt:lpstr>tRNA activating enzyme</vt:lpstr>
      <vt:lpstr>tRNA activating enzymes</vt:lpstr>
      <vt:lpstr>PowerPoint Presentation</vt:lpstr>
      <vt:lpstr>PowerPoint Presentation</vt:lpstr>
      <vt:lpstr>PowerPoint Presentation</vt:lpstr>
      <vt:lpstr>PowerPoint Presentation</vt:lpstr>
      <vt:lpstr>Degenerate code</vt:lpstr>
      <vt:lpstr>PowerPoint Presentation</vt:lpstr>
      <vt:lpstr>Binding sites</vt:lpstr>
      <vt:lpstr>Protein synthesis in…</vt:lpstr>
      <vt:lpstr>PowerPoint Presentation</vt:lpstr>
      <vt:lpstr>Polysomes – multiple ribosomes on on mRNA strand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(HL)</dc:title>
  <dc:creator>Thomas Kitwood</dc:creator>
  <cp:lastModifiedBy>Microsoft Office User</cp:lastModifiedBy>
  <cp:revision>36</cp:revision>
  <cp:lastPrinted>2017-01-09T00:08:19Z</cp:lastPrinted>
  <dcterms:created xsi:type="dcterms:W3CDTF">2017-01-08T13:24:47Z</dcterms:created>
  <dcterms:modified xsi:type="dcterms:W3CDTF">2017-12-04T23:33:49Z</dcterms:modified>
</cp:coreProperties>
</file>