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70" r:id="rId2"/>
    <p:sldId id="256" r:id="rId3"/>
    <p:sldId id="259" r:id="rId4"/>
    <p:sldId id="258" r:id="rId5"/>
    <p:sldId id="272" r:id="rId6"/>
    <p:sldId id="274" r:id="rId7"/>
    <p:sldId id="280" r:id="rId8"/>
    <p:sldId id="281" r:id="rId9"/>
    <p:sldId id="279" r:id="rId10"/>
    <p:sldId id="278" r:id="rId11"/>
    <p:sldId id="282" r:id="rId12"/>
    <p:sldId id="277" r:id="rId13"/>
    <p:sldId id="276" r:id="rId14"/>
    <p:sldId id="284" r:id="rId15"/>
    <p:sldId id="283" r:id="rId16"/>
    <p:sldId id="273" r:id="rId17"/>
    <p:sldId id="285" r:id="rId18"/>
    <p:sldId id="26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1"/>
    <p:restoredTop sz="93689"/>
  </p:normalViewPr>
  <p:slideViewPr>
    <p:cSldViewPr snapToGrid="0" snapToObjects="1">
      <p:cViewPr varScale="1">
        <p:scale>
          <a:sx n="98" d="100"/>
          <a:sy n="98" d="100"/>
        </p:scale>
        <p:origin x="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82772-B71B-FA4C-898A-6FBFCA50EAD4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1082-CF86-694C-9314-C0BF0ECE3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3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4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3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2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1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3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3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5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3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6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4A20-AD43-0D43-B892-513E2753128D}" type="datetimeFigureOut">
              <a:rPr lang="en-US" smtClean="0"/>
              <a:t>12/14/17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D7A3-2EFB-6C42-A4CE-D0F33D2C0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JxobgkPEAo&amp;safe=active" TargetMode="External"/><Relationship Id="rId4" Type="http://schemas.openxmlformats.org/officeDocument/2006/relationships/hyperlink" Target="https://www.youtube.com/watch?v=bKIpDtJdK8Q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does the m stand for in mRNA?</a:t>
            </a:r>
          </a:p>
          <a:p>
            <a:pPr marL="514350" indent="-514350">
              <a:buAutoNum type="arabicPeriod"/>
            </a:pPr>
            <a:r>
              <a:rPr lang="en-US" dirty="0" smtClean="0"/>
              <a:t>Give one difference between DNA and mRNA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 section of DNA code is AGCTTTACA what is the mRNA code?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many amino acids could this code for?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name for a triplet of bases on mRNA?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bonds does RNA polymerase form between </a:t>
            </a:r>
            <a:r>
              <a:rPr lang="en-US" dirty="0" smtClean="0"/>
              <a:t>RNA </a:t>
            </a:r>
            <a:r>
              <a:rPr lang="en-US" dirty="0" smtClean="0"/>
              <a:t>nucleotides (not between base pairs)?</a:t>
            </a:r>
          </a:p>
          <a:p>
            <a:pPr marL="514350" indent="-514350">
              <a:buAutoNum type="arabicPeriod"/>
            </a:pPr>
            <a:r>
              <a:rPr lang="en-US" dirty="0" smtClean="0"/>
              <a:t>Where does transcription occur?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happens to the mRNA after transcription?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A second tRNA anticodon binds and pairs with the next codon on the mRNA.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6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This process continues with two tRNA attached at any one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500" dirty="0"/>
              <a:t>tRNA carrying methionine (amino acid) binds at the start codon ‘AUG’. (complementary base pairing)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51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4313" indent="-214313"/>
            <a:r>
              <a:rPr lang="en-US" sz="6600" dirty="0"/>
              <a:t>The mRNA binds to the ribosome</a:t>
            </a:r>
          </a:p>
        </p:txBody>
      </p:sp>
    </p:spTree>
    <p:extLst>
      <p:ext uri="{BB962C8B-B14F-4D97-AF65-F5344CB8AC3E}">
        <p14:creationId xmlns:p14="http://schemas.microsoft.com/office/powerpoint/2010/main" val="922256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Translation continues until a ‘stop’ codon is reached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8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The polypeptide chain (chain of amino acids) continues to grow as more amino acids are added</a:t>
            </a:r>
            <a:endParaRPr lang="en-US" sz="4950" dirty="0"/>
          </a:p>
        </p:txBody>
      </p:sp>
    </p:spTree>
    <p:extLst>
      <p:ext uri="{BB962C8B-B14F-4D97-AF65-F5344CB8AC3E}">
        <p14:creationId xmlns:p14="http://schemas.microsoft.com/office/powerpoint/2010/main" val="496769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Complete Questions of Page 120 </a:t>
            </a:r>
            <a:r>
              <a:rPr lang="en-US" sz="3600" dirty="0" smtClean="0"/>
              <a:t>in DP book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a) UGG  b) UAU, UAC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c) CGU, CGC, CGA, CGG, AGA, AGG</a:t>
            </a:r>
          </a:p>
          <a:p>
            <a:pPr marL="0" indent="0">
              <a:buNone/>
            </a:pPr>
            <a:r>
              <a:rPr lang="en-US" dirty="0" smtClean="0"/>
              <a:t>2. a) </a:t>
            </a:r>
            <a:r>
              <a:rPr lang="en-US" dirty="0" err="1" smtClean="0"/>
              <a:t>Thr</a:t>
            </a:r>
            <a:r>
              <a:rPr lang="en-US" dirty="0" smtClean="0"/>
              <a:t> b) </a:t>
            </a:r>
            <a:r>
              <a:rPr lang="en-US" dirty="0" err="1" smtClean="0"/>
              <a:t>His,Gly</a:t>
            </a:r>
            <a:r>
              <a:rPr lang="en-US" dirty="0" smtClean="0"/>
              <a:t> c) </a:t>
            </a:r>
            <a:r>
              <a:rPr lang="en-US" dirty="0" err="1" smtClean="0"/>
              <a:t>Arg,Ala,Arg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a) </a:t>
            </a:r>
            <a:r>
              <a:rPr lang="en-US" dirty="0" err="1" smtClean="0"/>
              <a:t>Leu,Ile,Glu</a:t>
            </a:r>
            <a:r>
              <a:rPr lang="en-US" dirty="0"/>
              <a:t> </a:t>
            </a:r>
            <a:r>
              <a:rPr lang="en-US" dirty="0" smtClean="0"/>
              <a:t>Stop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b) GAG TAG CTT ATT GGG</a:t>
            </a:r>
          </a:p>
        </p:txBody>
      </p:sp>
    </p:spTree>
    <p:extLst>
      <p:ext uri="{BB962C8B-B14F-4D97-AF65-F5344CB8AC3E}">
        <p14:creationId xmlns:p14="http://schemas.microsoft.com/office/powerpoint/2010/main" val="402059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1699" y="5424938"/>
            <a:ext cx="173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RNA polymerase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7474" y="6333699"/>
            <a:ext cx="91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Unwind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73383" y="4885509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Unzip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1269" y="581297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12126" y="6165669"/>
            <a:ext cx="115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Anticodon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1274" y="4516177"/>
            <a:ext cx="2886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Complementary base pairing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28263" y="5982789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A-U / C-G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17410" y="5706683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8274" y="5721531"/>
            <a:ext cx="1635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9744" y="6217921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1831" y="633370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Ribosome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3887" y="4537558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tRNA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058091" y="505532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Amino acid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997234" y="5146766"/>
            <a:ext cx="1532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Peptide bonds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97912" y="4979908"/>
            <a:ext cx="186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Polypeptide chain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00400" y="4232366"/>
            <a:ext cx="12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 codon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69726" y="4153989"/>
            <a:ext cx="12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codon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13825" y="4219304"/>
            <a:ext cx="128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Methionine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881830" y="62942"/>
            <a:ext cx="4099575" cy="4099364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675407" y="82537"/>
            <a:ext cx="4099575" cy="4099364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835010" y="287384"/>
            <a:ext cx="1405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Transcription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441601" y="287384"/>
            <a:ext cx="1215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25944" y="65671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Both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57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08094" y="341406"/>
            <a:ext cx="8229600" cy="1143000"/>
          </a:xfrm>
        </p:spPr>
        <p:txBody>
          <a:bodyPr/>
          <a:lstStyle/>
          <a:p>
            <a:r>
              <a:rPr lang="en-US" dirty="0" smtClean="0"/>
              <a:t>tRNA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0614" r="-60614"/>
          <a:stretch>
            <a:fillRect/>
          </a:stretch>
        </p:blipFill>
        <p:spPr>
          <a:xfrm>
            <a:off x="0" y="0"/>
            <a:ext cx="12469964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8470" y="1484406"/>
            <a:ext cx="2032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bonds between bases</a:t>
            </a:r>
          </a:p>
          <a:p>
            <a:endParaRPr lang="en-US" dirty="0"/>
          </a:p>
          <a:p>
            <a:r>
              <a:rPr lang="en-US" dirty="0" smtClean="0"/>
              <a:t>CCA amino acid binding site of 3’ end of tRNA</a:t>
            </a:r>
          </a:p>
          <a:p>
            <a:endParaRPr lang="en-US" dirty="0"/>
          </a:p>
          <a:p>
            <a:r>
              <a:rPr lang="en-US" dirty="0" smtClean="0"/>
              <a:t>Triplet of bases used in translation is the anticodon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</a:t>
            </a:r>
            <a:r>
              <a:rPr lang="en-US" dirty="0"/>
              <a:t>S</a:t>
            </a:r>
            <a:r>
              <a:rPr lang="en-US" dirty="0" smtClean="0"/>
              <a:t>ynthesis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You must create a stop frame animation of transcription and translation.</a:t>
            </a:r>
          </a:p>
          <a:p>
            <a:pPr marL="0" indent="0">
              <a:buNone/>
            </a:pPr>
            <a:r>
              <a:rPr lang="en-US" dirty="0" smtClean="0"/>
              <a:t>Must include written or verbal descriptions of what is happening</a:t>
            </a:r>
          </a:p>
          <a:p>
            <a:pPr marL="0" indent="0">
              <a:buNone/>
            </a:pPr>
            <a:r>
              <a:rPr lang="en-US" dirty="0" smtClean="0"/>
              <a:t>Materials:</a:t>
            </a:r>
          </a:p>
          <a:p>
            <a:r>
              <a:rPr lang="en-US" dirty="0" smtClean="0"/>
              <a:t>Big plastic sheet x 2</a:t>
            </a:r>
          </a:p>
          <a:p>
            <a:r>
              <a:rPr lang="en-US" dirty="0" smtClean="0"/>
              <a:t>Mini </a:t>
            </a:r>
            <a:r>
              <a:rPr lang="en-US" dirty="0" err="1" smtClean="0"/>
              <a:t>whiteboads</a:t>
            </a:r>
            <a:r>
              <a:rPr lang="en-US" dirty="0" smtClean="0"/>
              <a:t> x 3</a:t>
            </a:r>
          </a:p>
          <a:p>
            <a:r>
              <a:rPr lang="en-US" dirty="0" smtClean="0"/>
              <a:t>Paper </a:t>
            </a:r>
          </a:p>
          <a:p>
            <a:r>
              <a:rPr lang="en-US" dirty="0" err="1" smtClean="0"/>
              <a:t>Plasticine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Deadline – shared with me before tomorrow’s lesson</a:t>
            </a:r>
          </a:p>
        </p:txBody>
      </p:sp>
    </p:spTree>
    <p:extLst>
      <p:ext uri="{BB962C8B-B14F-4D97-AF65-F5344CB8AC3E}">
        <p14:creationId xmlns:p14="http://schemas.microsoft.com/office/powerpoint/2010/main" val="27481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6140"/>
            <a:ext cx="7772400" cy="1470025"/>
          </a:xfrm>
        </p:spPr>
        <p:txBody>
          <a:bodyPr/>
          <a:lstStyle/>
          <a:p>
            <a:r>
              <a:rPr lang="en-US" b="1" u="sng" dirty="0" smtClean="0"/>
              <a:t>Protein Synthesis</a:t>
            </a:r>
            <a:br>
              <a:rPr lang="en-US" b="1" u="sng" dirty="0" smtClean="0"/>
            </a:br>
            <a:r>
              <a:rPr lang="en-US" b="1" u="sng" dirty="0" smtClean="0"/>
              <a:t>Translation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457" y="2227943"/>
            <a:ext cx="6400800" cy="1752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Describe how polypeptides are formed during translation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Describe the role of </a:t>
            </a:r>
            <a:r>
              <a:rPr lang="en-US" dirty="0" err="1" smtClean="0"/>
              <a:t>tRNA</a:t>
            </a:r>
            <a:r>
              <a:rPr lang="en-US" dirty="0" smtClean="0"/>
              <a:t> and ribosomes in translation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8401" r="-18401"/>
          <a:stretch>
            <a:fillRect/>
          </a:stretch>
        </p:blipFill>
        <p:spPr>
          <a:xfrm>
            <a:off x="-856996" y="581191"/>
            <a:ext cx="10409540" cy="5724846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518472" y="3559145"/>
            <a:ext cx="162429" cy="856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9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l="-8085" r="-8085"/>
          <a:stretch>
            <a:fillRect/>
          </a:stretch>
        </p:blipFill>
        <p:spPr>
          <a:xfrm>
            <a:off x="-325412" y="0"/>
            <a:ext cx="8742173" cy="48078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00800" y="30139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Protein synthesis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4826675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The mRNA binds to the small subunit of the </a:t>
            </a:r>
            <a:r>
              <a:rPr lang="en-US" sz="1600" dirty="0" smtClean="0"/>
              <a:t>ribosome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tRNA </a:t>
            </a:r>
            <a:r>
              <a:rPr lang="en-US" sz="1600" dirty="0"/>
              <a:t>carrying </a:t>
            </a:r>
            <a:r>
              <a:rPr lang="en-US" sz="1600" dirty="0" smtClean="0"/>
              <a:t>methionine (amino acid) </a:t>
            </a:r>
            <a:r>
              <a:rPr lang="en-US" sz="1600" dirty="0"/>
              <a:t>binds at the start codon ‘AUG</a:t>
            </a:r>
            <a:r>
              <a:rPr lang="en-US" sz="1600" dirty="0" smtClean="0"/>
              <a:t>’. (complementary base pairing)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 </a:t>
            </a:r>
            <a:r>
              <a:rPr lang="en-US" sz="1600" dirty="0"/>
              <a:t>second </a:t>
            </a:r>
            <a:r>
              <a:rPr lang="en-US" sz="1600" dirty="0" smtClean="0"/>
              <a:t>tRNA anticodon binds and pairs with the next codon.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 </a:t>
            </a:r>
            <a:r>
              <a:rPr lang="en-US" sz="1600" dirty="0"/>
              <a:t>peptide bonds forms between the two amino acids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ribosome moves along the mRNA.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This process continues with two amino acids attached at any one time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This continues until a ‘stop’ codon is reached – polypeptide detaches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250228" y="2362792"/>
            <a:ext cx="129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anticodon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231358" y="2362792"/>
            <a:ext cx="1018870" cy="177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842000" y="950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>
                <a:hlinkClick r:id="rId4"/>
              </a:rPr>
              <a:t>Transcription and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208" y="110362"/>
            <a:ext cx="8229600" cy="493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11-23 at 10.38.0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3" b="17724"/>
          <a:stretch/>
        </p:blipFill>
        <p:spPr>
          <a:xfrm>
            <a:off x="-115072" y="603820"/>
            <a:ext cx="9374144" cy="61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14313" indent="-214313"/>
            <a:r>
              <a:rPr lang="en-US" sz="7200" dirty="0"/>
              <a:t>The ribosome moves along the mRNA. The first tRNA leaves the ribosome</a:t>
            </a:r>
          </a:p>
        </p:txBody>
      </p:sp>
    </p:spTree>
    <p:extLst>
      <p:ext uri="{BB962C8B-B14F-4D97-AF65-F5344CB8AC3E}">
        <p14:creationId xmlns:p14="http://schemas.microsoft.com/office/powerpoint/2010/main" val="15547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165" y="1238451"/>
            <a:ext cx="7886700" cy="3263504"/>
          </a:xfrm>
        </p:spPr>
        <p:txBody>
          <a:bodyPr>
            <a:noAutofit/>
          </a:bodyPr>
          <a:lstStyle/>
          <a:p>
            <a:r>
              <a:rPr lang="en-US" sz="4950" dirty="0"/>
              <a:t>A third tRNA (with anticodon) matches with the third codon on the mRNA. A peptide bond is formed between the second and third amino acid.</a:t>
            </a:r>
          </a:p>
        </p:txBody>
      </p:sp>
    </p:spTree>
    <p:extLst>
      <p:ext uri="{BB962C8B-B14F-4D97-AF65-F5344CB8AC3E}">
        <p14:creationId xmlns:p14="http://schemas.microsoft.com/office/powerpoint/2010/main" val="31001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A peptide bonds forms between the two amino acids.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9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5398</TotalTime>
  <Words>480</Words>
  <Application>Microsoft Macintosh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Qs</vt:lpstr>
      <vt:lpstr>Protein Synthesis Translation</vt:lpstr>
      <vt:lpstr>PowerPoint Presentation</vt:lpstr>
      <vt:lpstr>PowerPoint Presentation</vt:lpstr>
      <vt:lpstr>CODONS</vt:lpstr>
      <vt:lpstr>Qs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 Questions of Page 120 in DP book</vt:lpstr>
      <vt:lpstr>PowerPoint Presentation</vt:lpstr>
      <vt:lpstr>tRNA</vt:lpstr>
      <vt:lpstr>Protein Synthesis animation</vt:lpstr>
    </vt:vector>
  </TitlesOfParts>
  <Company>Victoria Shanghai Academy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</dc:title>
  <dc:creator>Thomas Kitwood</dc:creator>
  <cp:lastModifiedBy>Microsoft Office User</cp:lastModifiedBy>
  <cp:revision>34</cp:revision>
  <cp:lastPrinted>2017-12-14T02:06:48Z</cp:lastPrinted>
  <dcterms:created xsi:type="dcterms:W3CDTF">2016-11-22T05:45:20Z</dcterms:created>
  <dcterms:modified xsi:type="dcterms:W3CDTF">2017-12-15T00:14:43Z</dcterms:modified>
</cp:coreProperties>
</file>