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18" r:id="rId2"/>
    <p:sldId id="317" r:id="rId3"/>
    <p:sldId id="257" r:id="rId4"/>
    <p:sldId id="320" r:id="rId5"/>
    <p:sldId id="319" r:id="rId6"/>
    <p:sldId id="281" r:id="rId7"/>
    <p:sldId id="290" r:id="rId8"/>
    <p:sldId id="321" r:id="rId9"/>
    <p:sldId id="322" r:id="rId10"/>
    <p:sldId id="323" r:id="rId11"/>
    <p:sldId id="324" r:id="rId12"/>
    <p:sldId id="325" r:id="rId13"/>
    <p:sldId id="311" r:id="rId14"/>
    <p:sldId id="326" r:id="rId15"/>
    <p:sldId id="273" r:id="rId16"/>
    <p:sldId id="327" r:id="rId17"/>
    <p:sldId id="283" r:id="rId18"/>
    <p:sldId id="32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73"/>
  </p:normalViewPr>
  <p:slideViewPr>
    <p:cSldViewPr snapToGrid="0" snapToObjects="1">
      <p:cViewPr varScale="1">
        <p:scale>
          <a:sx n="87" d="100"/>
          <a:sy n="87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18987-57A2-2343-8194-11409D6E4629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10685-9958-9D46-B338-2470B11F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Thinner</a:t>
            </a:r>
            <a:r>
              <a:rPr lang="en-US" baseline="0" dirty="0" smtClean="0"/>
              <a:t> light bands</a:t>
            </a:r>
          </a:p>
          <a:p>
            <a:r>
              <a:rPr lang="en-US" baseline="0" dirty="0" smtClean="0"/>
              <a:t>Light bands closer together </a:t>
            </a:r>
          </a:p>
          <a:p>
            <a:r>
              <a:rPr lang="en-US" baseline="0" dirty="0" smtClean="0"/>
              <a:t>Light part in middle gone (M line)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10685-9958-9D46-B338-2470B11F3F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5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4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4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6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CF51-FC2E-B944-AF6D-5157C05F81CD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r1M4SaF1D4" TargetMode="Externa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is brought about my muscles controlling a Skelton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>
          <a:xfrm>
            <a:off x="-798253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517490" y="2644652"/>
            <a:ext cx="232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 crabs don’t have bones!!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377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Myofibrils within the muscle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1650" r="-1650"/>
          <a:stretch>
            <a:fillRect/>
          </a:stretch>
        </p:blipFill>
        <p:spPr>
          <a:xfrm>
            <a:off x="-231720" y="1252787"/>
            <a:ext cx="9375720" cy="51562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401330" y="1252787"/>
            <a:ext cx="394154" cy="3156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659394">
            <a:off x="-169400" y="5548042"/>
            <a:ext cx="2788401" cy="922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3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154" r="-6154"/>
          <a:stretch>
            <a:fillRect/>
          </a:stretch>
        </p:blipFill>
        <p:spPr>
          <a:xfrm>
            <a:off x="-185124" y="274638"/>
            <a:ext cx="9329124" cy="5130659"/>
          </a:xfrm>
        </p:spPr>
      </p:pic>
      <p:sp>
        <p:nvSpPr>
          <p:cNvPr id="6" name="TextBox 5"/>
          <p:cNvSpPr txBox="1"/>
          <p:nvPr/>
        </p:nvSpPr>
        <p:spPr>
          <a:xfrm>
            <a:off x="351180" y="5405297"/>
            <a:ext cx="833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Muscles look striped due to a series of light and dark bands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65954" y="4394376"/>
            <a:ext cx="72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9621" y="4394376"/>
            <a:ext cx="99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myosin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805407"/>
            <a:ext cx="7893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repeating unit in a myofibril is a </a:t>
            </a:r>
            <a:r>
              <a:rPr lang="en-US" sz="2400" b="1" dirty="0" smtClean="0">
                <a:solidFill>
                  <a:srgbClr val="FF0000"/>
                </a:solidFill>
              </a:rPr>
              <a:t>sarcomere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Z-line </a:t>
            </a:r>
            <a:r>
              <a:rPr lang="en-US" sz="2400" dirty="0" smtClean="0">
                <a:solidFill>
                  <a:srgbClr val="FF0000"/>
                </a:solidFill>
              </a:rPr>
              <a:t>appears at the </a:t>
            </a:r>
            <a:r>
              <a:rPr lang="en-US" sz="2400" dirty="0" err="1" smtClean="0">
                <a:solidFill>
                  <a:srgbClr val="FF0000"/>
                </a:solidFill>
              </a:rPr>
              <a:t>centre</a:t>
            </a:r>
            <a:r>
              <a:rPr lang="en-US" sz="2400" dirty="0" smtClean="0">
                <a:solidFill>
                  <a:srgbClr val="FF0000"/>
                </a:solidFill>
              </a:rPr>
              <a:t> of each light band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0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Syllabus:</a:t>
            </a:r>
            <a:br>
              <a:rPr lang="en-US" dirty="0" smtClean="0"/>
            </a:br>
            <a:r>
              <a:rPr lang="en-US" sz="3600" dirty="0" smtClean="0"/>
              <a:t>Draw a </a:t>
            </a:r>
            <a:r>
              <a:rPr lang="en-US" sz="3600" dirty="0" err="1" smtClean="0"/>
              <a:t>labelled</a:t>
            </a:r>
            <a:r>
              <a:rPr lang="en-US" sz="3600" dirty="0" smtClean="0"/>
              <a:t> diagram of a sarcomere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Myosin must be shown with heads</a:t>
            </a:r>
          </a:p>
          <a:p>
            <a:r>
              <a:rPr lang="en-US" dirty="0" smtClean="0"/>
              <a:t>Actin should be connected to the Z lines</a:t>
            </a:r>
          </a:p>
          <a:p>
            <a:r>
              <a:rPr lang="en-US" dirty="0" smtClean="0"/>
              <a:t>Light bands should be </a:t>
            </a:r>
            <a:r>
              <a:rPr lang="en-US" dirty="0" err="1" smtClean="0"/>
              <a:t>labelled</a:t>
            </a:r>
            <a:r>
              <a:rPr lang="en-US" dirty="0" smtClean="0"/>
              <a:t> around the Z line</a:t>
            </a:r>
          </a:p>
          <a:p>
            <a:r>
              <a:rPr lang="en-US" dirty="0" smtClean="0"/>
              <a:t>The dark band should be indicated</a:t>
            </a:r>
          </a:p>
          <a:p>
            <a:r>
              <a:rPr lang="en-US" dirty="0" smtClean="0"/>
              <a:t>Label the sarcomere as extending from one Z line to the next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1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2-movement-12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1" y="0"/>
            <a:ext cx="8768653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555" r="-31555"/>
          <a:stretch>
            <a:fillRect/>
          </a:stretch>
        </p:blipFill>
        <p:spPr>
          <a:xfrm>
            <a:off x="-2199688" y="0"/>
            <a:ext cx="13177597" cy="7247171"/>
          </a:xfrm>
        </p:spPr>
      </p:pic>
      <p:sp>
        <p:nvSpPr>
          <p:cNvPr id="5" name="Rectangle 4"/>
          <p:cNvSpPr/>
          <p:nvPr/>
        </p:nvSpPr>
        <p:spPr>
          <a:xfrm>
            <a:off x="1635008" y="3343229"/>
            <a:ext cx="5445160" cy="510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6380" y="3591345"/>
            <a:ext cx="1828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muscle fibers contract, the myosin pulls the actin inwards, shortening the sarcomeres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Muscle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Imag1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04" y="2267589"/>
            <a:ext cx="8987692" cy="32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1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0722" b="-20722"/>
          <a:stretch>
            <a:fillRect/>
          </a:stretch>
        </p:blipFill>
        <p:spPr>
          <a:xfrm>
            <a:off x="-360304" y="417660"/>
            <a:ext cx="9779310" cy="5378244"/>
          </a:xfrm>
        </p:spPr>
      </p:pic>
    </p:spTree>
    <p:extLst>
      <p:ext uri="{BB962C8B-B14F-4D97-AF65-F5344CB8AC3E}">
        <p14:creationId xmlns:p14="http://schemas.microsoft.com/office/powerpoint/2010/main" val="411103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Control of </a:t>
            </a:r>
            <a:r>
              <a:rPr lang="en-US" dirty="0" smtClean="0"/>
              <a:t>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2188" y="1625245"/>
            <a:ext cx="2881083" cy="45457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Contraction of skeletal muscle occurs by the </a:t>
            </a:r>
            <a:r>
              <a:rPr lang="en-US" sz="2400" b="1" dirty="0" smtClean="0"/>
              <a:t>sliding of actin and myosin filaments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Myosin filaments have heads that can bind to special sites on actin filaments, creating </a:t>
            </a:r>
            <a:r>
              <a:rPr lang="en-US" sz="2400" b="1" dirty="0" smtClean="0"/>
              <a:t>cross bridges.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Picture 3" descr="A&amp;P I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83" y="1574919"/>
            <a:ext cx="6286220" cy="47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0840"/>
            <a:ext cx="8229600" cy="1143000"/>
          </a:xfrm>
        </p:spPr>
        <p:txBody>
          <a:bodyPr/>
          <a:lstStyle/>
          <a:p>
            <a:r>
              <a:rPr lang="en-US" dirty="0" smtClean="0"/>
              <a:t>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80871" y="64422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Muscle contraction</a:t>
            </a:r>
            <a:endParaRPr lang="en-US" dirty="0"/>
          </a:p>
        </p:txBody>
      </p:sp>
      <p:pic>
        <p:nvPicPr>
          <p:cNvPr id="5" name="Picture 4" descr="Screen Shot 2016-12-14 at 7.47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51"/>
            <a:ext cx="9144000" cy="56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5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219" r="-5219"/>
          <a:stretch>
            <a:fillRect/>
          </a:stretch>
        </p:blipFill>
        <p:spPr>
          <a:xfrm>
            <a:off x="-1" y="990001"/>
            <a:ext cx="9455359" cy="5200083"/>
          </a:xfrm>
        </p:spPr>
      </p:pic>
    </p:spTree>
    <p:extLst>
      <p:ext uri="{BB962C8B-B14F-4D97-AF65-F5344CB8AC3E}">
        <p14:creationId xmlns:p14="http://schemas.microsoft.com/office/powerpoint/2010/main" val="246464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81" y="2805349"/>
            <a:ext cx="7162372" cy="16182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1800" dirty="0" smtClean="0"/>
              <a:t>Skeletal </a:t>
            </a:r>
            <a:r>
              <a:rPr lang="en-US" sz="1800" dirty="0" smtClean="0"/>
              <a:t>muscle fibres are multinucleate and contain specialised endoplasmic reticulum</a:t>
            </a:r>
          </a:p>
          <a:p>
            <a:pPr>
              <a:buFontTx/>
              <a:buChar char="-"/>
            </a:pPr>
            <a:r>
              <a:rPr lang="en-US" sz="1800" dirty="0" smtClean="0"/>
              <a:t>Muscle fibres contain many myofibrils</a:t>
            </a:r>
          </a:p>
          <a:p>
            <a:pPr>
              <a:buFontTx/>
              <a:buChar char="-"/>
            </a:pPr>
            <a:r>
              <a:rPr lang="en-US" sz="1800" dirty="0" smtClean="0"/>
              <a:t>Each myofibril is made up of contractile </a:t>
            </a:r>
            <a:r>
              <a:rPr lang="en-US" sz="1800" dirty="0" smtClean="0"/>
              <a:t>sarcomeres</a:t>
            </a:r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04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Structure of Muscles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6089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732" r="-22732"/>
          <a:stretch>
            <a:fillRect/>
          </a:stretch>
        </p:blipFill>
        <p:spPr>
          <a:xfrm>
            <a:off x="-1279996" y="-122512"/>
            <a:ext cx="11687524" cy="6427688"/>
          </a:xfrm>
        </p:spPr>
      </p:pic>
    </p:spTree>
    <p:extLst>
      <p:ext uri="{BB962C8B-B14F-4D97-AF65-F5344CB8AC3E}">
        <p14:creationId xmlns:p14="http://schemas.microsoft.com/office/powerpoint/2010/main" val="207247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391785" y="0"/>
            <a:ext cx="12008114" cy="6604000"/>
          </a:xfrm>
        </p:spPr>
      </p:pic>
      <p:sp>
        <p:nvSpPr>
          <p:cNvPr id="5" name="Oval 4"/>
          <p:cNvSpPr/>
          <p:nvPr/>
        </p:nvSpPr>
        <p:spPr>
          <a:xfrm>
            <a:off x="6932706" y="4661647"/>
            <a:ext cx="2091765" cy="418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95035" y="3708400"/>
            <a:ext cx="2429436" cy="534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Structure of muscle fibres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81" y="1600200"/>
            <a:ext cx="3688967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Muscles attached to bone = </a:t>
            </a:r>
            <a:r>
              <a:rPr lang="en-US" b="1" dirty="0" smtClean="0"/>
              <a:t>skeletal muscles</a:t>
            </a:r>
          </a:p>
          <a:p>
            <a:pPr marL="0" indent="0" algn="ctr">
              <a:buNone/>
            </a:pPr>
            <a:r>
              <a:rPr lang="en-US" dirty="0" smtClean="0"/>
              <a:t>(by tendons)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stripes </a:t>
            </a:r>
            <a:r>
              <a:rPr lang="en-US" dirty="0" smtClean="0"/>
              <a:t>are visible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Striated muscle</a:t>
            </a: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05" y="1832118"/>
            <a:ext cx="5233385" cy="39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9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0563" r="-20563"/>
          <a:stretch>
            <a:fillRect/>
          </a:stretch>
        </p:blipFill>
        <p:spPr>
          <a:xfrm>
            <a:off x="-944235" y="0"/>
            <a:ext cx="11525942" cy="6338824"/>
          </a:xfrm>
        </p:spPr>
      </p:pic>
      <p:sp>
        <p:nvSpPr>
          <p:cNvPr id="6" name="TextBox 5"/>
          <p:cNvSpPr txBox="1"/>
          <p:nvPr/>
        </p:nvSpPr>
        <p:spPr>
          <a:xfrm>
            <a:off x="5335333" y="5969492"/>
            <a:ext cx="380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 we are interested in</a:t>
            </a:r>
          </a:p>
          <a:p>
            <a:r>
              <a:rPr lang="en-US" dirty="0" smtClean="0"/>
              <a:t>The muscle cell/fiber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009251" y="2511072"/>
            <a:ext cx="253379" cy="3458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6027" y="654999"/>
            <a:ext cx="281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muscle fiber is a cell. What is a muscle?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1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50" r="-1650"/>
          <a:stretch>
            <a:fillRect/>
          </a:stretch>
        </p:blipFill>
        <p:spPr>
          <a:xfrm>
            <a:off x="-158001" y="274637"/>
            <a:ext cx="9375720" cy="5156285"/>
          </a:xfrm>
        </p:spPr>
      </p:pic>
      <p:sp>
        <p:nvSpPr>
          <p:cNvPr id="5" name="TextBox 4"/>
          <p:cNvSpPr txBox="1"/>
          <p:nvPr/>
        </p:nvSpPr>
        <p:spPr>
          <a:xfrm>
            <a:off x="4058323" y="715364"/>
            <a:ext cx="406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muscle fiber. This is a single cell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659394">
            <a:off x="8999" y="4526095"/>
            <a:ext cx="2788401" cy="922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820" y="5705496"/>
            <a:ext cx="555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your textbook to give a brief account of: </a:t>
            </a:r>
            <a:r>
              <a:rPr lang="en-US" b="1" dirty="0" smtClean="0">
                <a:solidFill>
                  <a:schemeClr val="tx2"/>
                </a:solidFill>
              </a:rPr>
              <a:t>Sarcolemma, Sarcoplasm, Mitochondria, Sarcoplasmic reticulum.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0354" y="5520830"/>
            <a:ext cx="2352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you finish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is-IS" dirty="0" smtClean="0">
                <a:solidFill>
                  <a:srgbClr val="FF0000"/>
                </a:solidFill>
              </a:rPr>
              <a:t>What is myoglobin?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9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Components of a muscle fiber/cell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Sarcolemma</a:t>
            </a:r>
          </a:p>
          <a:p>
            <a:pPr marL="0" indent="0">
              <a:buNone/>
            </a:pPr>
            <a:r>
              <a:rPr lang="en-US" dirty="0" smtClean="0"/>
              <a:t>The cell membrane of the muscle cell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Sarcoplasm</a:t>
            </a:r>
          </a:p>
          <a:p>
            <a:pPr marL="0" indent="0">
              <a:buNone/>
            </a:pPr>
            <a:r>
              <a:rPr lang="en-US" dirty="0" smtClean="0"/>
              <a:t>The cytoplasm of the muscle cell</a:t>
            </a:r>
          </a:p>
          <a:p>
            <a:r>
              <a:rPr lang="en-US" b="1" dirty="0" smtClean="0">
                <a:solidFill>
                  <a:srgbClr val="4F6228"/>
                </a:solidFill>
              </a:rPr>
              <a:t>Sarcoplasmic reticulum</a:t>
            </a:r>
          </a:p>
          <a:p>
            <a:pPr marL="0" indent="0">
              <a:buNone/>
            </a:pPr>
            <a:r>
              <a:rPr lang="en-US" dirty="0" err="1" smtClean="0"/>
              <a:t>Specialised</a:t>
            </a:r>
            <a:r>
              <a:rPr lang="en-US" dirty="0" smtClean="0"/>
              <a:t> type of endoplasmic reticulum – stores calcium to be used in contraction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Mitochondria</a:t>
            </a:r>
          </a:p>
          <a:p>
            <a:pPr marL="0" indent="0">
              <a:buNone/>
            </a:pPr>
            <a:r>
              <a:rPr lang="en-US" dirty="0" smtClean="0"/>
              <a:t>Provide ATP for muscle contraction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Myoglobin</a:t>
            </a:r>
          </a:p>
          <a:p>
            <a:pPr marL="0" indent="0">
              <a:buNone/>
            </a:pPr>
            <a:r>
              <a:rPr lang="en-US" dirty="0" smtClean="0"/>
              <a:t>Similar to </a:t>
            </a:r>
            <a:r>
              <a:rPr lang="en-US" dirty="0" err="1" smtClean="0"/>
              <a:t>haemoglobin</a:t>
            </a:r>
            <a:r>
              <a:rPr lang="en-US" dirty="0" smtClean="0"/>
              <a:t>. Bonds to oxygen. Releases the oxygen when the muscle has insufficient oxygen for aerobic respiration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9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343</Words>
  <Application>Microsoft Macintosh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Movement is brought about my muscles controlling a Skelton</vt:lpstr>
      <vt:lpstr>PowerPoint Presentation</vt:lpstr>
      <vt:lpstr>Structure of Muscles</vt:lpstr>
      <vt:lpstr>PowerPoint Presentation</vt:lpstr>
      <vt:lpstr>PowerPoint Presentation</vt:lpstr>
      <vt:lpstr>Structure of muscle fibres</vt:lpstr>
      <vt:lpstr>PowerPoint Presentation</vt:lpstr>
      <vt:lpstr>PowerPoint Presentation</vt:lpstr>
      <vt:lpstr>Components of a muscle fiber/cell</vt:lpstr>
      <vt:lpstr>Myofibrils within the muscle cell</vt:lpstr>
      <vt:lpstr>my</vt:lpstr>
      <vt:lpstr>Syllabus: Draw a labelled diagram of a sarcomere</vt:lpstr>
      <vt:lpstr>PowerPoint Presentation</vt:lpstr>
      <vt:lpstr>PowerPoint Presentation</vt:lpstr>
      <vt:lpstr>Muscle contractions</vt:lpstr>
      <vt:lpstr>PowerPoint Presentation</vt:lpstr>
      <vt:lpstr>Control of contraction</vt:lpstr>
      <vt:lpstr>Qs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11.2 Movement</dc:title>
  <dc:creator>Jennifer</dc:creator>
  <cp:lastModifiedBy>Thomas Kitwood</cp:lastModifiedBy>
  <cp:revision>151</cp:revision>
  <dcterms:created xsi:type="dcterms:W3CDTF">2015-10-09T06:02:01Z</dcterms:created>
  <dcterms:modified xsi:type="dcterms:W3CDTF">2016-12-13T23:51:09Z</dcterms:modified>
</cp:coreProperties>
</file>