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6" r:id="rId2"/>
    <p:sldId id="298" r:id="rId3"/>
    <p:sldId id="257" r:id="rId4"/>
    <p:sldId id="278" r:id="rId5"/>
    <p:sldId id="279" r:id="rId6"/>
    <p:sldId id="280" r:id="rId7"/>
    <p:sldId id="282" r:id="rId8"/>
    <p:sldId id="283" r:id="rId9"/>
    <p:sldId id="285" r:id="rId10"/>
    <p:sldId id="286" r:id="rId11"/>
    <p:sldId id="287" r:id="rId12"/>
    <p:sldId id="288" r:id="rId13"/>
    <p:sldId id="289" r:id="rId14"/>
    <p:sldId id="299" r:id="rId15"/>
    <p:sldId id="300" r:id="rId16"/>
    <p:sldId id="290" r:id="rId17"/>
    <p:sldId id="291" r:id="rId18"/>
    <p:sldId id="292" r:id="rId19"/>
    <p:sldId id="295" r:id="rId20"/>
    <p:sldId id="296" r:id="rId21"/>
    <p:sldId id="297" r:id="rId22"/>
    <p:sldId id="275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AB72B-AEB1-0244-B544-5C889E262A1F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350D-C5F2-8346-8026-C9DEA8721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6350D-C5F2-8346-8026-C9DEA87210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2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6350D-C5F2-8346-8026-C9DEA87210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4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3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5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54F7-A064-AC44-9E14-E58DE848F58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AE05-4FCB-EB4B-AC61-4C2D1A784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-1ZvsYDTxc8" TargetMode="Externa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s://www.youtube.com/watch?v=C1CRrtkWwu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6bKn34nSb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ywRdDVR76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0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12.36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19" r="-25019"/>
          <a:stretch>
            <a:fillRect/>
          </a:stretch>
        </p:blipFill>
        <p:spPr>
          <a:xfrm>
            <a:off x="-840614" y="274638"/>
            <a:ext cx="11275873" cy="6201296"/>
          </a:xfrm>
        </p:spPr>
      </p:pic>
    </p:spTree>
    <p:extLst>
      <p:ext uri="{BB962C8B-B14F-4D97-AF65-F5344CB8AC3E}">
        <p14:creationId xmlns:p14="http://schemas.microsoft.com/office/powerpoint/2010/main" val="20356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7650" y="2845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DNA start at 3 mins</a:t>
            </a:r>
            <a:endParaRPr lang="en-US" dirty="0"/>
          </a:p>
        </p:txBody>
      </p:sp>
      <p:pic>
        <p:nvPicPr>
          <p:cNvPr id="5" name="Picture 4" descr="Screen Shot 2016-08-29 at 12.4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89"/>
            <a:ext cx="9144000" cy="5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845" y="4930699"/>
            <a:ext cx="434057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Deoxyribose</a:t>
            </a:r>
            <a:r>
              <a:rPr lang="en-US" dirty="0" smtClean="0"/>
              <a:t> Sugar</a:t>
            </a:r>
            <a:endParaRPr lang="en-US" dirty="0"/>
          </a:p>
        </p:txBody>
      </p:sp>
      <p:pic>
        <p:nvPicPr>
          <p:cNvPr id="8" name="Picture 7" descr="Screen Shot 2016-11-22 at 10.2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1" y="2240794"/>
            <a:ext cx="5782639" cy="283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9036" y="3075393"/>
            <a:ext cx="246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Base (A,T,C,G)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9278" y="2471389"/>
            <a:ext cx="2249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Phosphate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82488" y="1513633"/>
            <a:ext cx="264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Glyosidic bond (covalent)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14900" y="1819025"/>
            <a:ext cx="645786" cy="170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0"/>
          </p:cNvCxnSpPr>
          <p:nvPr/>
        </p:nvCxnSpPr>
        <p:spPr>
          <a:xfrm flipV="1">
            <a:off x="1381075" y="3425470"/>
            <a:ext cx="1918566" cy="511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56398" y="675482"/>
            <a:ext cx="315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nucleotide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96" y="3936544"/>
            <a:ext cx="218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Phosphodiester bond</a:t>
            </a:r>
          </a:p>
          <a:p>
            <a:r>
              <a:rPr lang="en-US" dirty="0" smtClean="0"/>
              <a:t>(Covalent)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12.50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6" r="-19686"/>
          <a:stretch>
            <a:fillRect/>
          </a:stretch>
        </p:blipFill>
        <p:spPr>
          <a:xfrm>
            <a:off x="-1399635" y="274638"/>
            <a:ext cx="11605784" cy="6382734"/>
          </a:xfrm>
        </p:spPr>
      </p:pic>
      <p:sp>
        <p:nvSpPr>
          <p:cNvPr id="6" name="TextBox 5"/>
          <p:cNvSpPr txBox="1"/>
          <p:nvPr/>
        </p:nvSpPr>
        <p:spPr>
          <a:xfrm rot="10800000" flipH="1" flipV="1">
            <a:off x="6096526" y="3447296"/>
            <a:ext cx="2806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Bases are held together with hydrogen bonds. </a:t>
            </a:r>
          </a:p>
          <a:p>
            <a:endParaRPr lang="en-US" sz="2400" b="1" dirty="0">
              <a:solidFill>
                <a:srgbClr val="C0504D"/>
              </a:solidFill>
            </a:endParaRPr>
          </a:p>
          <a:p>
            <a:r>
              <a:rPr lang="en-US" sz="2400" b="1" dirty="0" smtClean="0">
                <a:solidFill>
                  <a:srgbClr val="C0504D"/>
                </a:solidFill>
              </a:rPr>
              <a:t>Can you see any differences?</a:t>
            </a:r>
            <a:endParaRPr lang="en-US" sz="2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58" r="-18258"/>
          <a:stretch>
            <a:fillRect/>
          </a:stretch>
        </p:blipFill>
        <p:spPr>
          <a:xfrm>
            <a:off x="-1727119" y="0"/>
            <a:ext cx="12912862" cy="7101577"/>
          </a:xfrm>
        </p:spPr>
      </p:pic>
    </p:spTree>
    <p:extLst>
      <p:ext uri="{BB962C8B-B14F-4D97-AF65-F5344CB8AC3E}">
        <p14:creationId xmlns:p14="http://schemas.microsoft.com/office/powerpoint/2010/main" val="14709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9" y="487996"/>
            <a:ext cx="3810000" cy="3098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3050" r="-23050"/>
          <a:stretch>
            <a:fillRect/>
          </a:stretch>
        </p:blipFill>
        <p:spPr>
          <a:xfrm>
            <a:off x="2336015" y="2458316"/>
            <a:ext cx="7580892" cy="4169199"/>
          </a:xfrm>
        </p:spPr>
      </p:pic>
      <p:sp>
        <p:nvSpPr>
          <p:cNvPr id="6" name="TextBox 5"/>
          <p:cNvSpPr txBox="1"/>
          <p:nvPr/>
        </p:nvSpPr>
        <p:spPr>
          <a:xfrm>
            <a:off x="5267147" y="5559047"/>
            <a:ext cx="4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0942" y="5503579"/>
            <a:ext cx="4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9774" y="4816258"/>
            <a:ext cx="4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3701" y="4816257"/>
            <a:ext cx="4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34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the number of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03" y="1439727"/>
            <a:ext cx="844483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15% of bases in a gene are adenine, What is the % of cytosine bases in the gene?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794"/>
            <a:ext cx="8229600" cy="11430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Content Placeholder 3" descr="Screen Shot 2016-08-29 at 12.51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2" r="-24612"/>
          <a:stretch>
            <a:fillRect/>
          </a:stretch>
        </p:blipFill>
        <p:spPr>
          <a:xfrm>
            <a:off x="-1015657" y="276886"/>
            <a:ext cx="9702457" cy="5335977"/>
          </a:xfrm>
        </p:spPr>
      </p:pic>
      <p:sp>
        <p:nvSpPr>
          <p:cNvPr id="5" name="Oval 4"/>
          <p:cNvSpPr/>
          <p:nvPr/>
        </p:nvSpPr>
        <p:spPr>
          <a:xfrm>
            <a:off x="4667941" y="3854311"/>
            <a:ext cx="2581670" cy="175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249611" y="4182529"/>
            <a:ext cx="934984" cy="474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28602" y="3847855"/>
            <a:ext cx="55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36933" y="18799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02400" y="1676400"/>
            <a:ext cx="965200" cy="389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2.42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01" b="-40801"/>
          <a:stretch>
            <a:fillRect/>
          </a:stretch>
        </p:blipFill>
        <p:spPr>
          <a:xfrm>
            <a:off x="457200" y="-662782"/>
            <a:ext cx="8229600" cy="4525963"/>
          </a:xfrm>
        </p:spPr>
      </p:pic>
      <p:pic>
        <p:nvPicPr>
          <p:cNvPr id="5" name="Picture 4" descr="Screen Shot 2016-08-29 at 2.4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0" y="3588405"/>
            <a:ext cx="9004150" cy="242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5212" y="2194560"/>
            <a:ext cx="35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1692" y="5830695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2.44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0" r="-16960"/>
          <a:stretch>
            <a:fillRect/>
          </a:stretch>
        </p:blipFill>
        <p:spPr>
          <a:xfrm>
            <a:off x="-1207111" y="274638"/>
            <a:ext cx="11649163" cy="6406591"/>
          </a:xfrm>
        </p:spPr>
      </p:pic>
      <p:sp>
        <p:nvSpPr>
          <p:cNvPr id="3" name="TextBox 2"/>
          <p:cNvSpPr txBox="1"/>
          <p:nvPr/>
        </p:nvSpPr>
        <p:spPr>
          <a:xfrm>
            <a:off x="6898596" y="4968583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4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2.6 Structure of DNA and RNA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9"/>
            <a:ext cx="4611077" cy="310080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The nucleic acids and DNA and RNA are polymers of nucleotides</a:t>
            </a:r>
          </a:p>
          <a:p>
            <a:pPr>
              <a:buFontTx/>
              <a:buChar char="-"/>
            </a:pPr>
            <a:r>
              <a:rPr lang="en-US" sz="1800" dirty="0" smtClean="0"/>
              <a:t>DNA differs from RNA in the number of strands normally present, the base composition and type of pentose</a:t>
            </a:r>
          </a:p>
          <a:p>
            <a:pPr>
              <a:buFontTx/>
              <a:buChar char="-"/>
            </a:pPr>
            <a:r>
              <a:rPr lang="en-US" sz="1800" dirty="0" smtClean="0"/>
              <a:t>DNA is a double helix made of two antiparallel strands of nucleotides linked by hydrogen bonding between complementary base pairs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615459"/>
            <a:ext cx="4122615" cy="135045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Crick and Watson’s elucidation of the structure of DNA using model-making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6770" y="4101787"/>
            <a:ext cx="4611076" cy="2357070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800" dirty="0" smtClean="0"/>
              <a:t>Drawing simple diagrams of the structure of single nucleotides and of DNA and RNA, using circles, pentagons and rectangles to represent phosphates, pentoses and bases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2939239"/>
            <a:ext cx="4122615" cy="1554052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Using models as representation of the real world: Crick and Watson used model-making to discover the structure of DNA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19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8.57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867"/>
            <a:ext cx="9178693" cy="578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7808" y="4438436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29 at 3.3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7" y="274638"/>
            <a:ext cx="9063568" cy="93364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493" y="1697567"/>
            <a:ext cx="9156572" cy="4273497"/>
            <a:chOff x="46493" y="1697567"/>
            <a:chExt cx="9156572" cy="4273497"/>
          </a:xfrm>
        </p:grpSpPr>
        <p:grpSp>
          <p:nvGrpSpPr>
            <p:cNvPr id="24" name="Group 23"/>
            <p:cNvGrpSpPr/>
            <p:nvPr/>
          </p:nvGrpSpPr>
          <p:grpSpPr>
            <a:xfrm>
              <a:off x="46493" y="1697567"/>
              <a:ext cx="9156572" cy="4273497"/>
              <a:chOff x="139497" y="1633035"/>
              <a:chExt cx="9156572" cy="4273497"/>
            </a:xfrm>
          </p:grpSpPr>
          <p:pic>
            <p:nvPicPr>
              <p:cNvPr id="7" name="Picture 6" descr="Screen Shot 2017-02-27 at 2.34.54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6452" y="2002367"/>
                <a:ext cx="7939617" cy="253534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236133" y="5537200"/>
                <a:ext cx="3896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What is wrong with this diagram?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24145" y="4537707"/>
                <a:ext cx="2284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Deoxyribose</a:t>
                </a:r>
                <a:r>
                  <a:rPr lang="en-US" dirty="0" smtClean="0"/>
                  <a:t> sugar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679794" y="4390536"/>
                <a:ext cx="691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Base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9497" y="2434771"/>
                <a:ext cx="19129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Phosphodiester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bond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13332" y="1633035"/>
                <a:ext cx="2038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Hydrogen bonds</a:t>
                </a:r>
                <a:endParaRPr lang="en-US" dirty="0"/>
              </a:p>
            </p:txBody>
          </p:sp>
          <p:cxnSp>
            <p:nvCxnSpPr>
              <p:cNvPr id="19" name="Straight Arrow Connector 18"/>
              <p:cNvCxnSpPr>
                <a:stCxn id="7" idx="0"/>
              </p:cNvCxnSpPr>
              <p:nvPr/>
            </p:nvCxnSpPr>
            <p:spPr>
              <a:xfrm>
                <a:off x="5326261" y="2002367"/>
                <a:ext cx="0" cy="5884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70933" y="3925332"/>
                <a:ext cx="1363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phosphate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236133" y="3403600"/>
                <a:ext cx="524934" cy="5217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335867" y="2455333"/>
              <a:ext cx="343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59651" y="2455333"/>
              <a:ext cx="33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5867" y="3556000"/>
              <a:ext cx="344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3556000"/>
              <a:ext cx="351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9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based questions page 107</a:t>
            </a:r>
            <a:endParaRPr lang="en-US" dirty="0"/>
          </a:p>
        </p:txBody>
      </p:sp>
      <p:pic>
        <p:nvPicPr>
          <p:cNvPr id="4" name="Picture 3" descr="Screen Shot 2016-11-14 at 8.0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517"/>
            <a:ext cx="9449818" cy="35454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0" y="696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3"/>
              </a:rPr>
              <a:t>DNA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Model DNA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You have 30 minutes to produce the following..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smtClean="0"/>
              <a:t>A model of DNA</a:t>
            </a:r>
          </a:p>
          <a:p>
            <a:pPr>
              <a:buFontTx/>
              <a:buChar char="-"/>
            </a:pPr>
            <a:r>
              <a:rPr lang="en-US" sz="2400" dirty="0" smtClean="0"/>
              <a:t>A4 poster including:</a:t>
            </a:r>
          </a:p>
          <a:p>
            <a:pPr marL="0" indent="0">
              <a:buNone/>
            </a:pPr>
            <a:r>
              <a:rPr lang="en-US" sz="2400" dirty="0" smtClean="0"/>
              <a:t>	- Diagram of the model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Pros and cons of your model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e.g. We could not represent the number of hydrogen bonds between the bases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e.g. We were able to represent DNA as a double helix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48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Structure of DNA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739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Understand that the nucleus of a cell contains chromosomes and that genes are found on chromosomes</a:t>
            </a:r>
          </a:p>
          <a:p>
            <a:r>
              <a:rPr lang="en-US" dirty="0" smtClean="0"/>
              <a:t>Describe DNA as being a double helix</a:t>
            </a:r>
          </a:p>
          <a:p>
            <a:r>
              <a:rPr lang="en-US" dirty="0" smtClean="0"/>
              <a:t>State the components of a nucleotide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5498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Discovery of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Where are chromosomes?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chromosomes does a human have?</a:t>
            </a:r>
          </a:p>
          <a:p>
            <a:pPr marL="514350" indent="-514350">
              <a:buAutoNum type="arabicPeriod"/>
            </a:pPr>
            <a:r>
              <a:rPr lang="en-US" dirty="0" smtClean="0"/>
              <a:t>In terms of chromosomes, what is the difference between males and females?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shape DNA?</a:t>
            </a:r>
          </a:p>
          <a:p>
            <a:pPr marL="514350" indent="-514350">
              <a:buAutoNum type="arabicPeriod"/>
            </a:pPr>
            <a:r>
              <a:rPr lang="en-US" dirty="0" smtClean="0"/>
              <a:t>A section of DNA is called a _______. This codes for a ________. </a:t>
            </a:r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87784" y="-46416"/>
            <a:ext cx="8399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Log onto my </a:t>
            </a:r>
            <a:r>
              <a:rPr lang="en-US" sz="3200" dirty="0" err="1" smtClean="0"/>
              <a:t>Weebly</a:t>
            </a:r>
            <a:r>
              <a:rPr lang="en-US" sz="3200" dirty="0" smtClean="0"/>
              <a:t> and watch the video on DNA, genes and chromosomes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842098" y="1130835"/>
            <a:ext cx="273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vsa-tkitwood.weebly.com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4798" y="62261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DNA, GENES AND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12.21.4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 b="6115"/>
          <a:stretch>
            <a:fillRect/>
          </a:stretch>
        </p:blipFill>
        <p:spPr>
          <a:xfrm>
            <a:off x="150190" y="595314"/>
            <a:ext cx="8865592" cy="5475874"/>
          </a:xfrm>
        </p:spPr>
      </p:pic>
      <p:sp>
        <p:nvSpPr>
          <p:cNvPr id="6" name="TextBox 5"/>
          <p:cNvSpPr txBox="1"/>
          <p:nvPr/>
        </p:nvSpPr>
        <p:spPr>
          <a:xfrm>
            <a:off x="6405335" y="6057231"/>
            <a:ext cx="207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Helix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85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may chromosomes? How many pairs? Where do they come from?</a:t>
            </a:r>
            <a:endParaRPr lang="en-US" sz="2800" dirty="0"/>
          </a:p>
        </p:txBody>
      </p:sp>
      <p:pic>
        <p:nvPicPr>
          <p:cNvPr id="4" name="Content Placeholder 3" descr="Screen Shot 2016-08-29 at 12.23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4" r="-21614"/>
          <a:stretch>
            <a:fillRect/>
          </a:stretch>
        </p:blipFill>
        <p:spPr>
          <a:xfrm>
            <a:off x="-449874" y="998935"/>
            <a:ext cx="10302089" cy="5665752"/>
          </a:xfrm>
        </p:spPr>
      </p:pic>
      <p:sp>
        <p:nvSpPr>
          <p:cNvPr id="3" name="TextBox 2"/>
          <p:cNvSpPr txBox="1"/>
          <p:nvPr/>
        </p:nvSpPr>
        <p:spPr>
          <a:xfrm>
            <a:off x="270933" y="6295355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 or female?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85900"/>
            <a:ext cx="30353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set of instructions for making all living things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2158" y="511453"/>
            <a:ext cx="728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DNA                                                     </a:t>
            </a:r>
            <a:r>
              <a:rPr lang="en-US" sz="3200" dirty="0" smtClean="0"/>
              <a:t>Proteins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2756170" y="562828"/>
            <a:ext cx="31496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0000" y="1320800"/>
            <a:ext cx="2552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instructions build proteins</a:t>
            </a:r>
          </a:p>
          <a:p>
            <a:endParaRPr lang="en-US" sz="2400" dirty="0"/>
          </a:p>
          <a:p>
            <a:r>
              <a:rPr lang="en-US" sz="2400" dirty="0" smtClean="0"/>
              <a:t>All living things are made from and controlled by proteins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4286873"/>
            <a:ext cx="3027095" cy="2140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4223028"/>
            <a:ext cx="2385219" cy="23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12.21.4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 b="6115"/>
          <a:stretch>
            <a:fillRect/>
          </a:stretch>
        </p:blipFill>
        <p:spPr>
          <a:xfrm>
            <a:off x="150190" y="595314"/>
            <a:ext cx="8865592" cy="5475874"/>
          </a:xfrm>
        </p:spPr>
      </p:pic>
      <p:sp>
        <p:nvSpPr>
          <p:cNvPr id="3" name="TextBox 2"/>
          <p:cNvSpPr txBox="1"/>
          <p:nvPr/>
        </p:nvSpPr>
        <p:spPr>
          <a:xfrm>
            <a:off x="4493504" y="5925164"/>
            <a:ext cx="318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Bases (4 different types)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7675238" y="5722270"/>
            <a:ext cx="418650" cy="40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6698" r="-86698"/>
          <a:stretch>
            <a:fillRect/>
          </a:stretch>
        </p:blipFill>
        <p:spPr>
          <a:xfrm>
            <a:off x="-3558996" y="200346"/>
            <a:ext cx="12105673" cy="6657654"/>
          </a:xfrm>
        </p:spPr>
      </p:pic>
      <p:pic>
        <p:nvPicPr>
          <p:cNvPr id="9" name="Picture 8" descr="Screen Shot 2016-11-23 at 7.40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25" y="408227"/>
            <a:ext cx="2679288" cy="2338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7225" y="3181148"/>
            <a:ext cx="332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Supercoiling of DNA</a:t>
            </a:r>
          </a:p>
          <a:p>
            <a:endParaRPr lang="en-US" dirty="0"/>
          </a:p>
          <a:p>
            <a:r>
              <a:rPr lang="en-US" dirty="0" smtClean="0"/>
              <a:t>Allows 3m of DNA to be packed into each cell</a:t>
            </a:r>
          </a:p>
          <a:p>
            <a:endParaRPr lang="en-US" dirty="0"/>
          </a:p>
          <a:p>
            <a:r>
              <a:rPr lang="en-US" sz="5400" dirty="0" smtClean="0"/>
              <a:t>133</a:t>
            </a:r>
          </a:p>
          <a:p>
            <a:endParaRPr lang="en-US" dirty="0"/>
          </a:p>
          <a:p>
            <a:r>
              <a:rPr lang="en-US" dirty="0" smtClean="0"/>
              <a:t>AU (Astronomical Units)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416</Words>
  <Application>Microsoft Macintosh PowerPoint</Application>
  <PresentationFormat>On-screen Show (4:3)</PresentationFormat>
  <Paragraphs>91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PowerPoint Presentation</vt:lpstr>
      <vt:lpstr>2.6 Structure of DNA and RNA</vt:lpstr>
      <vt:lpstr>Structure of DNA</vt:lpstr>
      <vt:lpstr>Log onto my Weebly and watch the video on DNA, genes and chromosomes</vt:lpstr>
      <vt:lpstr>PowerPoint Presentation</vt:lpstr>
      <vt:lpstr>How may chromosomes? How many pairs? Where do they come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Deoxyribose Sugar</vt:lpstr>
      <vt:lpstr>PowerPoint Presentation</vt:lpstr>
      <vt:lpstr>PowerPoint Presentation</vt:lpstr>
      <vt:lpstr>PowerPoint Presentation</vt:lpstr>
      <vt:lpstr>Calculating the number of 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DNA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38</cp:revision>
  <dcterms:created xsi:type="dcterms:W3CDTF">2016-08-29T04:13:13Z</dcterms:created>
  <dcterms:modified xsi:type="dcterms:W3CDTF">2018-11-15T00:18:23Z</dcterms:modified>
</cp:coreProperties>
</file>