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66" r:id="rId3"/>
    <p:sldId id="256" r:id="rId4"/>
    <p:sldId id="287" r:id="rId5"/>
    <p:sldId id="257" r:id="rId6"/>
    <p:sldId id="258" r:id="rId7"/>
    <p:sldId id="288" r:id="rId8"/>
    <p:sldId id="280" r:id="rId9"/>
    <p:sldId id="260" r:id="rId10"/>
    <p:sldId id="261" r:id="rId11"/>
    <p:sldId id="262" r:id="rId12"/>
    <p:sldId id="270" r:id="rId13"/>
    <p:sldId id="263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4"/>
    <p:restoredTop sz="93665"/>
  </p:normalViewPr>
  <p:slideViewPr>
    <p:cSldViewPr snapToGrid="0" snapToObjects="1">
      <p:cViewPr>
        <p:scale>
          <a:sx n="100" d="100"/>
          <a:sy n="100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97B4-2A6A-EC40-B5AD-78FF6334C722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66506-ED5B-474D-957B-BF13D5A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4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3AED9-C544-724D-A884-3E0B5B617F54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78D6-47C3-8240-BD07-3C5070CA5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20ED-D3A6-FC41-AAD6-9DAFE28CE635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1095-FFB6-1847-ABB7-726EF49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s://www.youtube.com/watch?v=evH0I7Coc5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EB8656TCI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_Oj59WlL0" TargetMode="External"/><Relationship Id="rId4" Type="http://schemas.openxmlformats.org/officeDocument/2006/relationships/hyperlink" Target="https://www.youtube.com/watch?v=evH0I7Coc5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-QSurQWZo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cEB8656TCIE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78" y="871902"/>
            <a:ext cx="3458307" cy="366347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dirty="0"/>
              <a:t>1.1 Introduction to cells</a:t>
            </a:r>
            <a:br>
              <a:rPr lang="en-US" sz="1600" dirty="0"/>
            </a:br>
            <a:endParaRPr lang="en-US" sz="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578" y="1238248"/>
            <a:ext cx="3458308" cy="5071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25" b="1" dirty="0"/>
              <a:t>Understanding</a:t>
            </a:r>
            <a:r>
              <a:rPr lang="en-US" sz="1125" b="1" dirty="0" smtClean="0"/>
              <a:t>:</a:t>
            </a:r>
            <a:endParaRPr lang="en-US" sz="1200" dirty="0" smtClean="0"/>
          </a:p>
          <a:p>
            <a:r>
              <a:rPr lang="en-US" sz="1400" dirty="0" smtClean="0"/>
              <a:t>According </a:t>
            </a:r>
            <a:r>
              <a:rPr lang="en-US" sz="1400" dirty="0"/>
              <a:t>to the cell theory, living organisms are composed of cells.</a:t>
            </a:r>
          </a:p>
          <a:p>
            <a:r>
              <a:rPr lang="en-US" sz="1400" dirty="0" smtClean="0"/>
              <a:t>Organisms </a:t>
            </a:r>
            <a:r>
              <a:rPr lang="en-US" sz="1400" dirty="0"/>
              <a:t>consisting of only one cell carry out all functions of life in that cell.</a:t>
            </a:r>
          </a:p>
          <a:p>
            <a:r>
              <a:rPr lang="en-US" sz="1400" dirty="0" smtClean="0"/>
              <a:t>Surface </a:t>
            </a:r>
            <a:r>
              <a:rPr lang="en-US" sz="1400" dirty="0"/>
              <a:t>area to volume ratio is important in the limitation of cell size.</a:t>
            </a:r>
          </a:p>
          <a:p>
            <a:r>
              <a:rPr lang="en-US" sz="1400" dirty="0" smtClean="0"/>
              <a:t>Multicellular </a:t>
            </a:r>
            <a:r>
              <a:rPr lang="en-US" sz="1400" dirty="0"/>
              <a:t>organisms have properties that emerge from the interaction </a:t>
            </a:r>
            <a:r>
              <a:rPr lang="en-US" sz="1400" dirty="0" smtClean="0"/>
              <a:t>of their </a:t>
            </a:r>
            <a:r>
              <a:rPr lang="en-US" sz="1400" dirty="0"/>
              <a:t>cellular components.</a:t>
            </a:r>
          </a:p>
          <a:p>
            <a:r>
              <a:rPr lang="en-US" sz="1400" dirty="0" smtClean="0"/>
              <a:t>Specialized </a:t>
            </a:r>
            <a:r>
              <a:rPr lang="en-US" sz="1400" dirty="0"/>
              <a:t>tissues can develop by cell differentiation in </a:t>
            </a:r>
            <a:r>
              <a:rPr lang="en-US" sz="1400" dirty="0" smtClean="0"/>
              <a:t>multicellular organisms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Differentiation </a:t>
            </a:r>
            <a:r>
              <a:rPr lang="en-US" sz="1400" dirty="0"/>
              <a:t>involves the expression of some genes and not others in </a:t>
            </a:r>
            <a:r>
              <a:rPr lang="en-US" sz="1400" dirty="0" smtClean="0"/>
              <a:t>a cell’s </a:t>
            </a:r>
            <a:r>
              <a:rPr lang="en-US" sz="1400" dirty="0"/>
              <a:t>genome.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capacity of stem cells to divide and differentiate along </a:t>
            </a:r>
            <a:r>
              <a:rPr lang="en-US" sz="1400" dirty="0" smtClean="0"/>
              <a:t>different pathways </a:t>
            </a:r>
            <a:r>
              <a:rPr lang="en-US" sz="1400" dirty="0"/>
              <a:t>is necessary in embryonic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6463" y="876892"/>
            <a:ext cx="3091961" cy="22834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Applications</a:t>
            </a:r>
            <a:r>
              <a:rPr lang="en-US" sz="1125" b="1" dirty="0" smtClean="0"/>
              <a:t>:</a:t>
            </a:r>
          </a:p>
          <a:p>
            <a:r>
              <a:rPr lang="en-US" sz="1000" dirty="0" smtClean="0"/>
              <a:t>Questioning </a:t>
            </a:r>
            <a:r>
              <a:rPr lang="en-US" sz="1000" dirty="0"/>
              <a:t>the cell theory using atypical examples, </a:t>
            </a:r>
            <a:r>
              <a:rPr lang="en-US" sz="1000" dirty="0" smtClean="0"/>
              <a:t>including striated </a:t>
            </a:r>
            <a:r>
              <a:rPr lang="en-US" sz="1000" dirty="0"/>
              <a:t>muscle, giant algae and </a:t>
            </a:r>
            <a:r>
              <a:rPr lang="en-US" sz="1000" dirty="0" err="1"/>
              <a:t>aseptate</a:t>
            </a:r>
            <a:r>
              <a:rPr lang="en-US" sz="1000" dirty="0"/>
              <a:t> fungal hyphae.</a:t>
            </a:r>
          </a:p>
          <a:p>
            <a:r>
              <a:rPr lang="en-US" sz="1000" dirty="0" smtClean="0"/>
              <a:t>Investigation </a:t>
            </a:r>
            <a:r>
              <a:rPr lang="en-US" sz="1000" dirty="0"/>
              <a:t>of functions of life in Paramecium and one </a:t>
            </a:r>
            <a:r>
              <a:rPr lang="en-US" sz="1000" dirty="0" smtClean="0"/>
              <a:t>named photosynthetic </a:t>
            </a:r>
            <a:r>
              <a:rPr lang="en-US" sz="1000" dirty="0"/>
              <a:t>unicellular organism.</a:t>
            </a:r>
          </a:p>
          <a:p>
            <a:r>
              <a:rPr lang="en-US" sz="1000" dirty="0" smtClean="0"/>
              <a:t>Use </a:t>
            </a:r>
            <a:r>
              <a:rPr lang="en-US" sz="1000" dirty="0"/>
              <a:t>of stem cells to treat </a:t>
            </a:r>
            <a:r>
              <a:rPr lang="en-US" sz="1000" dirty="0" err="1"/>
              <a:t>Stargardt’s</a:t>
            </a:r>
            <a:r>
              <a:rPr lang="en-US" sz="1000" dirty="0"/>
              <a:t> disease and one </a:t>
            </a:r>
            <a:r>
              <a:rPr lang="en-US" sz="1000" dirty="0" smtClean="0"/>
              <a:t>other named </a:t>
            </a:r>
            <a:r>
              <a:rPr lang="en-US" sz="1000" dirty="0"/>
              <a:t>condition.</a:t>
            </a:r>
          </a:p>
          <a:p>
            <a:r>
              <a:rPr lang="en-US" sz="1000" dirty="0" smtClean="0"/>
              <a:t>Ethics </a:t>
            </a:r>
            <a:r>
              <a:rPr lang="en-US" sz="1000" dirty="0"/>
              <a:t>of the therapeutic use of stem cells from specially </a:t>
            </a:r>
            <a:r>
              <a:rPr lang="en-US" sz="1000" dirty="0" smtClean="0"/>
              <a:t>created embryos</a:t>
            </a:r>
            <a:r>
              <a:rPr lang="en-US" sz="1000" dirty="0"/>
              <a:t>, from the umbilical cord blood of a new-born baby and from </a:t>
            </a:r>
            <a:r>
              <a:rPr lang="en-US" sz="1000" dirty="0" smtClean="0"/>
              <a:t>an adult’s </a:t>
            </a:r>
            <a:r>
              <a:rPr lang="en-US" sz="1000" dirty="0"/>
              <a:t>own tissues.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6463" y="3284984"/>
            <a:ext cx="3091961" cy="153152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Skills:</a:t>
            </a:r>
          </a:p>
          <a:p>
            <a:r>
              <a:rPr lang="en-US" sz="1050" dirty="0"/>
              <a:t>Use of a light microscope to investigate the structure of cells </a:t>
            </a:r>
            <a:r>
              <a:rPr lang="en-US" sz="1050" dirty="0" smtClean="0"/>
              <a:t>and tissues</a:t>
            </a:r>
            <a:r>
              <a:rPr lang="en-US" sz="1050" dirty="0"/>
              <a:t>, with drawing of cells. Calculation of the magnification of </a:t>
            </a:r>
            <a:r>
              <a:rPr lang="en-US" sz="1050" dirty="0" smtClean="0"/>
              <a:t>drawings and </a:t>
            </a:r>
            <a:r>
              <a:rPr lang="en-US" sz="1050" dirty="0"/>
              <a:t>the actual size of structures and </a:t>
            </a:r>
            <a:r>
              <a:rPr lang="en-US" sz="1050" dirty="0" err="1"/>
              <a:t>ultrastructures</a:t>
            </a:r>
            <a:r>
              <a:rPr lang="en-US" sz="1050" dirty="0"/>
              <a:t> shown in drawings </a:t>
            </a:r>
            <a:r>
              <a:rPr lang="en-US" sz="1050" dirty="0" smtClean="0"/>
              <a:t>or micrographs</a:t>
            </a:r>
            <a:r>
              <a:rPr lang="en-US" sz="1050" dirty="0"/>
              <a:t>. (Practical 1)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032" y="4941168"/>
            <a:ext cx="3091961" cy="153760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/>
              <a:t>Nature of science</a:t>
            </a:r>
            <a:r>
              <a:rPr lang="en-US" sz="1350" b="1" dirty="0" smtClean="0"/>
              <a:t>:</a:t>
            </a:r>
            <a:endParaRPr lang="en-US" sz="1100" dirty="0"/>
          </a:p>
          <a:p>
            <a:r>
              <a:rPr lang="en-US" sz="1100" dirty="0"/>
              <a:t>Looking for trends and discrepancies—although most organisms conform to cell theory, there are exceptions. (3.1)</a:t>
            </a:r>
          </a:p>
          <a:p>
            <a:r>
              <a:rPr lang="en-US" sz="1100" dirty="0"/>
              <a:t>Ethical implications of research—research involving stem cells is growing in importance and raises ethical issues. (4.5)</a:t>
            </a:r>
          </a:p>
          <a:p>
            <a:pPr marL="0" indent="0">
              <a:buNone/>
            </a:pP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8178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846138"/>
            <a:ext cx="8005379" cy="5803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4987" y="1448593"/>
            <a:ext cx="172720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7999" y="1796256"/>
            <a:ext cx="914400" cy="35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3900" y="129381"/>
            <a:ext cx="8229600" cy="1143000"/>
          </a:xfrm>
        </p:spPr>
        <p:txBody>
          <a:bodyPr/>
          <a:lstStyle/>
          <a:p>
            <a:r>
              <a:rPr lang="en-US" smtClean="0"/>
              <a:t>Multipotency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96187" y="61375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What are stem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Uses of stem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877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Therapeutic Uses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Regenerate tissue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Grow organs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Cure diseases caused by a loss of cell function (diabetes)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4300" y="48249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Uses of stem cells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 smtClean="0"/>
              <a:t>Non-therapeutic Uses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Growing meat in the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8800" y="790318"/>
            <a:ext cx="8229600" cy="1143000"/>
          </a:xfrm>
        </p:spPr>
        <p:txBody>
          <a:bodyPr/>
          <a:lstStyle/>
          <a:p>
            <a:r>
              <a:rPr lang="en-US" dirty="0" smtClean="0"/>
              <a:t>‘Poster’ for the eye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1717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With the following </a:t>
            </a:r>
            <a:r>
              <a:rPr lang="en-US" dirty="0" err="1" smtClean="0"/>
              <a:t>information..</a:t>
            </a:r>
            <a:r>
              <a:rPr lang="en-US" dirty="0" err="1" smtClean="0">
                <a:solidFill>
                  <a:srgbClr val="FF0000"/>
                </a:solidFill>
              </a:rPr>
              <a:t>using</a:t>
            </a:r>
            <a:r>
              <a:rPr lang="en-US" dirty="0" smtClean="0">
                <a:solidFill>
                  <a:srgbClr val="FF0000"/>
                </a:solidFill>
              </a:rPr>
              <a:t> the mark scheme provided</a:t>
            </a:r>
          </a:p>
          <a:p>
            <a:r>
              <a:rPr lang="en-US" dirty="0" smtClean="0"/>
              <a:t>What are stem cells? What do they have the ability to do? Include the keywords</a:t>
            </a:r>
          </a:p>
          <a:p>
            <a:r>
              <a:rPr lang="en-US" dirty="0" smtClean="0"/>
              <a:t>Where can you get stem cells from?</a:t>
            </a:r>
          </a:p>
          <a:p>
            <a:r>
              <a:rPr lang="en-US" dirty="0" smtClean="0"/>
              <a:t>What do you do to stem cells to get them to grow into the desired type of tissue?</a:t>
            </a:r>
          </a:p>
          <a:p>
            <a:r>
              <a:rPr lang="en-US" dirty="0" smtClean="0"/>
              <a:t>What are the problems with using stem cells that aren’t your own?</a:t>
            </a:r>
          </a:p>
          <a:p>
            <a:r>
              <a:rPr lang="en-US" dirty="0" smtClean="0"/>
              <a:t>How can you overcome this problem using drugs?</a:t>
            </a:r>
          </a:p>
          <a:p>
            <a:r>
              <a:rPr lang="en-US" dirty="0" smtClean="0"/>
              <a:t>How can stem cells be used to treat Stargardt’s disease?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REMEMBER – this is a ‘Poster’ that is meant to be easy to understand, has pictures and not too many 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9-05 at 8.0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776"/>
            <a:ext cx="8686800" cy="558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5700" y="1028700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Skill:</a:t>
            </a:r>
          </a:p>
          <a:p>
            <a:r>
              <a:rPr lang="en-US" dirty="0" err="1" smtClean="0"/>
              <a:t>Summerising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90318"/>
            <a:ext cx="8229600" cy="5737482"/>
          </a:xfrm>
        </p:spPr>
        <p:txBody>
          <a:bodyPr>
            <a:normAutofit fontScale="47500" lnSpcReduction="20000"/>
          </a:bodyPr>
          <a:lstStyle/>
          <a:p>
            <a:r>
              <a:rPr lang="en-US" sz="4300" dirty="0"/>
              <a:t>stem cells are cells that retain the capacity to divide and have the ability </a:t>
            </a:r>
            <a:r>
              <a:rPr lang="en-US" sz="4300" dirty="0" smtClean="0"/>
              <a:t>to differentiate into </a:t>
            </a:r>
            <a:r>
              <a:rPr lang="en-US" sz="4300" dirty="0"/>
              <a:t>all types of cells / are pluripotent / totipotent;</a:t>
            </a:r>
          </a:p>
          <a:p>
            <a:r>
              <a:rPr lang="en-US" sz="4300" dirty="0"/>
              <a:t>stem cells are derived from blastocysts / human embryos, left over </a:t>
            </a:r>
            <a:r>
              <a:rPr lang="en-US" sz="4300" dirty="0" smtClean="0"/>
              <a:t>from IVF </a:t>
            </a:r>
            <a:r>
              <a:rPr lang="en-US" sz="4300" dirty="0"/>
              <a:t>/ placenta / umbilical cord / some adult tissues</a:t>
            </a:r>
            <a:r>
              <a:rPr lang="en-US" sz="4300" dirty="0" smtClean="0"/>
              <a:t>;</a:t>
            </a:r>
          </a:p>
          <a:p>
            <a:r>
              <a:rPr lang="en-US" sz="4300" dirty="0"/>
              <a:t>develop biochemical solution that will cause cells to differentiate into </a:t>
            </a:r>
            <a:r>
              <a:rPr lang="en-US" sz="4300" dirty="0" smtClean="0"/>
              <a:t>desired cell </a:t>
            </a:r>
            <a:r>
              <a:rPr lang="en-US" sz="4300" dirty="0"/>
              <a:t>type</a:t>
            </a:r>
            <a:r>
              <a:rPr lang="en-US" sz="4300" dirty="0" smtClean="0"/>
              <a:t>;</a:t>
            </a:r>
            <a:endParaRPr lang="en-US" sz="4300" dirty="0"/>
          </a:p>
          <a:p>
            <a:r>
              <a:rPr lang="en-US" sz="4300" dirty="0"/>
              <a:t>R</a:t>
            </a:r>
            <a:r>
              <a:rPr lang="en-US" sz="4300" dirty="0" smtClean="0"/>
              <a:t>eplacing </a:t>
            </a:r>
            <a:r>
              <a:rPr lang="en-US" sz="4300" dirty="0"/>
              <a:t>diseased / dysfunctional cells </a:t>
            </a:r>
            <a:r>
              <a:rPr lang="en-US" sz="4300" dirty="0" smtClean="0"/>
              <a:t>with healthy </a:t>
            </a:r>
            <a:r>
              <a:rPr lang="en-US" sz="4300" dirty="0"/>
              <a:t>/ functioning ones;</a:t>
            </a:r>
          </a:p>
          <a:p>
            <a:r>
              <a:rPr lang="en-US" sz="4300" dirty="0"/>
              <a:t>I</a:t>
            </a:r>
            <a:r>
              <a:rPr lang="en-US" sz="4300" dirty="0" smtClean="0"/>
              <a:t>mplanting cells </a:t>
            </a:r>
            <a:r>
              <a:rPr lang="en-US" sz="4300" dirty="0"/>
              <a:t>into patient’s own tissues so </a:t>
            </a:r>
            <a:r>
              <a:rPr lang="en-US" sz="4300" dirty="0" smtClean="0"/>
              <a:t>that they </a:t>
            </a:r>
            <a:r>
              <a:rPr lang="en-US" sz="4300" dirty="0"/>
              <a:t>function with the body’s natural cells;</a:t>
            </a:r>
          </a:p>
          <a:p>
            <a:r>
              <a:rPr lang="en-US" sz="4300" dirty="0"/>
              <a:t>danger of rejection of cells therefore need to suppress immune </a:t>
            </a:r>
            <a:r>
              <a:rPr lang="en-US" sz="4300" dirty="0" smtClean="0"/>
              <a:t>system using drugs;</a:t>
            </a:r>
            <a:endParaRPr lang="en-US" sz="4300" dirty="0"/>
          </a:p>
          <a:p>
            <a:r>
              <a:rPr lang="en-US" sz="4300" dirty="0"/>
              <a:t>must make sure new cells do not become overgrown / develop </a:t>
            </a:r>
            <a:r>
              <a:rPr lang="en-US" sz="4300" dirty="0" smtClean="0"/>
              <a:t>into cancerous </a:t>
            </a:r>
            <a:r>
              <a:rPr lang="en-US" sz="4300" dirty="0"/>
              <a:t>tumours</a:t>
            </a:r>
            <a:r>
              <a:rPr lang="en-US" sz="4300" dirty="0" smtClean="0"/>
              <a:t>;</a:t>
            </a:r>
          </a:p>
          <a:p>
            <a:endParaRPr lang="en-US" sz="4300" dirty="0"/>
          </a:p>
          <a:p>
            <a:endParaRPr lang="en-US" sz="4300" dirty="0"/>
          </a:p>
          <a:p>
            <a:r>
              <a:rPr lang="en-US" sz="4300" i="1" dirty="0" err="1" smtClean="0"/>
              <a:t>eg</a:t>
            </a:r>
            <a:r>
              <a:rPr lang="en-US" sz="4300" dirty="0" smtClean="0"/>
              <a:t> </a:t>
            </a:r>
            <a:r>
              <a:rPr lang="en-US" sz="4300" dirty="0"/>
              <a:t>retinal </a:t>
            </a:r>
            <a:r>
              <a:rPr lang="en-US" sz="4300" dirty="0" smtClean="0"/>
              <a:t>cells; replace </a:t>
            </a:r>
            <a:r>
              <a:rPr lang="en-US" sz="4300" dirty="0"/>
              <a:t>dead cells in retina to cure presently incurable diseases such </a:t>
            </a:r>
            <a:r>
              <a:rPr lang="en-US" sz="4300" dirty="0" smtClean="0"/>
              <a:t>macular degeneration (</a:t>
            </a:r>
            <a:r>
              <a:rPr lang="en-US" sz="4000" dirty="0" smtClean="0"/>
              <a:t>Stargardt’s disease)</a:t>
            </a:r>
            <a:r>
              <a:rPr lang="en-US" sz="4300" dirty="0" smtClean="0"/>
              <a:t>; </a:t>
            </a:r>
            <a:endParaRPr lang="en-US" sz="4300" dirty="0"/>
          </a:p>
          <a:p>
            <a:r>
              <a:rPr lang="en-US" sz="4300" i="1" dirty="0" err="1"/>
              <a:t>eg</a:t>
            </a:r>
            <a:r>
              <a:rPr lang="en-US" sz="4300" dirty="0"/>
              <a:t> graft new skin </a:t>
            </a:r>
            <a:r>
              <a:rPr lang="en-US" sz="4300" dirty="0" smtClean="0"/>
              <a:t>cells; to </a:t>
            </a:r>
            <a:r>
              <a:rPr lang="en-US" sz="4300" dirty="0"/>
              <a:t>treat serious burn </a:t>
            </a:r>
            <a:r>
              <a:rPr lang="en-US" sz="4300" dirty="0" smtClean="0"/>
              <a:t>victims;                                                                                         																6 </a:t>
            </a:r>
            <a:r>
              <a:rPr lang="en-US" sz="4300" dirty="0"/>
              <a:t>max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creen Shot 2016-09-05 at 8.0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1776"/>
            <a:ext cx="8686800" cy="5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0" y="744538"/>
            <a:ext cx="8167459" cy="598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369"/>
            <a:ext cx="8229600" cy="1143000"/>
          </a:xfrm>
        </p:spPr>
        <p:txBody>
          <a:bodyPr/>
          <a:lstStyle/>
          <a:p>
            <a:r>
              <a:rPr lang="en-US" dirty="0" smtClean="0"/>
              <a:t>Examples of 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156"/>
            <a:ext cx="9123027" cy="49720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of Stem Cell Use (</a:t>
            </a:r>
            <a:r>
              <a:rPr lang="en-US" dirty="0" err="1" smtClean="0"/>
              <a:t>pg</a:t>
            </a:r>
            <a:r>
              <a:rPr lang="en-US" dirty="0" smtClean="0"/>
              <a:t> 15/16)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3454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25600"/>
            <a:ext cx="345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 smtClean="0"/>
              <a:t>Against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Pluripotency (</a:t>
            </a:r>
            <a:r>
              <a:rPr lang="en-US" dirty="0" err="1" smtClean="0"/>
              <a:t>iPSCs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dream is to create a pluripotent stem cell from a fully differentiated (specialised) adult cell (patients own cell).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is this the dream??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defTabSz="914400">
              <a:spcBef>
                <a:spcPts val="0"/>
              </a:spcBef>
            </a:pPr>
            <a:r>
              <a:rPr lang="en-US" dirty="0" smtClean="0"/>
              <a:t>Avoid rejection</a:t>
            </a:r>
          </a:p>
          <a:p>
            <a:pPr defTabSz="914400">
              <a:spcBef>
                <a:spcPts val="0"/>
              </a:spcBef>
            </a:pPr>
            <a:r>
              <a:rPr lang="en-US" dirty="0" smtClean="0"/>
              <a:t>Avoid the use of embryonic stem cells (ethical issues)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0" y="4058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2"/>
              </a:rPr>
              <a:t>iPSCs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50200" y="6360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TED iPSCs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78500" y="4550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4"/>
              </a:rPr>
              <a:t>What are stem cells?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Stem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3295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stem cells an undifferentiated</a:t>
            </a:r>
          </a:p>
          <a:p>
            <a:r>
              <a:rPr lang="en-US" dirty="0" smtClean="0"/>
              <a:t>Explain how cells can become specialised through gene expression</a:t>
            </a:r>
          </a:p>
          <a:p>
            <a:r>
              <a:rPr lang="en-US" dirty="0" smtClean="0"/>
              <a:t>Describe the therapeutic uses of stem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Stem Cells</a:t>
            </a:r>
            <a:endParaRPr lang="en-US" dirty="0"/>
          </a:p>
        </p:txBody>
      </p:sp>
      <p:pic>
        <p:nvPicPr>
          <p:cNvPr id="5" name="Picture 4" descr="Screen Shot 2016-09-04 at 9.3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96"/>
            <a:ext cx="10417022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is a zygote?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is an embryo?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does </a:t>
            </a:r>
            <a:r>
              <a:rPr lang="en-US" dirty="0" err="1" smtClean="0"/>
              <a:t>totipotency</a:t>
            </a:r>
            <a:r>
              <a:rPr lang="en-US" dirty="0" smtClean="0"/>
              <a:t> </a:t>
            </a:r>
            <a:r>
              <a:rPr lang="en-US" dirty="0" smtClean="0"/>
              <a:t>mean?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How is this different from pluripotency?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How </a:t>
            </a:r>
            <a:r>
              <a:rPr lang="en-US" dirty="0" smtClean="0"/>
              <a:t>do specialised cells develop?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04 at 9.3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1" y="0"/>
            <a:ext cx="9563913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04 at 9.3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36" t="4773" r="19091" b="7500"/>
          <a:stretch/>
        </p:blipFill>
        <p:spPr>
          <a:xfrm>
            <a:off x="0" y="846138"/>
            <a:ext cx="5521934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500"/>
          <a:stretch/>
        </p:blipFill>
        <p:spPr>
          <a:xfrm>
            <a:off x="5593067" y="1042988"/>
            <a:ext cx="30226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338"/>
            <a:ext cx="9119843" cy="5326062"/>
          </a:xfrm>
        </p:spPr>
      </p:pic>
      <p:sp>
        <p:nvSpPr>
          <p:cNvPr id="5" name="TextBox 4"/>
          <p:cNvSpPr txBox="1"/>
          <p:nvPr/>
        </p:nvSpPr>
        <p:spPr>
          <a:xfrm>
            <a:off x="1206500" y="4191000"/>
            <a:ext cx="2531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e.g. bone marrow stem cells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6300" y="1778000"/>
            <a:ext cx="2057400" cy="520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09519" y="2451100"/>
            <a:ext cx="3919881" cy="750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04 at 9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177800"/>
            <a:ext cx="9144000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386318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totipotent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1300" y="4775200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pluripotent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721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Mangal</vt:lpstr>
      <vt:lpstr>Arial</vt:lpstr>
      <vt:lpstr>Office Theme</vt:lpstr>
      <vt:lpstr>1.1 Introduction to cells </vt:lpstr>
      <vt:lpstr>Stem Cells</vt:lpstr>
      <vt:lpstr>PowerPoint Presentation</vt:lpstr>
      <vt:lpstr>Some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Multipotency</vt:lpstr>
      <vt:lpstr>Uses of stem cells</vt:lpstr>
      <vt:lpstr>‘Poster’ for the eye hospital</vt:lpstr>
      <vt:lpstr>PowerPoint Presentation</vt:lpstr>
      <vt:lpstr>Examples of Posters</vt:lpstr>
      <vt:lpstr>Examples of Posters</vt:lpstr>
      <vt:lpstr>Ethics of Stem Cell Use (pg 15/16)</vt:lpstr>
      <vt:lpstr>Induced Pluripotency (iPSCs)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61</cp:revision>
  <cp:lastPrinted>2017-09-11T02:24:11Z</cp:lastPrinted>
  <dcterms:created xsi:type="dcterms:W3CDTF">2016-09-04T13:36:49Z</dcterms:created>
  <dcterms:modified xsi:type="dcterms:W3CDTF">2018-09-07T00:32:34Z</dcterms:modified>
</cp:coreProperties>
</file>