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67" r:id="rId4"/>
    <p:sldId id="258" r:id="rId5"/>
    <p:sldId id="268" r:id="rId6"/>
    <p:sldId id="259" r:id="rId7"/>
    <p:sldId id="269" r:id="rId8"/>
    <p:sldId id="260" r:id="rId9"/>
    <p:sldId id="270" r:id="rId10"/>
    <p:sldId id="262" r:id="rId11"/>
    <p:sldId id="271" r:id="rId12"/>
    <p:sldId id="263" r:id="rId13"/>
    <p:sldId id="272" r:id="rId14"/>
    <p:sldId id="264" r:id="rId15"/>
    <p:sldId id="273" r:id="rId16"/>
    <p:sldId id="265" r:id="rId17"/>
    <p:sldId id="274" r:id="rId18"/>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79" autoAdjust="0"/>
    <p:restoredTop sz="99112" autoAdjust="0"/>
  </p:normalViewPr>
  <p:slideViewPr>
    <p:cSldViewPr>
      <p:cViewPr>
        <p:scale>
          <a:sx n="81" d="100"/>
          <a:sy n="81" d="100"/>
        </p:scale>
        <p:origin x="-2632" y="464"/>
      </p:cViewPr>
      <p:guideLst>
        <p:guide orient="horz" pos="3120"/>
        <p:guide pos="216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A1A55D2-E71D-48FD-B2F9-7C76892A3892}" type="datetimeFigureOut">
              <a:rPr lang="en-GB" smtClean="0"/>
              <a:t>7/9/16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255098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1A55D2-E71D-48FD-B2F9-7C76892A3892}" type="datetimeFigureOut">
              <a:rPr lang="en-GB" smtClean="0"/>
              <a:t>7/9/16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672005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1A55D2-E71D-48FD-B2F9-7C76892A3892}" type="datetimeFigureOut">
              <a:rPr lang="en-GB" smtClean="0"/>
              <a:t>7/9/16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419023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1A55D2-E71D-48FD-B2F9-7C76892A3892}" type="datetimeFigureOut">
              <a:rPr lang="en-GB" smtClean="0"/>
              <a:t>7/9/16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39121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1A55D2-E71D-48FD-B2F9-7C76892A3892}" type="datetimeFigureOut">
              <a:rPr lang="en-GB" smtClean="0"/>
              <a:t>7/9/16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1154283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1A55D2-E71D-48FD-B2F9-7C76892A3892}" type="datetimeFigureOut">
              <a:rPr lang="en-GB" smtClean="0"/>
              <a:t>7/9/16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145212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A1A55D2-E71D-48FD-B2F9-7C76892A3892}" type="datetimeFigureOut">
              <a:rPr lang="en-GB" smtClean="0"/>
              <a:t>7/9/16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340907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A1A55D2-E71D-48FD-B2F9-7C76892A3892}" type="datetimeFigureOut">
              <a:rPr lang="en-GB" smtClean="0"/>
              <a:t>7/9/16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390085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A55D2-E71D-48FD-B2F9-7C76892A3892}" type="datetimeFigureOut">
              <a:rPr lang="en-GB" smtClean="0"/>
              <a:t>7/9/16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70109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A55D2-E71D-48FD-B2F9-7C76892A3892}" type="datetimeFigureOut">
              <a:rPr lang="en-GB" smtClean="0"/>
              <a:t>7/9/16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1724949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A55D2-E71D-48FD-B2F9-7C76892A3892}" type="datetimeFigureOut">
              <a:rPr lang="en-GB" smtClean="0"/>
              <a:t>7/9/16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554872-11AD-40E6-827A-C70AD089B8E3}" type="slidenum">
              <a:rPr lang="en-GB" smtClean="0"/>
              <a:t>‹#›</a:t>
            </a:fld>
            <a:endParaRPr lang="en-GB"/>
          </a:p>
        </p:txBody>
      </p:sp>
    </p:spTree>
    <p:extLst>
      <p:ext uri="{BB962C8B-B14F-4D97-AF65-F5344CB8AC3E}">
        <p14:creationId xmlns:p14="http://schemas.microsoft.com/office/powerpoint/2010/main" val="21732355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1A1A55D2-E71D-48FD-B2F9-7C76892A3892}" type="datetimeFigureOut">
              <a:rPr lang="en-GB" smtClean="0"/>
              <a:t>7/9/16</a:t>
            </a:fld>
            <a:endParaRPr lang="en-GB"/>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A5554872-11AD-40E6-827A-C70AD089B8E3}" type="slidenum">
              <a:rPr lang="en-GB" smtClean="0"/>
              <a:t>‹#›</a:t>
            </a:fld>
            <a:endParaRPr lang="en-GB"/>
          </a:p>
        </p:txBody>
      </p:sp>
    </p:spTree>
    <p:extLst>
      <p:ext uri="{BB962C8B-B14F-4D97-AF65-F5344CB8AC3E}">
        <p14:creationId xmlns:p14="http://schemas.microsoft.com/office/powerpoint/2010/main" val="3743093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2.jpeg"/><Relationship Id="rId5" Type="http://schemas.openxmlformats.org/officeDocument/2006/relationships/image" Target="../media/image1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4.gif"/><Relationship Id="rId4" Type="http://schemas.openxmlformats.org/officeDocument/2006/relationships/image" Target="../media/image2.jpeg"/><Relationship Id="rId5" Type="http://schemas.openxmlformats.org/officeDocument/2006/relationships/image" Target="../media/image15.gif"/><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5.gif"/><Relationship Id="rId5" Type="http://schemas.openxmlformats.org/officeDocument/2006/relationships/image" Target="../media/image14.gif"/><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6.gif"/><Relationship Id="rId5" Type="http://schemas.openxmlformats.org/officeDocument/2006/relationships/image" Target="../media/image17.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6.gif"/><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8.gif"/><Relationship Id="rId5" Type="http://schemas.openxmlformats.org/officeDocument/2006/relationships/image" Target="../media/image19.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8.gif"/><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5.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2.jpeg"/><Relationship Id="rId5" Type="http://schemas.openxmlformats.org/officeDocument/2006/relationships/image" Target="../media/image9.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8.jpeg"/><Relationship Id="rId5" Type="http://schemas.openxmlformats.org/officeDocument/2006/relationships/image" Target="../media/image9.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0.png"/><Relationship Id="rId5" Type="http://schemas.openxmlformats.org/officeDocument/2006/relationships/image" Target="../media/image11.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0.png"/><Relationship Id="rId5" Type="http://schemas.openxmlformats.org/officeDocument/2006/relationships/image" Target="../media/image11.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2.jpeg"/><Relationship Id="rId5" Type="http://schemas.openxmlformats.org/officeDocument/2006/relationships/image" Target="../media/image1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682112" y="5889104"/>
            <a:ext cx="5716290" cy="3785652"/>
          </a:xfrm>
          <a:prstGeom prst="rect">
            <a:avLst/>
          </a:prstGeom>
          <a:noFill/>
        </p:spPr>
        <p:txBody>
          <a:bodyPr wrap="square" rtlCol="0">
            <a:spAutoFit/>
          </a:bodyPr>
          <a:lstStyle/>
          <a:p>
            <a:endParaRPr lang="en-GB" sz="6000" b="1" dirty="0" smtClean="0">
              <a:latin typeface="AR CENA" panose="02000000000000000000" pitchFamily="2" charset="0"/>
            </a:endParaRPr>
          </a:p>
          <a:p>
            <a:r>
              <a:rPr lang="en-GB" sz="6000" b="1" dirty="0" smtClean="0">
                <a:latin typeface="AR CENA" panose="02000000000000000000" pitchFamily="2" charset="0"/>
              </a:rPr>
              <a:t>Egg Cell </a:t>
            </a:r>
          </a:p>
          <a:p>
            <a:r>
              <a:rPr lang="en-GB" sz="6000" dirty="0" smtClean="0">
                <a:latin typeface="AR CENA" panose="02000000000000000000" pitchFamily="2" charset="0"/>
              </a:rPr>
              <a:t>aka the ‘Ovum’</a:t>
            </a:r>
            <a:endParaRPr lang="en-GB" sz="6000" b="1" dirty="0" smtClean="0">
              <a:latin typeface="AR CENA" panose="02000000000000000000" pitchFamily="2" charset="0"/>
            </a:endParaRPr>
          </a:p>
          <a:p>
            <a:endParaRPr lang="en-GB" sz="6000" b="1" dirty="0">
              <a:latin typeface="AR CENA" panose="02000000000000000000" pitchFamily="2" charset="0"/>
            </a:endParaRPr>
          </a:p>
        </p:txBody>
      </p:sp>
      <p:pic>
        <p:nvPicPr>
          <p:cNvPr id="9" name="Picture 4" descr="http://www.gettingovergod.com/wp-content/uploads/2011/11/sperm_zygo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76460" y="708874"/>
            <a:ext cx="1358469" cy="12561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8" name="Picture 2" descr="http://t3.gstatic.com/images?q=tbn:ANd9GcRH22VO70F-z9C-bJKB-mk_Bx3e4Lx2tHTnJV0FTiHH25CINaV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4717" y="2288704"/>
            <a:ext cx="4700212" cy="38557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0" name="Heart 9"/>
          <p:cNvSpPr/>
          <p:nvPr/>
        </p:nvSpPr>
        <p:spPr>
          <a:xfrm rot="885848">
            <a:off x="4785206" y="5529592"/>
            <a:ext cx="1656184" cy="1229637"/>
          </a:xfrm>
          <a:prstGeom prst="heart">
            <a:avLst/>
          </a:prstGeom>
          <a:solidFill>
            <a:srgbClr val="FF0000"/>
          </a:solidFill>
          <a:ln w="76200">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2">
                  <a:lumMod val="40000"/>
                  <a:lumOff val="60000"/>
                </a:schemeClr>
              </a:solidFill>
              <a:latin typeface="AR CENA" panose="02000000000000000000" pitchFamily="2" charset="0"/>
            </a:endParaRPr>
          </a:p>
          <a:p>
            <a:pPr algn="ctr"/>
            <a:r>
              <a:rPr lang="en-GB" sz="4800" dirty="0" smtClean="0">
                <a:solidFill>
                  <a:schemeClr val="accent2">
                    <a:lumMod val="40000"/>
                    <a:lumOff val="60000"/>
                  </a:schemeClr>
                </a:solidFill>
                <a:latin typeface="AR CENA" panose="02000000000000000000" pitchFamily="2" charset="0"/>
              </a:rPr>
              <a:t>1</a:t>
            </a:r>
            <a:endParaRPr lang="en-GB" sz="4800" dirty="0">
              <a:solidFill>
                <a:schemeClr val="accent2">
                  <a:lumMod val="40000"/>
                  <a:lumOff val="60000"/>
                </a:schemeClr>
              </a:solidFill>
              <a:latin typeface="AR CENA" panose="02000000000000000000" pitchFamily="2" charset="0"/>
            </a:endParaRPr>
          </a:p>
        </p:txBody>
      </p:sp>
    </p:spTree>
    <p:extLst>
      <p:ext uri="{BB962C8B-B14F-4D97-AF65-F5344CB8AC3E}">
        <p14:creationId xmlns:p14="http://schemas.microsoft.com/office/powerpoint/2010/main" val="4344808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93030" y="1571621"/>
            <a:ext cx="5716290" cy="7109637"/>
          </a:xfrm>
          <a:prstGeom prst="rect">
            <a:avLst/>
          </a:prstGeom>
          <a:noFill/>
        </p:spPr>
        <p:txBody>
          <a:bodyPr wrap="square" rtlCol="0">
            <a:spAutoFit/>
          </a:bodyPr>
          <a:lstStyle/>
          <a:p>
            <a:endParaRPr lang="en-GB" sz="1200" b="1" dirty="0" smtClean="0">
              <a:latin typeface="AR CENA" panose="02000000000000000000" pitchFamily="2" charset="0"/>
            </a:endParaRPr>
          </a:p>
          <a:p>
            <a:endParaRPr lang="en-GB" sz="1200" b="1" dirty="0">
              <a:latin typeface="AR CENA" panose="02000000000000000000" pitchFamily="2" charset="0"/>
            </a:endParaRPr>
          </a:p>
          <a:p>
            <a:r>
              <a:rPr lang="en-GB" sz="1200" b="1" dirty="0" smtClean="0">
                <a:latin typeface="AR CENA" panose="02000000000000000000" pitchFamily="2" charset="0"/>
              </a:rPr>
              <a:t>Picture: </a:t>
            </a:r>
          </a:p>
          <a:p>
            <a:endParaRPr lang="en-GB" sz="1200" b="1" dirty="0">
              <a:latin typeface="AR CENA" panose="02000000000000000000" pitchFamily="2" charset="0"/>
            </a:endParaRPr>
          </a:p>
          <a:p>
            <a:endParaRPr lang="en-GB" sz="1200" b="1" dirty="0">
              <a:latin typeface="AR CENA" panose="02000000000000000000" pitchFamily="2" charset="0"/>
            </a:endParaRPr>
          </a:p>
          <a:p>
            <a:endParaRPr lang="en-GB" sz="1200" b="1" dirty="0" smtClean="0">
              <a:latin typeface="AR CENA" panose="02000000000000000000" pitchFamily="2" charset="0"/>
            </a:endParaRPr>
          </a:p>
          <a:p>
            <a:r>
              <a:rPr lang="en-GB" sz="1200" b="1" dirty="0" smtClean="0">
                <a:latin typeface="AR CENA" panose="02000000000000000000" pitchFamily="2" charset="0"/>
              </a:rPr>
              <a:t>What </a:t>
            </a:r>
            <a:r>
              <a:rPr lang="en-GB" sz="1200" b="1" dirty="0" smtClean="0">
                <a:latin typeface="AR CENA" panose="02000000000000000000" pitchFamily="2" charset="0"/>
              </a:rPr>
              <a:t>is my name? </a:t>
            </a:r>
            <a:r>
              <a:rPr lang="en-GB" sz="1200" dirty="0" smtClean="0">
                <a:latin typeface="AR CENA" panose="02000000000000000000" pitchFamily="2" charset="0"/>
              </a:rPr>
              <a:t>Muscle cell</a:t>
            </a:r>
          </a:p>
          <a:p>
            <a:endParaRPr lang="en-GB" sz="1200" b="1" dirty="0" smtClean="0">
              <a:latin typeface="AR CENA" panose="02000000000000000000" pitchFamily="2" charset="0"/>
            </a:endParaRPr>
          </a:p>
          <a:p>
            <a:r>
              <a:rPr lang="en-GB" sz="1200" b="1" dirty="0" smtClean="0">
                <a:latin typeface="AR CENA" panose="02000000000000000000" pitchFamily="2" charset="0"/>
              </a:rPr>
              <a:t>Where  am I found? </a:t>
            </a:r>
            <a:r>
              <a:rPr lang="en-GB" sz="1200" dirty="0" smtClean="0">
                <a:latin typeface="AR CENA" panose="02000000000000000000" pitchFamily="2" charset="0"/>
              </a:rPr>
              <a:t>I make up all of the muscles in your body. Even your heart is made up of muscle cells. </a:t>
            </a:r>
          </a:p>
          <a:p>
            <a:endParaRPr lang="en-GB" sz="1200" b="1" dirty="0">
              <a:latin typeface="AR CENA" panose="02000000000000000000" pitchFamily="2" charset="0"/>
            </a:endParaRPr>
          </a:p>
          <a:p>
            <a:r>
              <a:rPr lang="en-GB" sz="1200" b="1" dirty="0" smtClean="0">
                <a:latin typeface="AR CENA" panose="02000000000000000000" pitchFamily="2" charset="0"/>
              </a:rPr>
              <a:t>What is my job (aka function)? </a:t>
            </a:r>
            <a:r>
              <a:rPr lang="en-GB" sz="1200" dirty="0" smtClean="0">
                <a:latin typeface="AR CENA" panose="02000000000000000000" pitchFamily="2" charset="0"/>
              </a:rPr>
              <a:t>When I contract I get shorter and if I relax I get longer. When I contract and relax I control all of the movements in your body. </a:t>
            </a:r>
          </a:p>
          <a:p>
            <a:endParaRPr lang="en-GB" sz="1200" b="1" dirty="0">
              <a:latin typeface="AR CENA" panose="02000000000000000000" pitchFamily="2" charset="0"/>
            </a:endParaRPr>
          </a:p>
          <a:p>
            <a:r>
              <a:rPr lang="en-GB" sz="1200" b="1" dirty="0" smtClean="0">
                <a:latin typeface="AR CENA" panose="02000000000000000000" pitchFamily="2" charset="0"/>
              </a:rPr>
              <a:t>What do I look like?  </a:t>
            </a:r>
            <a:r>
              <a:rPr lang="en-GB" sz="1200" dirty="0" smtClean="0">
                <a:latin typeface="AR CENA" panose="02000000000000000000" pitchFamily="2" charset="0"/>
              </a:rPr>
              <a:t>I have a long thin shape when I am relaxed but when I contract, the filaments inside of me tighten and I become a short, fat cell. </a:t>
            </a:r>
          </a:p>
          <a:p>
            <a:endParaRPr lang="en-GB" sz="1200" b="1" dirty="0" smtClean="0">
              <a:latin typeface="AR CENA" panose="02000000000000000000" pitchFamily="2" charset="0"/>
            </a:endParaRPr>
          </a:p>
          <a:p>
            <a:r>
              <a:rPr lang="en-GB" sz="1200" b="1" dirty="0" smtClean="0">
                <a:latin typeface="AR CENA" panose="02000000000000000000" pitchFamily="2" charset="0"/>
              </a:rPr>
              <a:t>How am I specialised to carry out my job? </a:t>
            </a:r>
          </a:p>
          <a:p>
            <a:pPr marL="285750" indent="-285750">
              <a:buFont typeface="Arial" panose="020B0604020202020204" pitchFamily="34" charset="0"/>
              <a:buChar char="•"/>
            </a:pPr>
            <a:r>
              <a:rPr lang="en-GB" sz="1200" dirty="0" smtClean="0">
                <a:latin typeface="AR CENA" panose="02000000000000000000" pitchFamily="2" charset="0"/>
              </a:rPr>
              <a:t>I have many mitochondria. This is where respiration happens and is how energy is released. I need lots of mitochondria because I make up all of the muscles in your body and I am always working very hard. </a:t>
            </a:r>
          </a:p>
          <a:p>
            <a:endParaRPr lang="en-GB" sz="1200" b="1" dirty="0" smtClean="0">
              <a:latin typeface="AR CENA" panose="02000000000000000000" pitchFamily="2" charset="0"/>
            </a:endParaRPr>
          </a:p>
          <a:p>
            <a:r>
              <a:rPr lang="en-GB" sz="1200" b="1" dirty="0" err="1" smtClean="0">
                <a:solidFill>
                  <a:srgbClr val="FF0000"/>
                </a:solidFill>
                <a:latin typeface="AR CENA" panose="02000000000000000000" pitchFamily="2" charset="0"/>
              </a:rPr>
              <a:t>Xtra</a:t>
            </a:r>
            <a:r>
              <a:rPr lang="en-GB" sz="1200" b="1" dirty="0" smtClean="0">
                <a:solidFill>
                  <a:srgbClr val="FF0000"/>
                </a:solidFill>
                <a:latin typeface="AR CENA" panose="02000000000000000000" pitchFamily="2" charset="0"/>
              </a:rPr>
              <a:t> Interesting facts: </a:t>
            </a:r>
            <a:r>
              <a:rPr lang="en-GB" sz="1200" dirty="0" smtClean="0">
                <a:solidFill>
                  <a:srgbClr val="FF0000"/>
                </a:solidFill>
                <a:latin typeface="AR CENA" panose="02000000000000000000" pitchFamily="2" charset="0"/>
              </a:rPr>
              <a:t>Muscle cells normally carry out a type of respiration called aerobic respiration. Aerobic respiration can only happen when the muscle has lots of oxygen. Muscle cells can still work if there is not much oxygen, but they carry out a different type of respiration called anaerobic respiration. Anaerobic respiration releases a chemical called lactic acid into your body and this is what gives you cramp! When you shiver, your muscles contract involuntarily. This releases energy that keeps your body warm. Your heart muscle never stops from the minute you are born to when you die.</a:t>
            </a:r>
          </a:p>
          <a:p>
            <a:endParaRPr lang="en-GB" sz="1200" b="1" dirty="0" smtClean="0">
              <a:latin typeface="AR CENA" panose="02000000000000000000" pitchFamily="2" charset="0"/>
            </a:endParaRPr>
          </a:p>
          <a:p>
            <a:r>
              <a:rPr lang="en-GB" sz="1200" b="1" u="sng" dirty="0" smtClean="0">
                <a:latin typeface="AR CENA" panose="02000000000000000000" pitchFamily="2" charset="0"/>
              </a:rPr>
              <a:t>Things to discuss with your date:</a:t>
            </a:r>
          </a:p>
          <a:p>
            <a:pPr marL="285750" indent="-285750">
              <a:buFont typeface="Arial" panose="020B0604020202020204" pitchFamily="34" charset="0"/>
              <a:buChar char="•"/>
            </a:pPr>
            <a:r>
              <a:rPr lang="en-GB" sz="1200" dirty="0" smtClean="0">
                <a:latin typeface="AR CENA" panose="02000000000000000000" pitchFamily="2" charset="0"/>
              </a:rPr>
              <a:t>Why does muscle cell contain many mitochondria?</a:t>
            </a:r>
          </a:p>
          <a:p>
            <a:pPr marL="285750" indent="-285750">
              <a:buFont typeface="Arial" panose="020B0604020202020204" pitchFamily="34" charset="0"/>
              <a:buChar char="•"/>
            </a:pPr>
            <a:r>
              <a:rPr lang="en-GB" sz="1200" dirty="0" smtClean="0">
                <a:latin typeface="AR CENA" panose="02000000000000000000" pitchFamily="2" charset="0"/>
              </a:rPr>
              <a:t>Why does the muscle cell contain filaments?</a:t>
            </a:r>
            <a:endParaRPr lang="en-GB" sz="1200" dirty="0">
              <a:latin typeface="AR CENA" panose="02000000000000000000" pitchFamily="2" charset="0"/>
            </a:endParaRPr>
          </a:p>
          <a:p>
            <a:endParaRPr lang="en-GB" sz="1200" b="1" dirty="0">
              <a:latin typeface="AR CENA" panose="02000000000000000000" pitchFamily="2" charset="0"/>
            </a:endParaRPr>
          </a:p>
        </p:txBody>
      </p:sp>
      <p:pic>
        <p:nvPicPr>
          <p:cNvPr id="10" name="Picture 4" descr="https://lh3.googleusercontent.com/phs5Pib1qoTDTCzENVQNc9Il4XITE9jq9GI2Dp-Drl33eqGOUcxS1bJ3BPHX_XkUALFQY4Cv67p-Cjxz8NqpNnkXJltvGTtcIr7vLjKJDyNDI3RGJ_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1117" y="848544"/>
            <a:ext cx="2902179" cy="16714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1" name="Picture 2" descr="http://4.bp.blogspot.com/_guSOnFRs_Ks/TNvGBA4mD9I/AAAAAAAAAQg/7mbC63TgBf0/s1600/muscl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1654" y="1569448"/>
            <a:ext cx="1584176" cy="10046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30657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3" descr="http://www.bbc.co.uk/schools/gcsebitesize/science/images/addgateway_leafinterna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8921" y="1094295"/>
            <a:ext cx="3303742" cy="229930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4">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26678" y="7689304"/>
            <a:ext cx="5716290" cy="1200329"/>
          </a:xfrm>
          <a:prstGeom prst="rect">
            <a:avLst/>
          </a:prstGeom>
          <a:noFill/>
        </p:spPr>
        <p:txBody>
          <a:bodyPr wrap="square" rtlCol="0">
            <a:spAutoFit/>
          </a:bodyPr>
          <a:lstStyle/>
          <a:p>
            <a:endParaRPr lang="en-GB" sz="3600" b="1" dirty="0" smtClean="0">
              <a:latin typeface="AR CENA" panose="02000000000000000000" pitchFamily="2" charset="0"/>
            </a:endParaRPr>
          </a:p>
          <a:p>
            <a:r>
              <a:rPr lang="en-GB" sz="3600" b="1" dirty="0" smtClean="0">
                <a:latin typeface="AR CENA" panose="02000000000000000000" pitchFamily="2" charset="0"/>
              </a:rPr>
              <a:t>Palisade Cell</a:t>
            </a:r>
          </a:p>
        </p:txBody>
      </p:sp>
      <p:pic>
        <p:nvPicPr>
          <p:cNvPr id="8" name="Picture 2" descr="http://cell-specialisation-jesse.wikispaces.com/file/view/sci_dia_140.gif/305135304/sci_dia_140.gif"/>
          <p:cNvPicPr>
            <a:picLocks noChangeAspect="1" noChangeArrowheads="1"/>
          </p:cNvPicPr>
          <p:nvPr/>
        </p:nvPicPr>
        <p:blipFill rotWithShape="1">
          <a:blip r:embed="rId5">
            <a:extLst>
              <a:ext uri="{28A0092B-C50C-407E-A947-70E740481C1C}">
                <a14:useLocalDpi xmlns:a14="http://schemas.microsoft.com/office/drawing/2010/main" val="0"/>
              </a:ext>
            </a:extLst>
          </a:blip>
          <a:srcRect l="2015" t="4587" r="11359" b="6219"/>
          <a:stretch/>
        </p:blipFill>
        <p:spPr bwMode="auto">
          <a:xfrm>
            <a:off x="908720" y="3567184"/>
            <a:ext cx="5017919" cy="4410153"/>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12" name="Heart 11"/>
          <p:cNvSpPr/>
          <p:nvPr/>
        </p:nvSpPr>
        <p:spPr>
          <a:xfrm rot="20035661">
            <a:off x="866787" y="1913902"/>
            <a:ext cx="1656184" cy="1229637"/>
          </a:xfrm>
          <a:prstGeom prst="heart">
            <a:avLst/>
          </a:prstGeom>
          <a:solidFill>
            <a:srgbClr val="FF0000"/>
          </a:solidFill>
          <a:ln w="76200">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2">
                  <a:lumMod val="40000"/>
                  <a:lumOff val="60000"/>
                </a:schemeClr>
              </a:solidFill>
              <a:latin typeface="AR CENA" panose="02000000000000000000" pitchFamily="2" charset="0"/>
            </a:endParaRPr>
          </a:p>
          <a:p>
            <a:pPr algn="ctr"/>
            <a:r>
              <a:rPr lang="en-GB" sz="4800" dirty="0" smtClean="0">
                <a:solidFill>
                  <a:schemeClr val="accent2">
                    <a:lumMod val="40000"/>
                    <a:lumOff val="60000"/>
                  </a:schemeClr>
                </a:solidFill>
                <a:latin typeface="AR CENA" panose="02000000000000000000" pitchFamily="2" charset="0"/>
              </a:rPr>
              <a:t>6</a:t>
            </a:r>
            <a:endParaRPr lang="en-GB" sz="4800" dirty="0">
              <a:solidFill>
                <a:schemeClr val="accent2">
                  <a:lumMod val="40000"/>
                  <a:lumOff val="60000"/>
                </a:schemeClr>
              </a:solidFill>
              <a:latin typeface="AR CENA" panose="02000000000000000000" pitchFamily="2" charset="0"/>
            </a:endParaRPr>
          </a:p>
        </p:txBody>
      </p:sp>
    </p:spTree>
    <p:extLst>
      <p:ext uri="{BB962C8B-B14F-4D97-AF65-F5344CB8AC3E}">
        <p14:creationId xmlns:p14="http://schemas.microsoft.com/office/powerpoint/2010/main" val="25541785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93030" y="1571621"/>
            <a:ext cx="5716290" cy="8148384"/>
          </a:xfrm>
          <a:prstGeom prst="rect">
            <a:avLst/>
          </a:prstGeom>
          <a:noFill/>
        </p:spPr>
        <p:txBody>
          <a:bodyPr wrap="square" rtlCol="0">
            <a:spAutoFit/>
          </a:bodyPr>
          <a:lstStyle/>
          <a:p>
            <a:endParaRPr lang="en-GB" sz="1400" b="1" dirty="0" smtClean="0">
              <a:latin typeface="AR CENA" panose="02000000000000000000" pitchFamily="2" charset="0"/>
            </a:endParaRPr>
          </a:p>
          <a:p>
            <a:endParaRPr lang="en-GB" sz="1400" b="1" dirty="0">
              <a:latin typeface="AR CENA" panose="02000000000000000000" pitchFamily="2" charset="0"/>
            </a:endParaRPr>
          </a:p>
          <a:p>
            <a:r>
              <a:rPr lang="en-GB" sz="1400" b="1" dirty="0" smtClean="0">
                <a:latin typeface="AR CENA" panose="02000000000000000000" pitchFamily="2" charset="0"/>
              </a:rPr>
              <a:t>Picture: </a:t>
            </a:r>
          </a:p>
          <a:p>
            <a:endParaRPr lang="en-GB" sz="1400" b="1" dirty="0">
              <a:latin typeface="AR CENA" panose="02000000000000000000" pitchFamily="2" charset="0"/>
            </a:endParaRPr>
          </a:p>
          <a:p>
            <a:endParaRPr lang="en-GB" sz="1400" b="1" dirty="0">
              <a:latin typeface="AR CENA" panose="02000000000000000000" pitchFamily="2" charset="0"/>
            </a:endParaRPr>
          </a:p>
          <a:p>
            <a:r>
              <a:rPr lang="en-GB" sz="1400" b="1" dirty="0" smtClean="0">
                <a:latin typeface="AR CENA" panose="02000000000000000000" pitchFamily="2" charset="0"/>
              </a:rPr>
              <a:t>What is my name? </a:t>
            </a:r>
            <a:r>
              <a:rPr lang="en-GB" sz="1400" dirty="0" smtClean="0">
                <a:latin typeface="AR CENA" panose="02000000000000000000" pitchFamily="2" charset="0"/>
              </a:rPr>
              <a:t>Palisade cell</a:t>
            </a:r>
          </a:p>
          <a:p>
            <a:endParaRPr lang="en-GB" sz="1400" b="1" dirty="0" smtClean="0">
              <a:latin typeface="AR CENA" panose="02000000000000000000" pitchFamily="2" charset="0"/>
            </a:endParaRPr>
          </a:p>
          <a:p>
            <a:r>
              <a:rPr lang="en-GB" sz="1400" b="1" dirty="0" smtClean="0">
                <a:latin typeface="AR CENA" panose="02000000000000000000" pitchFamily="2" charset="0"/>
              </a:rPr>
              <a:t>Where  am I found? </a:t>
            </a:r>
            <a:r>
              <a:rPr lang="en-GB" sz="1400" dirty="0" smtClean="0">
                <a:latin typeface="AR CENA" panose="02000000000000000000" pitchFamily="2" charset="0"/>
              </a:rPr>
              <a:t>I am a specialised cell found only in plants. I am found on the top half of a leaf.</a:t>
            </a:r>
          </a:p>
          <a:p>
            <a:endParaRPr lang="en-GB" sz="1400" b="1" dirty="0">
              <a:latin typeface="AR CENA" panose="02000000000000000000" pitchFamily="2" charset="0"/>
            </a:endParaRPr>
          </a:p>
          <a:p>
            <a:r>
              <a:rPr lang="en-GB" sz="1400" b="1" dirty="0" smtClean="0">
                <a:latin typeface="AR CENA" panose="02000000000000000000" pitchFamily="2" charset="0"/>
              </a:rPr>
              <a:t>What is my job (aka function)? </a:t>
            </a:r>
            <a:r>
              <a:rPr lang="en-GB" sz="1400" dirty="0" smtClean="0">
                <a:latin typeface="AR CENA" panose="02000000000000000000" pitchFamily="2" charset="0"/>
              </a:rPr>
              <a:t>I carry out photosynthesis for the plant. Photosynthesis is how plants make their own food.</a:t>
            </a:r>
          </a:p>
          <a:p>
            <a:endParaRPr lang="en-GB" sz="1400" b="1" dirty="0">
              <a:latin typeface="AR CENA" panose="02000000000000000000" pitchFamily="2" charset="0"/>
            </a:endParaRPr>
          </a:p>
          <a:p>
            <a:r>
              <a:rPr lang="en-GB" sz="1400" b="1" dirty="0" smtClean="0">
                <a:latin typeface="AR CENA" panose="02000000000000000000" pitchFamily="2" charset="0"/>
              </a:rPr>
              <a:t>What do I look like?  </a:t>
            </a:r>
            <a:r>
              <a:rPr lang="en-GB" sz="1400" dirty="0" smtClean="0">
                <a:latin typeface="AR CENA" panose="02000000000000000000" pitchFamily="2" charset="0"/>
              </a:rPr>
              <a:t>I have a tall narrow shape with many chloroplasts. I have a large vacuole and all of the organelles that you would expect to find in a plant. </a:t>
            </a:r>
          </a:p>
          <a:p>
            <a:endParaRPr lang="en-GB" sz="1400" b="1" dirty="0" smtClean="0">
              <a:latin typeface="AR CENA" panose="02000000000000000000" pitchFamily="2" charset="0"/>
            </a:endParaRPr>
          </a:p>
          <a:p>
            <a:r>
              <a:rPr lang="en-GB" sz="1400" b="1" dirty="0" smtClean="0">
                <a:latin typeface="AR CENA" panose="02000000000000000000" pitchFamily="2" charset="0"/>
              </a:rPr>
              <a:t>How am I specialised to carry out my job? </a:t>
            </a:r>
          </a:p>
          <a:p>
            <a:pPr marL="285750" indent="-285750">
              <a:buFont typeface="Arial" panose="020B0604020202020204" pitchFamily="34" charset="0"/>
              <a:buChar char="•"/>
            </a:pPr>
            <a:r>
              <a:rPr lang="en-GB" sz="1400" dirty="0" smtClean="0">
                <a:latin typeface="AR CENA" panose="02000000000000000000" pitchFamily="2" charset="0"/>
              </a:rPr>
              <a:t>I have many chloroplasts. Photosynthesis happens within the chloroplasts of the palisade cell.</a:t>
            </a:r>
          </a:p>
          <a:p>
            <a:pPr marL="285750" indent="-285750">
              <a:buFont typeface="Arial" panose="020B0604020202020204" pitchFamily="34" charset="0"/>
              <a:buChar char="•"/>
            </a:pPr>
            <a:r>
              <a:rPr lang="en-GB" sz="1400" dirty="0" smtClean="0">
                <a:latin typeface="AR CENA" panose="02000000000000000000" pitchFamily="2" charset="0"/>
              </a:rPr>
              <a:t>I have a tall thin shape.</a:t>
            </a:r>
          </a:p>
          <a:p>
            <a:pPr marL="285750" indent="-285750">
              <a:buFont typeface="Arial" panose="020B0604020202020204" pitchFamily="34" charset="0"/>
              <a:buChar char="•"/>
            </a:pPr>
            <a:r>
              <a:rPr lang="en-GB" sz="1400" dirty="0" smtClean="0">
                <a:latin typeface="AR CENA" panose="02000000000000000000" pitchFamily="2" charset="0"/>
              </a:rPr>
              <a:t>I am found on the top half of the leaf. </a:t>
            </a:r>
          </a:p>
          <a:p>
            <a:endParaRPr lang="en-GB" sz="1400" b="1" dirty="0" smtClean="0">
              <a:latin typeface="AR CENA" panose="02000000000000000000" pitchFamily="2" charset="0"/>
            </a:endParaRPr>
          </a:p>
          <a:p>
            <a:r>
              <a:rPr lang="en-GB" sz="1400" b="1" dirty="0" err="1" smtClean="0">
                <a:solidFill>
                  <a:srgbClr val="FF0000"/>
                </a:solidFill>
                <a:latin typeface="AR CENA" panose="02000000000000000000" pitchFamily="2" charset="0"/>
              </a:rPr>
              <a:t>Xtra</a:t>
            </a:r>
            <a:r>
              <a:rPr lang="en-GB" sz="1400" b="1" dirty="0" smtClean="0">
                <a:solidFill>
                  <a:srgbClr val="FF0000"/>
                </a:solidFill>
                <a:latin typeface="AR CENA" panose="02000000000000000000" pitchFamily="2" charset="0"/>
              </a:rPr>
              <a:t> Interesting facts: </a:t>
            </a:r>
            <a:r>
              <a:rPr lang="en-GB" sz="1400" dirty="0" smtClean="0">
                <a:solidFill>
                  <a:srgbClr val="FF0000"/>
                </a:solidFill>
                <a:latin typeface="AR CENA" panose="02000000000000000000" pitchFamily="2" charset="0"/>
              </a:rPr>
              <a:t>Plants can use energy from light to change carbon dioxide and water into food! This process is called photosynthesis and it happens inside the chloroplasts of palisade cells. Inside chloroplasts is a green chemical called chlorophyll. It is the chlorophyll that gives plants their green colour. The food that the plant produces is a sugar called glucose. Athletes sometimes take glucose tablets as it gives them lots of energy! </a:t>
            </a:r>
          </a:p>
          <a:p>
            <a:endParaRPr lang="en-GB" sz="1400" b="1" dirty="0" smtClean="0">
              <a:latin typeface="AR CENA" panose="02000000000000000000" pitchFamily="2" charset="0"/>
            </a:endParaRPr>
          </a:p>
          <a:p>
            <a:r>
              <a:rPr lang="en-GB" sz="1400" b="1" u="sng" dirty="0" smtClean="0">
                <a:latin typeface="AR CENA" panose="02000000000000000000" pitchFamily="2" charset="0"/>
              </a:rPr>
              <a:t>Things to discuss with your date:</a:t>
            </a:r>
          </a:p>
          <a:p>
            <a:pPr marL="285750" indent="-285750">
              <a:buFont typeface="Arial" panose="020B0604020202020204" pitchFamily="34" charset="0"/>
              <a:buChar char="•"/>
            </a:pPr>
            <a:r>
              <a:rPr lang="en-GB" sz="1400" dirty="0" smtClean="0">
                <a:latin typeface="AR CENA" panose="02000000000000000000" pitchFamily="2" charset="0"/>
              </a:rPr>
              <a:t>Why do palisade cells contain many chloroplasts?</a:t>
            </a:r>
          </a:p>
          <a:p>
            <a:pPr marL="285750" indent="-285750">
              <a:buFont typeface="Arial" panose="020B0604020202020204" pitchFamily="34" charset="0"/>
              <a:buChar char="•"/>
            </a:pPr>
            <a:r>
              <a:rPr lang="en-GB" sz="1400" dirty="0" smtClean="0">
                <a:latin typeface="AR CENA" panose="02000000000000000000" pitchFamily="2" charset="0"/>
              </a:rPr>
              <a:t>Why are palisade cells found on the top half of a leaf?</a:t>
            </a:r>
          </a:p>
          <a:p>
            <a:pPr marL="285750" indent="-285750">
              <a:buFont typeface="Arial" panose="020B0604020202020204" pitchFamily="34" charset="0"/>
              <a:buChar char="•"/>
            </a:pPr>
            <a:r>
              <a:rPr lang="en-GB" sz="1400" dirty="0" smtClean="0">
                <a:latin typeface="AR CENA" panose="02000000000000000000" pitchFamily="2" charset="0"/>
              </a:rPr>
              <a:t>Why are palisade cells not found in the roots of a plant?</a:t>
            </a:r>
            <a:endParaRPr lang="en-GB" sz="1400" dirty="0">
              <a:latin typeface="AR CENA" panose="02000000000000000000" pitchFamily="2" charset="0"/>
            </a:endParaRPr>
          </a:p>
          <a:p>
            <a:endParaRPr lang="en-GB" sz="1400" b="1" dirty="0">
              <a:latin typeface="AR CENA" panose="02000000000000000000" pitchFamily="2" charset="0"/>
            </a:endParaRPr>
          </a:p>
        </p:txBody>
      </p:sp>
      <p:pic>
        <p:nvPicPr>
          <p:cNvPr id="8" name="Picture 2" descr="http://cell-specialisation-jesse.wikispaces.com/file/view/sci_dia_140.gif/305135304/sci_dia_140.gif"/>
          <p:cNvPicPr>
            <a:picLocks noChangeAspect="1" noChangeArrowheads="1"/>
          </p:cNvPicPr>
          <p:nvPr/>
        </p:nvPicPr>
        <p:blipFill rotWithShape="1">
          <a:blip r:embed="rId4">
            <a:extLst>
              <a:ext uri="{28A0092B-C50C-407E-A947-70E740481C1C}">
                <a14:useLocalDpi xmlns:a14="http://schemas.microsoft.com/office/drawing/2010/main" val="0"/>
              </a:ext>
            </a:extLst>
          </a:blip>
          <a:srcRect l="2015" t="4587" r="11359" b="6219"/>
          <a:stretch/>
        </p:blipFill>
        <p:spPr bwMode="auto">
          <a:xfrm>
            <a:off x="3831277" y="200471"/>
            <a:ext cx="2785671" cy="2448273"/>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9" name="Picture 13" descr="http://www.bbc.co.uk/schools/gcsebitesize/science/images/addgateway_leafinternal.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44825" y="1424607"/>
            <a:ext cx="1801132" cy="1253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5027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93030" y="7977336"/>
            <a:ext cx="5716290" cy="769441"/>
          </a:xfrm>
          <a:prstGeom prst="rect">
            <a:avLst/>
          </a:prstGeom>
          <a:noFill/>
        </p:spPr>
        <p:txBody>
          <a:bodyPr wrap="square" rtlCol="0">
            <a:spAutoFit/>
          </a:bodyPr>
          <a:lstStyle/>
          <a:p>
            <a:r>
              <a:rPr lang="en-GB" sz="4400" b="1" dirty="0" smtClean="0">
                <a:latin typeface="AR CENA" panose="02000000000000000000" pitchFamily="2" charset="0"/>
              </a:rPr>
              <a:t>Root Hair Cell</a:t>
            </a:r>
            <a:endParaRPr lang="en-GB" sz="4400" b="1" dirty="0">
              <a:latin typeface="AR CENA" panose="02000000000000000000" pitchFamily="2" charset="0"/>
            </a:endParaRPr>
          </a:p>
        </p:txBody>
      </p:sp>
      <p:pic>
        <p:nvPicPr>
          <p:cNvPr id="8" name="Picture 8" descr="http://edplace.com/userfiles/image/root-hai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696" y="5097016"/>
            <a:ext cx="5491027" cy="295358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www.gutenberg.org/files/24063/24063-h/images/fig04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8800" y="1712640"/>
            <a:ext cx="3600400" cy="35067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72816" y="3872880"/>
            <a:ext cx="504056" cy="2880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a:stCxn id="4" idx="2"/>
          </p:cNvCxnSpPr>
          <p:nvPr/>
        </p:nvCxnSpPr>
        <p:spPr>
          <a:xfrm>
            <a:off x="2024844" y="4160912"/>
            <a:ext cx="684076" cy="2160240"/>
          </a:xfrm>
          <a:prstGeom prst="straightConnector1">
            <a:avLst/>
          </a:prstGeom>
          <a:ln w="82550">
            <a:solidFill>
              <a:srgbClr val="FF0000"/>
            </a:solidFill>
            <a:miter lim="800000"/>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15" name="Heart 14"/>
          <p:cNvSpPr/>
          <p:nvPr/>
        </p:nvSpPr>
        <p:spPr>
          <a:xfrm rot="1347007">
            <a:off x="4374325" y="690863"/>
            <a:ext cx="1656184" cy="1229637"/>
          </a:xfrm>
          <a:prstGeom prst="heart">
            <a:avLst/>
          </a:prstGeom>
          <a:solidFill>
            <a:srgbClr val="FF0000"/>
          </a:solidFill>
          <a:ln w="76200">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2">
                  <a:lumMod val="40000"/>
                  <a:lumOff val="60000"/>
                </a:schemeClr>
              </a:solidFill>
              <a:latin typeface="AR CENA" panose="02000000000000000000" pitchFamily="2" charset="0"/>
            </a:endParaRPr>
          </a:p>
          <a:p>
            <a:pPr algn="ctr"/>
            <a:r>
              <a:rPr lang="en-GB" sz="4800" dirty="0">
                <a:solidFill>
                  <a:schemeClr val="accent2">
                    <a:lumMod val="40000"/>
                    <a:lumOff val="60000"/>
                  </a:schemeClr>
                </a:solidFill>
                <a:latin typeface="AR CENA" panose="02000000000000000000" pitchFamily="2" charset="0"/>
              </a:rPr>
              <a:t>7</a:t>
            </a:r>
          </a:p>
        </p:txBody>
      </p:sp>
    </p:spTree>
    <p:extLst>
      <p:ext uri="{BB962C8B-B14F-4D97-AF65-F5344CB8AC3E}">
        <p14:creationId xmlns:p14="http://schemas.microsoft.com/office/powerpoint/2010/main" val="12478764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http://edplace.com/userfiles/image/root-hai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5465" y="920552"/>
            <a:ext cx="3475461" cy="18694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4">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93030" y="1571621"/>
            <a:ext cx="5860306" cy="6740307"/>
          </a:xfrm>
          <a:prstGeom prst="rect">
            <a:avLst/>
          </a:prstGeom>
          <a:noFill/>
        </p:spPr>
        <p:txBody>
          <a:bodyPr wrap="square" rtlCol="0">
            <a:spAutoFit/>
          </a:bodyPr>
          <a:lstStyle/>
          <a:p>
            <a:endParaRPr lang="en-GB" sz="1200" b="1" dirty="0" smtClean="0">
              <a:latin typeface="AR CENA" panose="02000000000000000000" pitchFamily="2" charset="0"/>
            </a:endParaRPr>
          </a:p>
          <a:p>
            <a:endParaRPr lang="en-GB" sz="1200" b="1" dirty="0">
              <a:latin typeface="AR CENA" panose="02000000000000000000" pitchFamily="2" charset="0"/>
            </a:endParaRPr>
          </a:p>
          <a:p>
            <a:r>
              <a:rPr lang="en-GB" sz="1200" b="1" dirty="0" smtClean="0">
                <a:latin typeface="AR CENA" panose="02000000000000000000" pitchFamily="2" charset="0"/>
              </a:rPr>
              <a:t>Picture: </a:t>
            </a:r>
          </a:p>
          <a:p>
            <a:endParaRPr lang="en-GB" sz="1200" b="1" dirty="0">
              <a:latin typeface="AR CENA" panose="02000000000000000000" pitchFamily="2" charset="0"/>
            </a:endParaRPr>
          </a:p>
          <a:p>
            <a:endParaRPr lang="en-GB" sz="1200" b="1" dirty="0">
              <a:latin typeface="AR CENA" panose="02000000000000000000" pitchFamily="2" charset="0"/>
            </a:endParaRPr>
          </a:p>
          <a:p>
            <a:r>
              <a:rPr lang="en-GB" sz="1200" b="1" dirty="0" smtClean="0">
                <a:latin typeface="AR CENA" panose="02000000000000000000" pitchFamily="2" charset="0"/>
              </a:rPr>
              <a:t>What is my name? </a:t>
            </a:r>
            <a:r>
              <a:rPr lang="en-GB" sz="1200" dirty="0" smtClean="0">
                <a:latin typeface="AR CENA" panose="02000000000000000000" pitchFamily="2" charset="0"/>
              </a:rPr>
              <a:t>Root hair cell</a:t>
            </a:r>
          </a:p>
          <a:p>
            <a:endParaRPr lang="en-GB" sz="1200" b="1" dirty="0" smtClean="0">
              <a:latin typeface="AR CENA" panose="02000000000000000000" pitchFamily="2" charset="0"/>
            </a:endParaRPr>
          </a:p>
          <a:p>
            <a:r>
              <a:rPr lang="en-GB" sz="1200" b="1" dirty="0" smtClean="0">
                <a:latin typeface="AR CENA" panose="02000000000000000000" pitchFamily="2" charset="0"/>
              </a:rPr>
              <a:t>Where  am I found? </a:t>
            </a:r>
            <a:r>
              <a:rPr lang="en-GB" sz="1200" dirty="0" smtClean="0">
                <a:latin typeface="AR CENA" panose="02000000000000000000" pitchFamily="2" charset="0"/>
              </a:rPr>
              <a:t>I am a specialised cell found only in plants. I am found underground in the roots of a plant.</a:t>
            </a:r>
          </a:p>
          <a:p>
            <a:endParaRPr lang="en-GB" sz="1200" b="1" dirty="0">
              <a:latin typeface="AR CENA" panose="02000000000000000000" pitchFamily="2" charset="0"/>
            </a:endParaRPr>
          </a:p>
          <a:p>
            <a:r>
              <a:rPr lang="en-GB" sz="1200" b="1" dirty="0" smtClean="0">
                <a:latin typeface="AR CENA" panose="02000000000000000000" pitchFamily="2" charset="0"/>
              </a:rPr>
              <a:t>What is my job (aka function)? </a:t>
            </a:r>
            <a:r>
              <a:rPr lang="en-GB" sz="1200" dirty="0" smtClean="0">
                <a:latin typeface="AR CENA" panose="02000000000000000000" pitchFamily="2" charset="0"/>
              </a:rPr>
              <a:t>I absorb water and nutrients from the soil. </a:t>
            </a:r>
          </a:p>
          <a:p>
            <a:r>
              <a:rPr lang="en-GB" sz="1200" dirty="0" smtClean="0">
                <a:latin typeface="AR CENA" panose="02000000000000000000" pitchFamily="2" charset="0"/>
              </a:rPr>
              <a:t>The water and nutrients are then sent from the root hair cell, up through </a:t>
            </a:r>
          </a:p>
          <a:p>
            <a:r>
              <a:rPr lang="en-GB" sz="1200" dirty="0" smtClean="0">
                <a:latin typeface="AR CENA" panose="02000000000000000000" pitchFamily="2" charset="0"/>
              </a:rPr>
              <a:t>the roots, to the rest of the plant.</a:t>
            </a:r>
          </a:p>
          <a:p>
            <a:endParaRPr lang="en-GB" sz="1200" b="1" dirty="0">
              <a:latin typeface="AR CENA" panose="02000000000000000000" pitchFamily="2" charset="0"/>
            </a:endParaRPr>
          </a:p>
          <a:p>
            <a:r>
              <a:rPr lang="en-GB" sz="1200" b="1" dirty="0" smtClean="0">
                <a:latin typeface="AR CENA" panose="02000000000000000000" pitchFamily="2" charset="0"/>
              </a:rPr>
              <a:t>What do I look like?  </a:t>
            </a:r>
            <a:r>
              <a:rPr lang="en-GB" sz="1200" dirty="0" smtClean="0">
                <a:latin typeface="AR CENA" panose="02000000000000000000" pitchFamily="2" charset="0"/>
              </a:rPr>
              <a:t>I have a long thin extension called my root hair. I have a large vacuole and contain many of the organelles that you would expect to find in a plant cell. I don’t have any chloroplasts!</a:t>
            </a:r>
          </a:p>
          <a:p>
            <a:endParaRPr lang="en-GB" sz="1200" b="1" dirty="0" smtClean="0">
              <a:latin typeface="AR CENA" panose="02000000000000000000" pitchFamily="2" charset="0"/>
            </a:endParaRPr>
          </a:p>
          <a:p>
            <a:r>
              <a:rPr lang="en-GB" sz="1200" b="1" dirty="0" smtClean="0">
                <a:latin typeface="AR CENA" panose="02000000000000000000" pitchFamily="2" charset="0"/>
              </a:rPr>
              <a:t>How am I specialised to carry out my job? </a:t>
            </a:r>
          </a:p>
          <a:p>
            <a:pPr marL="285750" indent="-285750">
              <a:buFont typeface="Arial" panose="020B0604020202020204" pitchFamily="34" charset="0"/>
              <a:buChar char="•"/>
            </a:pPr>
            <a:r>
              <a:rPr lang="en-GB" sz="1200" dirty="0" smtClean="0">
                <a:latin typeface="AR CENA" panose="02000000000000000000" pitchFamily="2" charset="0"/>
              </a:rPr>
              <a:t>I have a long thin hair that extends from my cell. This gives me a larger surface area for absorbing water and nutrients from the soil.</a:t>
            </a:r>
          </a:p>
          <a:p>
            <a:pPr marL="285750" indent="-285750">
              <a:buFont typeface="Arial" panose="020B0604020202020204" pitchFamily="34" charset="0"/>
              <a:buChar char="•"/>
            </a:pPr>
            <a:r>
              <a:rPr lang="en-GB" sz="1200" dirty="0" smtClean="0">
                <a:latin typeface="AR CENA" panose="02000000000000000000" pitchFamily="2" charset="0"/>
              </a:rPr>
              <a:t>I have a very thin cell wall to make it easier for water to pass into my cell.</a:t>
            </a:r>
          </a:p>
          <a:p>
            <a:pPr marL="285750" indent="-285750">
              <a:buFont typeface="Arial" panose="020B0604020202020204" pitchFamily="34" charset="0"/>
              <a:buChar char="•"/>
            </a:pPr>
            <a:r>
              <a:rPr lang="en-GB" sz="1200" dirty="0" smtClean="0">
                <a:latin typeface="AR CENA" panose="02000000000000000000" pitchFamily="2" charset="0"/>
              </a:rPr>
              <a:t>I have a large vacuole for temporarily storing water that I have absorbed from the soil before it is transported up through the plant. </a:t>
            </a:r>
          </a:p>
          <a:p>
            <a:endParaRPr lang="en-GB" sz="1200" b="1" dirty="0" smtClean="0">
              <a:latin typeface="AR CENA" panose="02000000000000000000" pitchFamily="2" charset="0"/>
            </a:endParaRPr>
          </a:p>
          <a:p>
            <a:r>
              <a:rPr lang="en-GB" sz="1200" b="1" dirty="0" err="1" smtClean="0">
                <a:solidFill>
                  <a:srgbClr val="FF0000"/>
                </a:solidFill>
                <a:latin typeface="AR CENA" panose="02000000000000000000" pitchFamily="2" charset="0"/>
              </a:rPr>
              <a:t>Xtra</a:t>
            </a:r>
            <a:r>
              <a:rPr lang="en-GB" sz="1200" b="1" dirty="0" smtClean="0">
                <a:solidFill>
                  <a:srgbClr val="FF0000"/>
                </a:solidFill>
                <a:latin typeface="AR CENA" panose="02000000000000000000" pitchFamily="2" charset="0"/>
              </a:rPr>
              <a:t> Interesting facts: </a:t>
            </a:r>
            <a:r>
              <a:rPr lang="en-GB" sz="1200" dirty="0" smtClean="0">
                <a:solidFill>
                  <a:srgbClr val="FF0000"/>
                </a:solidFill>
                <a:latin typeface="AR CENA" panose="02000000000000000000" pitchFamily="2" charset="0"/>
              </a:rPr>
              <a:t>Root hair cells are found only in plant roots and are </a:t>
            </a:r>
          </a:p>
          <a:p>
            <a:r>
              <a:rPr lang="en-GB" sz="1200" dirty="0" smtClean="0">
                <a:solidFill>
                  <a:srgbClr val="FF0000"/>
                </a:solidFill>
                <a:latin typeface="AR CENA" panose="02000000000000000000" pitchFamily="2" charset="0"/>
              </a:rPr>
              <a:t>not the specialised cell that forms the hair on our bodies. Root hair cells </a:t>
            </a:r>
          </a:p>
          <a:p>
            <a:r>
              <a:rPr lang="en-GB" sz="1200" dirty="0" smtClean="0">
                <a:solidFill>
                  <a:srgbClr val="FF0000"/>
                </a:solidFill>
                <a:latin typeface="AR CENA" panose="02000000000000000000" pitchFamily="2" charset="0"/>
              </a:rPr>
              <a:t>absorb water because of a process called osmosis. The water is then carried around the plant in thin tubes called xylem. Lots of water is taken to the </a:t>
            </a:r>
          </a:p>
          <a:p>
            <a:r>
              <a:rPr lang="en-GB" sz="1200" dirty="0" smtClean="0">
                <a:solidFill>
                  <a:srgbClr val="FF0000"/>
                </a:solidFill>
                <a:latin typeface="AR CENA" panose="02000000000000000000" pitchFamily="2" charset="0"/>
              </a:rPr>
              <a:t>leaves where it is needed for photosynthesis.   </a:t>
            </a:r>
          </a:p>
          <a:p>
            <a:endParaRPr lang="en-GB" sz="1200" b="1" dirty="0" smtClean="0">
              <a:latin typeface="AR CENA" panose="02000000000000000000" pitchFamily="2" charset="0"/>
            </a:endParaRPr>
          </a:p>
          <a:p>
            <a:r>
              <a:rPr lang="en-GB" sz="1200" b="1" u="sng" dirty="0" smtClean="0">
                <a:latin typeface="AR CENA" panose="02000000000000000000" pitchFamily="2" charset="0"/>
              </a:rPr>
              <a:t>Things to discuss with your date:</a:t>
            </a:r>
          </a:p>
          <a:p>
            <a:pPr marL="285750" indent="-285750">
              <a:buFont typeface="Arial" panose="020B0604020202020204" pitchFamily="34" charset="0"/>
              <a:buChar char="•"/>
            </a:pPr>
            <a:r>
              <a:rPr lang="en-GB" sz="1200" dirty="0" smtClean="0">
                <a:latin typeface="AR CENA" panose="02000000000000000000" pitchFamily="2" charset="0"/>
              </a:rPr>
              <a:t>Why does a root hair cell have no chloroplasts?</a:t>
            </a:r>
          </a:p>
          <a:p>
            <a:pPr marL="285750" indent="-285750">
              <a:buFont typeface="Arial" panose="020B0604020202020204" pitchFamily="34" charset="0"/>
              <a:buChar char="•"/>
            </a:pPr>
            <a:r>
              <a:rPr lang="en-GB" sz="1200" dirty="0" smtClean="0">
                <a:latin typeface="AR CENA" panose="02000000000000000000" pitchFamily="2" charset="0"/>
              </a:rPr>
              <a:t>Why does the root hair cell need a very thin cell wall?</a:t>
            </a:r>
          </a:p>
          <a:p>
            <a:pPr marL="285750" indent="-285750">
              <a:buFont typeface="Arial" panose="020B0604020202020204" pitchFamily="34" charset="0"/>
              <a:buChar char="•"/>
            </a:pPr>
            <a:r>
              <a:rPr lang="en-GB" sz="1200" dirty="0" smtClean="0">
                <a:latin typeface="AR CENA" panose="02000000000000000000" pitchFamily="2" charset="0"/>
              </a:rPr>
              <a:t>Why does the root hair cell have a long thin hair extending from the cell?</a:t>
            </a:r>
            <a:endParaRPr lang="en-GB" sz="1200" dirty="0">
              <a:latin typeface="AR CENA" panose="02000000000000000000" pitchFamily="2" charset="0"/>
            </a:endParaRPr>
          </a:p>
          <a:p>
            <a:endParaRPr lang="en-GB" sz="1200" b="1" dirty="0">
              <a:latin typeface="AR CENA" panose="02000000000000000000" pitchFamily="2" charset="0"/>
            </a:endParaRPr>
          </a:p>
        </p:txBody>
      </p:sp>
    </p:spTree>
    <p:extLst>
      <p:ext uri="{BB962C8B-B14F-4D97-AF65-F5344CB8AC3E}">
        <p14:creationId xmlns:p14="http://schemas.microsoft.com/office/powerpoint/2010/main" val="109996117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93030" y="6547428"/>
            <a:ext cx="5716290" cy="1938992"/>
          </a:xfrm>
          <a:prstGeom prst="rect">
            <a:avLst/>
          </a:prstGeom>
          <a:noFill/>
        </p:spPr>
        <p:txBody>
          <a:bodyPr wrap="square" rtlCol="0">
            <a:spAutoFit/>
          </a:bodyPr>
          <a:lstStyle/>
          <a:p>
            <a:r>
              <a:rPr lang="en-GB" sz="6000" b="1" dirty="0" smtClean="0">
                <a:latin typeface="AR CENA" panose="02000000000000000000" pitchFamily="2" charset="0"/>
              </a:rPr>
              <a:t>Ciliated Epithelial Cell</a:t>
            </a:r>
          </a:p>
        </p:txBody>
      </p:sp>
      <p:pic>
        <p:nvPicPr>
          <p:cNvPr id="8" name="Picture 4" descr="Ciliated epitheliu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5358" y="1699356"/>
            <a:ext cx="4457858" cy="199295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img.webmd.com/dtmcms/live/webmd/consumer_assets/site_images/articles/health_and_medical_reference/respiratory_disorders/how_we_breathe_understanding_how_lungs_respiratory_system_work_respiratory_system.jpg"/>
          <p:cNvPicPr>
            <a:picLocks noChangeAspect="1" noChangeArrowheads="1"/>
          </p:cNvPicPr>
          <p:nvPr/>
        </p:nvPicPr>
        <p:blipFill rotWithShape="1">
          <a:blip r:embed="rId5">
            <a:extLst>
              <a:ext uri="{28A0092B-C50C-407E-A947-70E740481C1C}">
                <a14:useLocalDpi xmlns:a14="http://schemas.microsoft.com/office/drawing/2010/main" val="0"/>
              </a:ext>
            </a:extLst>
          </a:blip>
          <a:srcRect b="4697"/>
          <a:stretch/>
        </p:blipFill>
        <p:spPr bwMode="auto">
          <a:xfrm>
            <a:off x="3431749" y="3435331"/>
            <a:ext cx="2612344" cy="3112097"/>
          </a:xfrm>
          <a:prstGeom prst="rect">
            <a:avLst/>
          </a:prstGeom>
          <a:noFill/>
          <a:extLst>
            <a:ext uri="{909E8E84-426E-40dd-AFC4-6F175D3DCCD1}">
              <a14:hiddenFill xmlns:a14="http://schemas.microsoft.com/office/drawing/2010/main">
                <a:solidFill>
                  <a:srgbClr val="FFFFFF"/>
                </a:solidFill>
              </a14:hiddenFill>
            </a:ext>
          </a:extLst>
        </p:spPr>
      </p:pic>
      <p:sp>
        <p:nvSpPr>
          <p:cNvPr id="4" name="Heart 3"/>
          <p:cNvSpPr/>
          <p:nvPr/>
        </p:nvSpPr>
        <p:spPr>
          <a:xfrm rot="885848">
            <a:off x="1044697" y="4855700"/>
            <a:ext cx="1656184" cy="1229637"/>
          </a:xfrm>
          <a:prstGeom prst="heart">
            <a:avLst/>
          </a:prstGeom>
          <a:solidFill>
            <a:srgbClr val="FF0000"/>
          </a:solidFill>
          <a:ln w="76200">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2">
                  <a:lumMod val="40000"/>
                  <a:lumOff val="60000"/>
                </a:schemeClr>
              </a:solidFill>
              <a:latin typeface="AR CENA" panose="02000000000000000000" pitchFamily="2" charset="0"/>
            </a:endParaRPr>
          </a:p>
          <a:p>
            <a:pPr algn="ctr"/>
            <a:r>
              <a:rPr lang="en-GB" sz="4800" dirty="0" smtClean="0">
                <a:solidFill>
                  <a:schemeClr val="accent2">
                    <a:lumMod val="40000"/>
                    <a:lumOff val="60000"/>
                  </a:schemeClr>
                </a:solidFill>
                <a:latin typeface="AR CENA" panose="02000000000000000000" pitchFamily="2" charset="0"/>
              </a:rPr>
              <a:t>8</a:t>
            </a:r>
            <a:endParaRPr lang="en-GB" sz="4800" dirty="0">
              <a:solidFill>
                <a:schemeClr val="accent2">
                  <a:lumMod val="40000"/>
                  <a:lumOff val="60000"/>
                </a:schemeClr>
              </a:solidFill>
              <a:latin typeface="AR CENA" panose="02000000000000000000" pitchFamily="2" charset="0"/>
            </a:endParaRPr>
          </a:p>
        </p:txBody>
      </p:sp>
    </p:spTree>
    <p:extLst>
      <p:ext uri="{BB962C8B-B14F-4D97-AF65-F5344CB8AC3E}">
        <p14:creationId xmlns:p14="http://schemas.microsoft.com/office/powerpoint/2010/main" val="40555416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93030" y="1571621"/>
            <a:ext cx="5689572" cy="7355860"/>
          </a:xfrm>
          <a:prstGeom prst="rect">
            <a:avLst/>
          </a:prstGeom>
          <a:noFill/>
        </p:spPr>
        <p:txBody>
          <a:bodyPr wrap="square" rtlCol="0">
            <a:spAutoFit/>
          </a:bodyPr>
          <a:lstStyle/>
          <a:p>
            <a:endParaRPr lang="en-GB" sz="1400" b="1" dirty="0" smtClean="0">
              <a:latin typeface="AR CENA" panose="02000000000000000000" pitchFamily="2" charset="0"/>
            </a:endParaRPr>
          </a:p>
          <a:p>
            <a:endParaRPr lang="en-GB" sz="1400" b="1" dirty="0">
              <a:latin typeface="AR CENA" panose="02000000000000000000" pitchFamily="2" charset="0"/>
            </a:endParaRPr>
          </a:p>
          <a:p>
            <a:r>
              <a:rPr lang="en-GB" sz="1400" b="1" dirty="0" smtClean="0">
                <a:latin typeface="AR CENA" panose="02000000000000000000" pitchFamily="2" charset="0"/>
              </a:rPr>
              <a:t>Picture: </a:t>
            </a:r>
          </a:p>
          <a:p>
            <a:endParaRPr lang="en-GB" sz="1400" b="1" dirty="0">
              <a:latin typeface="AR CENA" panose="02000000000000000000" pitchFamily="2" charset="0"/>
            </a:endParaRPr>
          </a:p>
          <a:p>
            <a:endParaRPr lang="en-GB" sz="1300" b="1" dirty="0">
              <a:latin typeface="AR CENA" panose="02000000000000000000" pitchFamily="2" charset="0"/>
            </a:endParaRPr>
          </a:p>
          <a:p>
            <a:r>
              <a:rPr lang="en-GB" sz="1300" b="1" dirty="0" smtClean="0">
                <a:latin typeface="AR CENA" panose="02000000000000000000" pitchFamily="2" charset="0"/>
              </a:rPr>
              <a:t>What is my name? </a:t>
            </a:r>
            <a:r>
              <a:rPr lang="en-GB" sz="1300" dirty="0" smtClean="0">
                <a:latin typeface="AR CENA" panose="02000000000000000000" pitchFamily="2" charset="0"/>
              </a:rPr>
              <a:t>Ciliated epithelial cell</a:t>
            </a:r>
          </a:p>
          <a:p>
            <a:endParaRPr lang="en-GB" sz="1300" b="1" dirty="0" smtClean="0">
              <a:latin typeface="AR CENA" panose="02000000000000000000" pitchFamily="2" charset="0"/>
            </a:endParaRPr>
          </a:p>
          <a:p>
            <a:r>
              <a:rPr lang="en-GB" sz="1300" b="1" dirty="0" smtClean="0">
                <a:latin typeface="AR CENA" panose="02000000000000000000" pitchFamily="2" charset="0"/>
              </a:rPr>
              <a:t>Where  am I found? </a:t>
            </a:r>
            <a:r>
              <a:rPr lang="en-GB" sz="1300" dirty="0" smtClean="0">
                <a:latin typeface="AR CENA" panose="02000000000000000000" pitchFamily="2" charset="0"/>
              </a:rPr>
              <a:t>I am found lining the nose, the trachea and the bronchi in the respiratory system. I am also found in the reproductive system where I line the inside of the fallopian tubes.</a:t>
            </a:r>
          </a:p>
          <a:p>
            <a:endParaRPr lang="en-GB" sz="1300" b="1" dirty="0">
              <a:latin typeface="AR CENA" panose="02000000000000000000" pitchFamily="2" charset="0"/>
            </a:endParaRPr>
          </a:p>
          <a:p>
            <a:r>
              <a:rPr lang="en-GB" sz="1300" b="1" dirty="0" smtClean="0">
                <a:latin typeface="AR CENA" panose="02000000000000000000" pitchFamily="2" charset="0"/>
              </a:rPr>
              <a:t>What is my job (aka function)? </a:t>
            </a:r>
            <a:r>
              <a:rPr lang="en-GB" sz="1300" dirty="0" smtClean="0">
                <a:latin typeface="AR CENA" panose="02000000000000000000" pitchFamily="2" charset="0"/>
              </a:rPr>
              <a:t>I have tiny hairs called cilia that wave and help move things. In the respiratory system the cilia are covered in mucus (snot!) and they trap any dust and bacteria that are trying to enter the body. They then wave back and forth that carries the mucus containing the dust and bacteria up to the mouth where it is swallowed. The cilia lining the fallopian tubes move the egg cell through the female reproductive system to the uterus (womb).</a:t>
            </a:r>
          </a:p>
          <a:p>
            <a:endParaRPr lang="en-GB" sz="1300" b="1" dirty="0">
              <a:latin typeface="AR CENA" panose="02000000000000000000" pitchFamily="2" charset="0"/>
            </a:endParaRPr>
          </a:p>
          <a:p>
            <a:r>
              <a:rPr lang="en-GB" sz="1300" b="1" dirty="0" smtClean="0">
                <a:latin typeface="AR CENA" panose="02000000000000000000" pitchFamily="2" charset="0"/>
              </a:rPr>
              <a:t>What do I look like?  </a:t>
            </a:r>
            <a:r>
              <a:rPr lang="en-GB" sz="1300" dirty="0" smtClean="0">
                <a:latin typeface="AR CENA" panose="02000000000000000000" pitchFamily="2" charset="0"/>
              </a:rPr>
              <a:t>I have tiny hairs called cilia on my surface. I contain many of the organelles that you would expect to see in an animal cell.</a:t>
            </a:r>
          </a:p>
          <a:p>
            <a:endParaRPr lang="en-GB" sz="1300" b="1" dirty="0" smtClean="0">
              <a:latin typeface="AR CENA" panose="02000000000000000000" pitchFamily="2" charset="0"/>
            </a:endParaRPr>
          </a:p>
          <a:p>
            <a:r>
              <a:rPr lang="en-GB" sz="1300" b="1" dirty="0" smtClean="0">
                <a:latin typeface="AR CENA" panose="02000000000000000000" pitchFamily="2" charset="0"/>
              </a:rPr>
              <a:t>How am I specialised to carry out my job? </a:t>
            </a:r>
          </a:p>
          <a:p>
            <a:pPr marL="285750" indent="-285750">
              <a:buFont typeface="Arial" panose="020B0604020202020204" pitchFamily="34" charset="0"/>
              <a:buChar char="•"/>
            </a:pPr>
            <a:r>
              <a:rPr lang="en-GB" sz="1300" dirty="0" smtClean="0">
                <a:latin typeface="AR CENA" panose="02000000000000000000" pitchFamily="2" charset="0"/>
              </a:rPr>
              <a:t>I have tiny hairs called cilia that move and help to carry things along inside of my body. </a:t>
            </a:r>
          </a:p>
          <a:p>
            <a:endParaRPr lang="en-GB" sz="1300" b="1" dirty="0" smtClean="0">
              <a:latin typeface="AR CENA" panose="02000000000000000000" pitchFamily="2" charset="0"/>
            </a:endParaRPr>
          </a:p>
          <a:p>
            <a:r>
              <a:rPr lang="en-GB" sz="1300" b="1" dirty="0" err="1" smtClean="0">
                <a:solidFill>
                  <a:srgbClr val="FF0000"/>
                </a:solidFill>
                <a:latin typeface="AR CENA" panose="02000000000000000000" pitchFamily="2" charset="0"/>
              </a:rPr>
              <a:t>Xtra</a:t>
            </a:r>
            <a:r>
              <a:rPr lang="en-GB" sz="1300" b="1" dirty="0" smtClean="0">
                <a:solidFill>
                  <a:srgbClr val="FF0000"/>
                </a:solidFill>
                <a:latin typeface="AR CENA" panose="02000000000000000000" pitchFamily="2" charset="0"/>
              </a:rPr>
              <a:t> Interesting facts: </a:t>
            </a:r>
            <a:r>
              <a:rPr lang="en-GB" sz="1300" dirty="0" smtClean="0">
                <a:solidFill>
                  <a:srgbClr val="FF0000"/>
                </a:solidFill>
                <a:latin typeface="AR CENA" panose="02000000000000000000" pitchFamily="2" charset="0"/>
              </a:rPr>
              <a:t>When someone smokes a cigarette, the hot fumes damage the cilia that line the inside of the respiratory system. This means that there is nothing to stop dust and bacteria getting inside their bodies. This is why people who smoke are much more likely to have bad coughs and get regular chest infections.   </a:t>
            </a:r>
          </a:p>
          <a:p>
            <a:endParaRPr lang="en-GB" sz="1300" b="1" dirty="0" smtClean="0">
              <a:latin typeface="AR CENA" panose="02000000000000000000" pitchFamily="2" charset="0"/>
            </a:endParaRPr>
          </a:p>
          <a:p>
            <a:r>
              <a:rPr lang="en-GB" sz="1300" b="1" u="sng" dirty="0" smtClean="0">
                <a:latin typeface="AR CENA" panose="02000000000000000000" pitchFamily="2" charset="0"/>
              </a:rPr>
              <a:t>Things to discuss with your date:</a:t>
            </a:r>
          </a:p>
          <a:p>
            <a:pPr marL="285750" indent="-285750">
              <a:buFont typeface="Arial" panose="020B0604020202020204" pitchFamily="34" charset="0"/>
              <a:buChar char="•"/>
            </a:pPr>
            <a:r>
              <a:rPr lang="en-GB" sz="1300" dirty="0" smtClean="0">
                <a:latin typeface="AR CENA" panose="02000000000000000000" pitchFamily="2" charset="0"/>
              </a:rPr>
              <a:t>Why do ciliated epithelial cells have cilia?</a:t>
            </a:r>
          </a:p>
        </p:txBody>
      </p:sp>
      <p:pic>
        <p:nvPicPr>
          <p:cNvPr id="7" name="Picture 4" descr="Ciliated epitheliu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8960" y="1305680"/>
            <a:ext cx="3069627" cy="137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7988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rot="837093">
            <a:off x="4109927" y="603778"/>
            <a:ext cx="2188088" cy="1107996"/>
          </a:xfrm>
          <a:prstGeom prst="rect">
            <a:avLst/>
          </a:prstGeom>
          <a:noFill/>
        </p:spPr>
        <p:txBody>
          <a:bodyPr wrap="square" rtlCol="0">
            <a:spAutoFit/>
          </a:bodyPr>
          <a:lstStyle/>
          <a:p>
            <a:r>
              <a:rPr lang="en-GB" sz="6600" b="1" dirty="0" smtClean="0">
                <a:latin typeface="AR CENA" panose="02000000000000000000" pitchFamily="2" charset="0"/>
              </a:rPr>
              <a:t>Quiz!</a:t>
            </a:r>
            <a:endParaRPr lang="en-GB" sz="7200" b="1" dirty="0">
              <a:latin typeface="AR CENA" panose="02000000000000000000"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39554829"/>
              </p:ext>
            </p:extLst>
          </p:nvPr>
        </p:nvGraphicFramePr>
        <p:xfrm>
          <a:off x="836712" y="1883608"/>
          <a:ext cx="5184576" cy="7778856"/>
        </p:xfrm>
        <a:graphic>
          <a:graphicData uri="http://schemas.openxmlformats.org/drawingml/2006/table">
            <a:tbl>
              <a:tblPr firstRow="1" bandRow="1">
                <a:tableStyleId>{5C22544A-7EE6-4342-B048-85BDC9FD1C3A}</a:tableStyleId>
              </a:tblPr>
              <a:tblGrid>
                <a:gridCol w="288032"/>
                <a:gridCol w="3888432"/>
                <a:gridCol w="504056"/>
                <a:gridCol w="504056"/>
              </a:tblGrid>
              <a:tr h="266312">
                <a:tc>
                  <a:txBody>
                    <a:bodyPr/>
                    <a:lstStyle/>
                    <a:p>
                      <a:endParaRPr lang="en-GB" sz="1100" dirty="0">
                        <a:latin typeface="AR CENA"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endParaRPr lang="en-GB" sz="1100" dirty="0">
                        <a:latin typeface="AR CENA"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100" dirty="0" smtClean="0">
                          <a:latin typeface="AR CENA" panose="02000000000000000000" pitchFamily="2" charset="0"/>
                        </a:rPr>
                        <a:t>True</a:t>
                      </a:r>
                      <a:endParaRPr lang="en-GB" sz="1100" dirty="0">
                        <a:latin typeface="AR CENA"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100" dirty="0" smtClean="0">
                          <a:latin typeface="AR CENA" panose="02000000000000000000" pitchFamily="2" charset="0"/>
                        </a:rPr>
                        <a:t>False</a:t>
                      </a:r>
                      <a:endParaRPr lang="en-GB" sz="1100" dirty="0">
                        <a:latin typeface="AR CENA"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266312">
                <a:tc>
                  <a:txBody>
                    <a:bodyPr/>
                    <a:lstStyle/>
                    <a:p>
                      <a:pPr algn="l"/>
                      <a:r>
                        <a:rPr lang="en-GB" sz="1100" dirty="0" smtClean="0">
                          <a:latin typeface="AR CENA" panose="02000000000000000000" pitchFamily="2" charset="0"/>
                        </a:rPr>
                        <a:t>1</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Another name for</a:t>
                      </a:r>
                      <a:r>
                        <a:rPr lang="en-GB" sz="1100" baseline="0" dirty="0" smtClean="0">
                          <a:latin typeface="AR CENA" panose="02000000000000000000" pitchFamily="2" charset="0"/>
                        </a:rPr>
                        <a:t> the egg cell is the ‘ovum’</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9309">
                <a:tc>
                  <a:txBody>
                    <a:bodyPr/>
                    <a:lstStyle/>
                    <a:p>
                      <a:pPr algn="l"/>
                      <a:r>
                        <a:rPr lang="en-GB" sz="1100" dirty="0" smtClean="0">
                          <a:latin typeface="AR CENA" panose="02000000000000000000" pitchFamily="2" charset="0"/>
                        </a:rPr>
                        <a:t>2</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When the filaments in muscle cells contract the muscle cell gets longer</a:t>
                      </a:r>
                      <a:r>
                        <a:rPr lang="en-GB" sz="1100" baseline="0" dirty="0" smtClean="0">
                          <a:latin typeface="AR CENA" panose="02000000000000000000" pitchFamily="2" charset="0"/>
                        </a:rPr>
                        <a:t> and when the filaments in the muscle cell relax the muscle cell gets shorter.</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37">
                <a:tc>
                  <a:txBody>
                    <a:bodyPr/>
                    <a:lstStyle/>
                    <a:p>
                      <a:pPr algn="l"/>
                      <a:r>
                        <a:rPr lang="en-GB" sz="1100" dirty="0" smtClean="0">
                          <a:latin typeface="AR CENA" panose="02000000000000000000" pitchFamily="2" charset="0"/>
                        </a:rPr>
                        <a:t>3</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The function of a red blood cell is to carry oxygen and carbon</a:t>
                      </a:r>
                      <a:r>
                        <a:rPr lang="en-GB" sz="1100" baseline="0" dirty="0" smtClean="0">
                          <a:latin typeface="AR CENA" panose="02000000000000000000" pitchFamily="2" charset="0"/>
                        </a:rPr>
                        <a:t> dioxide around the body.</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6312">
                <a:tc>
                  <a:txBody>
                    <a:bodyPr/>
                    <a:lstStyle/>
                    <a:p>
                      <a:pPr algn="l"/>
                      <a:r>
                        <a:rPr lang="en-GB" sz="1100" dirty="0" smtClean="0">
                          <a:latin typeface="AR CENA" panose="02000000000000000000" pitchFamily="2" charset="0"/>
                        </a:rPr>
                        <a:t>4</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Palisade cells are found</a:t>
                      </a:r>
                      <a:r>
                        <a:rPr lang="en-GB" sz="1100" baseline="0" dirty="0" smtClean="0">
                          <a:latin typeface="AR CENA" panose="02000000000000000000" pitchFamily="2" charset="0"/>
                        </a:rPr>
                        <a:t> in the roots of plants.</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37">
                <a:tc>
                  <a:txBody>
                    <a:bodyPr/>
                    <a:lstStyle/>
                    <a:p>
                      <a:pPr algn="l"/>
                      <a:r>
                        <a:rPr lang="en-GB" sz="1100" dirty="0" smtClean="0">
                          <a:latin typeface="AR CENA" panose="02000000000000000000" pitchFamily="2" charset="0"/>
                        </a:rPr>
                        <a:t>5</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The</a:t>
                      </a:r>
                      <a:r>
                        <a:rPr lang="en-GB" sz="1100" baseline="0" dirty="0" smtClean="0">
                          <a:latin typeface="AR CENA" panose="02000000000000000000" pitchFamily="2" charset="0"/>
                        </a:rPr>
                        <a:t> nerve cell has </a:t>
                      </a:r>
                      <a:r>
                        <a:rPr lang="en-GB" sz="1100" dirty="0" smtClean="0">
                          <a:latin typeface="AR CENA" panose="02000000000000000000" pitchFamily="2" charset="0"/>
                        </a:rPr>
                        <a:t>a long thin  axon which makes it faster to send electrical messages</a:t>
                      </a:r>
                      <a:r>
                        <a:rPr lang="en-GB" sz="1100" baseline="0" dirty="0" smtClean="0">
                          <a:latin typeface="AR CENA" panose="02000000000000000000" pitchFamily="2" charset="0"/>
                        </a:rPr>
                        <a:t> around the body.</a:t>
                      </a:r>
                      <a:endParaRPr lang="en-GB" sz="1100" dirty="0" smtClean="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6312">
                <a:tc>
                  <a:txBody>
                    <a:bodyPr/>
                    <a:lstStyle/>
                    <a:p>
                      <a:pPr algn="l"/>
                      <a:r>
                        <a:rPr lang="en-GB" sz="1100" dirty="0" smtClean="0">
                          <a:latin typeface="AR CENA" panose="02000000000000000000" pitchFamily="2" charset="0"/>
                        </a:rPr>
                        <a:t>6</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The</a:t>
                      </a:r>
                      <a:r>
                        <a:rPr lang="en-GB" sz="1100" baseline="0" dirty="0" smtClean="0">
                          <a:latin typeface="AR CENA" panose="02000000000000000000" pitchFamily="2" charset="0"/>
                        </a:rPr>
                        <a:t> scientific name for a sperm cell tail is the flagellum.</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6312">
                <a:tc>
                  <a:txBody>
                    <a:bodyPr/>
                    <a:lstStyle/>
                    <a:p>
                      <a:pPr algn="l"/>
                      <a:r>
                        <a:rPr lang="en-GB" sz="1100" dirty="0" smtClean="0">
                          <a:latin typeface="AR CENA" panose="02000000000000000000" pitchFamily="2" charset="0"/>
                        </a:rPr>
                        <a:t>7</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Root hair cells contain no chloroplasts.</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37">
                <a:tc>
                  <a:txBody>
                    <a:bodyPr/>
                    <a:lstStyle/>
                    <a:p>
                      <a:pPr algn="l"/>
                      <a:r>
                        <a:rPr lang="en-GB" sz="1100" dirty="0" smtClean="0">
                          <a:latin typeface="AR CENA" panose="02000000000000000000" pitchFamily="2" charset="0"/>
                        </a:rPr>
                        <a:t>8</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Red blood cells contain a chemical called chlorophyll which sticks to oxygen molecules.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37">
                <a:tc>
                  <a:txBody>
                    <a:bodyPr/>
                    <a:lstStyle/>
                    <a:p>
                      <a:pPr algn="l"/>
                      <a:r>
                        <a:rPr lang="en-GB" sz="1100" dirty="0" smtClean="0">
                          <a:latin typeface="AR CENA" panose="02000000000000000000" pitchFamily="2" charset="0"/>
                        </a:rPr>
                        <a:t>9</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Ciliated epithelial cells in</a:t>
                      </a:r>
                      <a:r>
                        <a:rPr lang="en-GB" sz="1100" baseline="0" dirty="0" smtClean="0">
                          <a:latin typeface="AR CENA" panose="02000000000000000000" pitchFamily="2" charset="0"/>
                        </a:rPr>
                        <a:t> the respiratory system help to trap and get rid of dust and bacteria before they get into our bodies.</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37">
                <a:tc>
                  <a:txBody>
                    <a:bodyPr/>
                    <a:lstStyle/>
                    <a:p>
                      <a:pPr algn="l"/>
                      <a:r>
                        <a:rPr lang="en-GB" sz="1100" dirty="0" smtClean="0">
                          <a:latin typeface="AR CENA" panose="02000000000000000000" pitchFamily="2" charset="0"/>
                        </a:rPr>
                        <a:t>10</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Egg</a:t>
                      </a:r>
                      <a:r>
                        <a:rPr lang="en-GB" sz="1100" baseline="0" dirty="0" smtClean="0">
                          <a:latin typeface="AR CENA" panose="02000000000000000000" pitchFamily="2" charset="0"/>
                        </a:rPr>
                        <a:t> cells contain a full set of genes from the mother which are then passed on to the offspring.</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37">
                <a:tc>
                  <a:txBody>
                    <a:bodyPr/>
                    <a:lstStyle/>
                    <a:p>
                      <a:pPr algn="l"/>
                      <a:r>
                        <a:rPr lang="en-GB" sz="1100" dirty="0" smtClean="0">
                          <a:latin typeface="AR CENA" panose="02000000000000000000" pitchFamily="2" charset="0"/>
                        </a:rPr>
                        <a:t>11</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The function of a nerve cell is to quickly send and receive electrical </a:t>
                      </a:r>
                    </a:p>
                    <a:p>
                      <a:pPr algn="l"/>
                      <a:r>
                        <a:rPr lang="en-GB" sz="1100" dirty="0" smtClean="0">
                          <a:latin typeface="AR CENA" panose="02000000000000000000" pitchFamily="2" charset="0"/>
                        </a:rPr>
                        <a:t>messages to and from the brain and nervous system. </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9309">
                <a:tc>
                  <a:txBody>
                    <a:bodyPr/>
                    <a:lstStyle/>
                    <a:p>
                      <a:pPr algn="l"/>
                      <a:r>
                        <a:rPr lang="en-GB" sz="1100" dirty="0" smtClean="0">
                          <a:latin typeface="AR CENA" panose="02000000000000000000" pitchFamily="2" charset="0"/>
                        </a:rPr>
                        <a:t>12</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One</a:t>
                      </a:r>
                      <a:r>
                        <a:rPr lang="en-GB" sz="1100" baseline="0" dirty="0" smtClean="0">
                          <a:latin typeface="AR CENA" panose="02000000000000000000" pitchFamily="2" charset="0"/>
                        </a:rPr>
                        <a:t> adaptation of a sperm cell is that it has </a:t>
                      </a:r>
                      <a:r>
                        <a:rPr lang="en-GB" sz="1100" dirty="0" smtClean="0">
                          <a:latin typeface="AR CENA" panose="02000000000000000000" pitchFamily="2" charset="0"/>
                        </a:rPr>
                        <a:t>an acrosome head containing digestive enzymes. The enzymes digest the cell membrane of the egg cell so that it can break</a:t>
                      </a:r>
                      <a:r>
                        <a:rPr lang="en-GB" sz="1100" baseline="0" dirty="0" smtClean="0">
                          <a:latin typeface="AR CENA" panose="02000000000000000000" pitchFamily="2" charset="0"/>
                        </a:rPr>
                        <a:t> into and fertilise the egg cell.</a:t>
                      </a:r>
                      <a:r>
                        <a:rPr lang="en-GB" sz="1100" dirty="0" smtClean="0">
                          <a:latin typeface="AR CENA" panose="02000000000000000000" pitchFamily="2"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837">
                <a:tc>
                  <a:txBody>
                    <a:bodyPr/>
                    <a:lstStyle/>
                    <a:p>
                      <a:pPr algn="l"/>
                      <a:r>
                        <a:rPr lang="en-GB" sz="1100" dirty="0" smtClean="0">
                          <a:latin typeface="AR CENA" panose="02000000000000000000" pitchFamily="2" charset="0"/>
                        </a:rPr>
                        <a:t>13</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The function</a:t>
                      </a:r>
                      <a:r>
                        <a:rPr lang="en-GB" sz="1100" baseline="0" dirty="0" smtClean="0">
                          <a:latin typeface="AR CENA" panose="02000000000000000000" pitchFamily="2" charset="0"/>
                        </a:rPr>
                        <a:t> of the palisade cell is  to carry out photosynthesis. It has many chloroplasts because this is where photosynthesis happens within a cell.</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6312">
                <a:tc>
                  <a:txBody>
                    <a:bodyPr/>
                    <a:lstStyle/>
                    <a:p>
                      <a:pPr algn="l"/>
                      <a:r>
                        <a:rPr lang="en-GB" sz="1100" dirty="0" smtClean="0">
                          <a:latin typeface="AR CENA" panose="02000000000000000000" pitchFamily="2" charset="0"/>
                        </a:rPr>
                        <a:t>14</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Ciliated epithelial</a:t>
                      </a:r>
                      <a:r>
                        <a:rPr lang="en-GB" sz="1100" baseline="0" dirty="0" smtClean="0">
                          <a:latin typeface="AR CENA" panose="02000000000000000000" pitchFamily="2" charset="0"/>
                        </a:rPr>
                        <a:t> cells have many tiny hairs called microfibrils.</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6312">
                <a:tc>
                  <a:txBody>
                    <a:bodyPr/>
                    <a:lstStyle/>
                    <a:p>
                      <a:pPr algn="l"/>
                      <a:r>
                        <a:rPr lang="en-GB" sz="1100" dirty="0" smtClean="0">
                          <a:latin typeface="AR CENA" panose="02000000000000000000" pitchFamily="2" charset="0"/>
                        </a:rPr>
                        <a:t>15</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100" dirty="0" smtClean="0">
                          <a:latin typeface="AR CENA" panose="02000000000000000000" pitchFamily="2" charset="0"/>
                        </a:rPr>
                        <a:t>Root hair</a:t>
                      </a:r>
                      <a:r>
                        <a:rPr lang="en-GB" sz="1100" baseline="0" dirty="0" smtClean="0">
                          <a:latin typeface="AR CENA" panose="02000000000000000000" pitchFamily="2" charset="0"/>
                        </a:rPr>
                        <a:t> cells form the hair on our heads.</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3921">
                <a:tc>
                  <a:txBody>
                    <a:bodyPr/>
                    <a:lstStyle/>
                    <a:p>
                      <a:pPr algn="l"/>
                      <a:r>
                        <a:rPr lang="en-GB" sz="1100" dirty="0" smtClean="0">
                          <a:latin typeface="AR CENA" panose="02000000000000000000" pitchFamily="2" charset="0"/>
                        </a:rPr>
                        <a:t>16</a:t>
                      </a:r>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 CENA" panose="02000000000000000000" pitchFamily="2" charset="0"/>
                        </a:rPr>
                        <a:t>The heart is mostly made up of muscle cells.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GB" sz="1100" dirty="0">
                        <a:latin typeface="AR CENA"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5024603" y="9129464"/>
            <a:ext cx="1179955" cy="776536"/>
          </a:xfrm>
          <a:prstGeom prst="rect">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rot="837093">
            <a:off x="5515221" y="9244391"/>
            <a:ext cx="1039961" cy="707886"/>
          </a:xfrm>
          <a:prstGeom prst="rect">
            <a:avLst/>
          </a:prstGeom>
          <a:noFill/>
        </p:spPr>
        <p:txBody>
          <a:bodyPr wrap="square" rtlCol="0">
            <a:spAutoFit/>
          </a:bodyPr>
          <a:lstStyle/>
          <a:p>
            <a:r>
              <a:rPr lang="en-GB" sz="4000" b="1" dirty="0" smtClean="0">
                <a:latin typeface="AR CENA" panose="02000000000000000000" pitchFamily="2" charset="0"/>
              </a:rPr>
              <a:t>/</a:t>
            </a:r>
            <a:r>
              <a:rPr lang="en-GB" sz="2800" b="1" dirty="0" smtClean="0">
                <a:latin typeface="AR CENA" panose="02000000000000000000" pitchFamily="2" charset="0"/>
              </a:rPr>
              <a:t>16</a:t>
            </a:r>
            <a:endParaRPr lang="en-GB" sz="3200" b="1" dirty="0">
              <a:latin typeface="AR CENA" panose="02000000000000000000" pitchFamily="2" charset="0"/>
            </a:endParaRPr>
          </a:p>
        </p:txBody>
      </p:sp>
    </p:spTree>
    <p:extLst>
      <p:ext uri="{BB962C8B-B14F-4D97-AF65-F5344CB8AC3E}">
        <p14:creationId xmlns:p14="http://schemas.microsoft.com/office/powerpoint/2010/main" val="27472857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93030" y="1571621"/>
            <a:ext cx="5716290" cy="7571303"/>
          </a:xfrm>
          <a:prstGeom prst="rect">
            <a:avLst/>
          </a:prstGeom>
          <a:noFill/>
        </p:spPr>
        <p:txBody>
          <a:bodyPr wrap="square" rtlCol="0">
            <a:spAutoFit/>
          </a:bodyPr>
          <a:lstStyle/>
          <a:p>
            <a:endParaRPr lang="en-GB" sz="1400" b="1" dirty="0" smtClean="0">
              <a:latin typeface="AR CENA" panose="02000000000000000000" pitchFamily="2" charset="0"/>
            </a:endParaRPr>
          </a:p>
          <a:p>
            <a:endParaRPr lang="en-GB" sz="1400" b="1" dirty="0">
              <a:latin typeface="AR CENA" panose="02000000000000000000" pitchFamily="2" charset="0"/>
            </a:endParaRPr>
          </a:p>
          <a:p>
            <a:r>
              <a:rPr lang="en-GB" sz="1400" b="1" dirty="0" smtClean="0">
                <a:latin typeface="AR CENA" panose="02000000000000000000" pitchFamily="2" charset="0"/>
              </a:rPr>
              <a:t>Picture: </a:t>
            </a:r>
          </a:p>
          <a:p>
            <a:endParaRPr lang="en-GB" sz="1400" b="1" dirty="0">
              <a:latin typeface="AR CENA" panose="02000000000000000000" pitchFamily="2" charset="0"/>
            </a:endParaRPr>
          </a:p>
          <a:p>
            <a:endParaRPr lang="en-GB" sz="1300" b="1" dirty="0">
              <a:latin typeface="AR CENA" panose="02000000000000000000" pitchFamily="2" charset="0"/>
            </a:endParaRPr>
          </a:p>
          <a:p>
            <a:r>
              <a:rPr lang="en-GB" sz="1300" b="1" dirty="0" smtClean="0">
                <a:latin typeface="AR CENA" panose="02000000000000000000" pitchFamily="2" charset="0"/>
              </a:rPr>
              <a:t>What is my name? </a:t>
            </a:r>
            <a:r>
              <a:rPr lang="en-GB" sz="1300" dirty="0" smtClean="0">
                <a:latin typeface="AR CENA" panose="02000000000000000000" pitchFamily="2" charset="0"/>
              </a:rPr>
              <a:t>Egg Cell, aka the ‘Ovum’</a:t>
            </a:r>
          </a:p>
          <a:p>
            <a:endParaRPr lang="en-GB" sz="1300" b="1" dirty="0" smtClean="0">
              <a:latin typeface="AR CENA" panose="02000000000000000000" pitchFamily="2" charset="0"/>
            </a:endParaRPr>
          </a:p>
          <a:p>
            <a:r>
              <a:rPr lang="en-GB" sz="1300" b="1" dirty="0" smtClean="0">
                <a:latin typeface="AR CENA" panose="02000000000000000000" pitchFamily="2" charset="0"/>
              </a:rPr>
              <a:t>Where  am I found? </a:t>
            </a:r>
            <a:r>
              <a:rPr lang="en-GB" sz="1300" dirty="0" smtClean="0">
                <a:latin typeface="AR CENA" panose="02000000000000000000" pitchFamily="2" charset="0"/>
              </a:rPr>
              <a:t>I am found only in females. </a:t>
            </a:r>
            <a:r>
              <a:rPr lang="en-GB" sz="1300" dirty="0" smtClean="0">
                <a:latin typeface="AR CENA" panose="02000000000000000000" pitchFamily="2" charset="0"/>
              </a:rPr>
              <a:t>I am made in the ovaries</a:t>
            </a:r>
            <a:endParaRPr lang="en-GB" sz="1300" dirty="0" smtClean="0">
              <a:latin typeface="AR CENA" panose="02000000000000000000" pitchFamily="2" charset="0"/>
            </a:endParaRPr>
          </a:p>
          <a:p>
            <a:endParaRPr lang="en-GB" sz="1300" b="1" dirty="0">
              <a:latin typeface="AR CENA" panose="02000000000000000000" pitchFamily="2" charset="0"/>
            </a:endParaRPr>
          </a:p>
          <a:p>
            <a:r>
              <a:rPr lang="en-GB" sz="1300" b="1" dirty="0" smtClean="0">
                <a:latin typeface="AR CENA" panose="02000000000000000000" pitchFamily="2" charset="0"/>
              </a:rPr>
              <a:t>What is my job (aka function)? </a:t>
            </a:r>
            <a:r>
              <a:rPr lang="en-GB" sz="1300" dirty="0" smtClean="0">
                <a:latin typeface="AR CENA" panose="02000000000000000000" pitchFamily="2" charset="0"/>
              </a:rPr>
              <a:t>I am the female sex </a:t>
            </a:r>
            <a:r>
              <a:rPr lang="en-GB" sz="1300" dirty="0" smtClean="0">
                <a:latin typeface="AR CENA" panose="02000000000000000000" pitchFamily="2" charset="0"/>
              </a:rPr>
              <a:t>cell </a:t>
            </a:r>
            <a:r>
              <a:rPr lang="en-GB" sz="1300" dirty="0" smtClean="0">
                <a:latin typeface="AR CENA" panose="02000000000000000000" pitchFamily="2" charset="0"/>
              </a:rPr>
              <a:t>and my job is to be fertilised by a male sperm cell so that I can develop into a foetus (baby). I contain the mothers genes and pass these onto her offspring (child).</a:t>
            </a:r>
          </a:p>
          <a:p>
            <a:endParaRPr lang="en-GB" sz="1300" b="1" dirty="0">
              <a:latin typeface="AR CENA" panose="02000000000000000000" pitchFamily="2" charset="0"/>
            </a:endParaRPr>
          </a:p>
          <a:p>
            <a:r>
              <a:rPr lang="en-GB" sz="1300" b="1" dirty="0" smtClean="0">
                <a:latin typeface="AR CENA" panose="02000000000000000000" pitchFamily="2" charset="0"/>
              </a:rPr>
              <a:t>What do I look like? </a:t>
            </a:r>
            <a:r>
              <a:rPr lang="en-GB" sz="1300" dirty="0" smtClean="0">
                <a:latin typeface="AR CENA" panose="02000000000000000000" pitchFamily="2" charset="0"/>
              </a:rPr>
              <a:t>I am one of the largest cells in the female body. I have a round shape and have a nucleus. I have lots of mitochondria and cytoplasm.</a:t>
            </a:r>
          </a:p>
          <a:p>
            <a:endParaRPr lang="en-GB" sz="1300" b="1" dirty="0" smtClean="0">
              <a:latin typeface="AR CENA" panose="02000000000000000000" pitchFamily="2" charset="0"/>
            </a:endParaRPr>
          </a:p>
          <a:p>
            <a:r>
              <a:rPr lang="en-GB" sz="1300" b="1" dirty="0" smtClean="0">
                <a:latin typeface="AR CENA" panose="02000000000000000000" pitchFamily="2" charset="0"/>
              </a:rPr>
              <a:t>How am I specialised to carry out my job? </a:t>
            </a:r>
          </a:p>
          <a:p>
            <a:pPr marL="285750" indent="-285750">
              <a:buFont typeface="Arial" panose="020B0604020202020204" pitchFamily="34" charset="0"/>
              <a:buChar char="•"/>
            </a:pPr>
            <a:r>
              <a:rPr lang="en-GB" sz="1300" dirty="0" smtClean="0">
                <a:latin typeface="AR CENA" panose="02000000000000000000" pitchFamily="2" charset="0"/>
              </a:rPr>
              <a:t>I have lots of mitochondria which carry out respiration to release energy.</a:t>
            </a:r>
          </a:p>
          <a:p>
            <a:pPr marL="285750" indent="-285750">
              <a:buFont typeface="Arial" panose="020B0604020202020204" pitchFamily="34" charset="0"/>
              <a:buChar char="•"/>
            </a:pPr>
            <a:r>
              <a:rPr lang="en-GB" sz="1300" dirty="0" smtClean="0">
                <a:latin typeface="AR CENA" panose="02000000000000000000" pitchFamily="2" charset="0"/>
              </a:rPr>
              <a:t>My nucleus contains half a set of genes from the mother.</a:t>
            </a:r>
          </a:p>
          <a:p>
            <a:endParaRPr lang="en-GB" sz="1300" b="1" dirty="0" smtClean="0">
              <a:latin typeface="AR CENA" panose="02000000000000000000" pitchFamily="2" charset="0"/>
            </a:endParaRPr>
          </a:p>
          <a:p>
            <a:r>
              <a:rPr lang="en-GB" sz="1300" b="1" dirty="0" err="1" smtClean="0">
                <a:solidFill>
                  <a:srgbClr val="FF0000"/>
                </a:solidFill>
                <a:latin typeface="AR CENA" panose="02000000000000000000" pitchFamily="2" charset="0"/>
              </a:rPr>
              <a:t>Xtra</a:t>
            </a:r>
            <a:r>
              <a:rPr lang="en-GB" sz="1300" b="1" dirty="0" smtClean="0">
                <a:solidFill>
                  <a:srgbClr val="FF0000"/>
                </a:solidFill>
                <a:latin typeface="AR CENA" panose="02000000000000000000" pitchFamily="2" charset="0"/>
              </a:rPr>
              <a:t> Interesting facts: </a:t>
            </a:r>
            <a:r>
              <a:rPr lang="en-GB" sz="1300" dirty="0" smtClean="0">
                <a:solidFill>
                  <a:srgbClr val="FF0000"/>
                </a:solidFill>
                <a:latin typeface="AR CENA" panose="02000000000000000000" pitchFamily="2" charset="0"/>
              </a:rPr>
              <a:t>When a girl is born, her ovaries contain over 2 million immature egg </a:t>
            </a:r>
            <a:r>
              <a:rPr lang="en-GB" sz="1300" dirty="0" smtClean="0">
                <a:solidFill>
                  <a:srgbClr val="FF0000"/>
                </a:solidFill>
                <a:latin typeface="AR CENA" panose="02000000000000000000" pitchFamily="2" charset="0"/>
              </a:rPr>
              <a:t>cells. </a:t>
            </a:r>
            <a:r>
              <a:rPr lang="en-GB" sz="1300" dirty="0" smtClean="0">
                <a:solidFill>
                  <a:srgbClr val="FF0000"/>
                </a:solidFill>
                <a:latin typeface="AR CENA" panose="02000000000000000000" pitchFamily="2" charset="0"/>
              </a:rPr>
              <a:t>After a girl reaches puberty, her ovaries release 1 egg every month. This travels down her fallopian tube into her uterus (womb). If the egg cell is not fertilised by a sperm on this journey then it passes out of her body during the woman’s period (menstruation). </a:t>
            </a:r>
          </a:p>
          <a:p>
            <a:endParaRPr lang="en-GB" sz="1300" b="1" dirty="0" smtClean="0">
              <a:latin typeface="AR CENA" panose="02000000000000000000" pitchFamily="2" charset="0"/>
            </a:endParaRPr>
          </a:p>
          <a:p>
            <a:r>
              <a:rPr lang="en-GB" sz="1300" b="1" u="sng" dirty="0" smtClean="0">
                <a:latin typeface="AR CENA" panose="02000000000000000000" pitchFamily="2" charset="0"/>
              </a:rPr>
              <a:t>Things to discuss with your date:</a:t>
            </a:r>
          </a:p>
          <a:p>
            <a:pPr marL="285750" indent="-285750">
              <a:buFont typeface="Arial" panose="020B0604020202020204" pitchFamily="34" charset="0"/>
              <a:buChar char="•"/>
            </a:pPr>
            <a:r>
              <a:rPr lang="en-GB" sz="1300" dirty="0" smtClean="0">
                <a:latin typeface="AR CENA" panose="02000000000000000000" pitchFamily="2" charset="0"/>
              </a:rPr>
              <a:t>Why is it important that the nucleus </a:t>
            </a:r>
            <a:r>
              <a:rPr lang="en-GB" sz="1300" dirty="0" smtClean="0">
                <a:latin typeface="AR CENA" panose="02000000000000000000" pitchFamily="2" charset="0"/>
              </a:rPr>
              <a:t>contains the </a:t>
            </a:r>
            <a:r>
              <a:rPr lang="en-GB" sz="1300" dirty="0" smtClean="0">
                <a:latin typeface="AR CENA" panose="02000000000000000000" pitchFamily="2" charset="0"/>
              </a:rPr>
              <a:t>mother’s genes?</a:t>
            </a:r>
          </a:p>
          <a:p>
            <a:pPr marL="285750" indent="-285750">
              <a:buFont typeface="Arial" panose="020B0604020202020204" pitchFamily="34" charset="0"/>
              <a:buChar char="•"/>
            </a:pPr>
            <a:r>
              <a:rPr lang="en-GB" sz="1300" dirty="0" smtClean="0">
                <a:latin typeface="AR CENA" panose="02000000000000000000" pitchFamily="2" charset="0"/>
              </a:rPr>
              <a:t>Why does the nucleus only contain half </a:t>
            </a:r>
            <a:r>
              <a:rPr lang="en-GB" sz="1300" dirty="0" smtClean="0">
                <a:latin typeface="AR CENA" panose="02000000000000000000" pitchFamily="2" charset="0"/>
              </a:rPr>
              <a:t>of </a:t>
            </a:r>
            <a:r>
              <a:rPr lang="en-GB" sz="1300" dirty="0" smtClean="0">
                <a:latin typeface="AR CENA" panose="02000000000000000000" pitchFamily="2" charset="0"/>
              </a:rPr>
              <a:t>the mother’s genes?</a:t>
            </a:r>
          </a:p>
          <a:p>
            <a:pPr marL="285750" indent="-285750">
              <a:buFont typeface="Arial" panose="020B0604020202020204" pitchFamily="34" charset="0"/>
              <a:buChar char="•"/>
            </a:pPr>
            <a:r>
              <a:rPr lang="en-GB" sz="1300" dirty="0" smtClean="0">
                <a:latin typeface="AR CENA" panose="02000000000000000000" pitchFamily="2" charset="0"/>
              </a:rPr>
              <a:t>Why is it important that the cell contains lots of mitochondria?</a:t>
            </a:r>
            <a:endParaRPr lang="en-GB" sz="1300" dirty="0">
              <a:latin typeface="AR CENA" panose="02000000000000000000" pitchFamily="2" charset="0"/>
            </a:endParaRPr>
          </a:p>
          <a:p>
            <a:endParaRPr lang="en-GB" sz="1400" b="1" dirty="0">
              <a:latin typeface="AR CENA" panose="02000000000000000000" pitchFamily="2" charset="0"/>
            </a:endParaRPr>
          </a:p>
        </p:txBody>
      </p:sp>
      <p:pic>
        <p:nvPicPr>
          <p:cNvPr id="9" name="Picture 4" descr="http://www.gettingovergod.com/wp-content/uploads/2011/11/sperm_zygo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1698" y="1571622"/>
            <a:ext cx="1128496" cy="10434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8" name="Picture 2" descr="http://t3.gstatic.com/images?q=tbn:ANd9GcRH22VO70F-z9C-bJKB-mk_Bx3e4Lx2tHTnJV0FTiHH25CINaV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0090" y="665794"/>
            <a:ext cx="2376263" cy="19493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7342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26678" y="6897216"/>
            <a:ext cx="5716290" cy="2585323"/>
          </a:xfrm>
          <a:prstGeom prst="rect">
            <a:avLst/>
          </a:prstGeom>
          <a:noFill/>
        </p:spPr>
        <p:txBody>
          <a:bodyPr wrap="square" rtlCol="0">
            <a:spAutoFit/>
          </a:bodyPr>
          <a:lstStyle/>
          <a:p>
            <a:endParaRPr lang="en-GB" sz="5400" b="1" dirty="0" smtClean="0">
              <a:latin typeface="AR CENA" panose="02000000000000000000" pitchFamily="2" charset="0"/>
            </a:endParaRPr>
          </a:p>
          <a:p>
            <a:r>
              <a:rPr lang="en-GB" sz="5400" b="1" dirty="0" smtClean="0">
                <a:latin typeface="AR CENA" panose="02000000000000000000" pitchFamily="2" charset="0"/>
              </a:rPr>
              <a:t>Sperm Cell</a:t>
            </a:r>
          </a:p>
          <a:p>
            <a:endParaRPr lang="en-GB" sz="5400" b="1" dirty="0">
              <a:latin typeface="AR CENA" panose="02000000000000000000" pitchFamily="2" charset="0"/>
            </a:endParaRPr>
          </a:p>
        </p:txBody>
      </p:sp>
      <p:pic>
        <p:nvPicPr>
          <p:cNvPr id="10" name="Picture 2" descr="http://anjungsainssmkss.files.wordpress.com/2011/05/sperm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842" y="3584848"/>
            <a:ext cx="5252315" cy="35414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1" name="Picture 4" descr="http://t0.gstatic.com/images?q=tbn:ANd9GcQiWimfyOJlUQXU5FZ1IEF6BnckrtYMThWLoaQlvGCZd1qRafzS"/>
          <p:cNvPicPr>
            <a:picLocks noChangeAspect="1" noChangeArrowheads="1"/>
          </p:cNvPicPr>
          <p:nvPr/>
        </p:nvPicPr>
        <p:blipFill rotWithShape="1">
          <a:blip r:embed="rId5">
            <a:extLst>
              <a:ext uri="{28A0092B-C50C-407E-A947-70E740481C1C}">
                <a14:useLocalDpi xmlns:a14="http://schemas.microsoft.com/office/drawing/2010/main" val="0"/>
              </a:ext>
            </a:extLst>
          </a:blip>
          <a:srcRect t="36033" b="13256"/>
          <a:stretch/>
        </p:blipFill>
        <p:spPr bwMode="auto">
          <a:xfrm>
            <a:off x="3140968" y="1558730"/>
            <a:ext cx="2914189" cy="17575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2" name="Heart 11"/>
          <p:cNvSpPr/>
          <p:nvPr/>
        </p:nvSpPr>
        <p:spPr>
          <a:xfrm rot="20672954">
            <a:off x="936708" y="1888299"/>
            <a:ext cx="1656184" cy="1229637"/>
          </a:xfrm>
          <a:prstGeom prst="heart">
            <a:avLst/>
          </a:prstGeom>
          <a:solidFill>
            <a:srgbClr val="FF0000"/>
          </a:solidFill>
          <a:ln w="76200">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2">
                  <a:lumMod val="40000"/>
                  <a:lumOff val="60000"/>
                </a:schemeClr>
              </a:solidFill>
              <a:latin typeface="AR CENA" panose="02000000000000000000" pitchFamily="2" charset="0"/>
            </a:endParaRPr>
          </a:p>
          <a:p>
            <a:pPr algn="ctr"/>
            <a:r>
              <a:rPr lang="en-GB" sz="4800" dirty="0" smtClean="0">
                <a:solidFill>
                  <a:schemeClr val="accent2">
                    <a:lumMod val="40000"/>
                    <a:lumOff val="60000"/>
                  </a:schemeClr>
                </a:solidFill>
                <a:latin typeface="AR CENA" panose="02000000000000000000" pitchFamily="2" charset="0"/>
              </a:rPr>
              <a:t>2</a:t>
            </a:r>
            <a:endParaRPr lang="en-GB" sz="4800" dirty="0">
              <a:solidFill>
                <a:schemeClr val="accent2">
                  <a:lumMod val="40000"/>
                  <a:lumOff val="60000"/>
                </a:schemeClr>
              </a:solidFill>
              <a:latin typeface="AR CENA" panose="02000000000000000000" pitchFamily="2" charset="0"/>
            </a:endParaRPr>
          </a:p>
        </p:txBody>
      </p:sp>
    </p:spTree>
    <p:extLst>
      <p:ext uri="{BB962C8B-B14F-4D97-AF65-F5344CB8AC3E}">
        <p14:creationId xmlns:p14="http://schemas.microsoft.com/office/powerpoint/2010/main" val="19174296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93030" y="1571621"/>
            <a:ext cx="5716290" cy="7294304"/>
          </a:xfrm>
          <a:prstGeom prst="rect">
            <a:avLst/>
          </a:prstGeom>
          <a:noFill/>
        </p:spPr>
        <p:txBody>
          <a:bodyPr wrap="square" rtlCol="0">
            <a:spAutoFit/>
          </a:bodyPr>
          <a:lstStyle/>
          <a:p>
            <a:endParaRPr lang="en-GB" sz="1200" b="1" dirty="0" smtClean="0">
              <a:latin typeface="AR CENA" panose="02000000000000000000" pitchFamily="2" charset="0"/>
            </a:endParaRPr>
          </a:p>
          <a:p>
            <a:endParaRPr lang="en-GB" sz="1200" b="1" dirty="0">
              <a:latin typeface="AR CENA" panose="02000000000000000000" pitchFamily="2" charset="0"/>
            </a:endParaRPr>
          </a:p>
          <a:p>
            <a:r>
              <a:rPr lang="en-GB" sz="1200" b="1" dirty="0" smtClean="0">
                <a:latin typeface="AR CENA" panose="02000000000000000000" pitchFamily="2" charset="0"/>
              </a:rPr>
              <a:t>Picture: </a:t>
            </a:r>
          </a:p>
          <a:p>
            <a:endParaRPr lang="en-GB" sz="1200" b="1" dirty="0">
              <a:latin typeface="AR CENA" panose="02000000000000000000" pitchFamily="2" charset="0"/>
            </a:endParaRPr>
          </a:p>
          <a:p>
            <a:r>
              <a:rPr lang="en-GB" sz="1200" b="1" dirty="0" smtClean="0">
                <a:latin typeface="AR CENA" panose="02000000000000000000" pitchFamily="2" charset="0"/>
              </a:rPr>
              <a:t>What is my name? </a:t>
            </a:r>
            <a:r>
              <a:rPr lang="en-GB" sz="1200" dirty="0" smtClean="0">
                <a:latin typeface="AR CENA" panose="02000000000000000000" pitchFamily="2" charset="0"/>
              </a:rPr>
              <a:t>Sperm cell</a:t>
            </a:r>
          </a:p>
          <a:p>
            <a:endParaRPr lang="en-GB" sz="1200" b="1" dirty="0" smtClean="0">
              <a:latin typeface="AR CENA" panose="02000000000000000000" pitchFamily="2" charset="0"/>
            </a:endParaRPr>
          </a:p>
          <a:p>
            <a:r>
              <a:rPr lang="en-GB" sz="1200" b="1" dirty="0" smtClean="0">
                <a:latin typeface="AR CENA" panose="02000000000000000000" pitchFamily="2" charset="0"/>
              </a:rPr>
              <a:t>Where  am I found? </a:t>
            </a:r>
            <a:r>
              <a:rPr lang="en-GB" sz="1200" dirty="0" smtClean="0">
                <a:latin typeface="AR CENA" panose="02000000000000000000" pitchFamily="2" charset="0"/>
              </a:rPr>
              <a:t>I am found only in males. I am made in a man’s </a:t>
            </a:r>
            <a:r>
              <a:rPr lang="en-GB" sz="1200" dirty="0" smtClean="0">
                <a:latin typeface="AR CENA" panose="02000000000000000000" pitchFamily="2" charset="0"/>
              </a:rPr>
              <a:t>testis. </a:t>
            </a:r>
            <a:r>
              <a:rPr lang="en-GB" sz="1200" dirty="0" smtClean="0">
                <a:latin typeface="AR CENA" panose="02000000000000000000" pitchFamily="2" charset="0"/>
              </a:rPr>
              <a:t>During sexual intercourse I am released out of the man’s penis into the woman’s vagina where I try to swim and find the woman’s egg. </a:t>
            </a:r>
          </a:p>
          <a:p>
            <a:endParaRPr lang="en-GB" sz="1200" b="1" dirty="0">
              <a:latin typeface="AR CENA" panose="02000000000000000000" pitchFamily="2" charset="0"/>
            </a:endParaRPr>
          </a:p>
          <a:p>
            <a:r>
              <a:rPr lang="en-GB" sz="1200" b="1" dirty="0" smtClean="0">
                <a:latin typeface="AR CENA" panose="02000000000000000000" pitchFamily="2" charset="0"/>
              </a:rPr>
              <a:t>What is my job (aka function)? </a:t>
            </a:r>
            <a:r>
              <a:rPr lang="en-GB" sz="1200" dirty="0" smtClean="0">
                <a:latin typeface="AR CENA" panose="02000000000000000000" pitchFamily="2" charset="0"/>
              </a:rPr>
              <a:t>I am the male sex cell and my job is to fertilise a female egg cell so that it can develop into a foetus (baby). I contain the father genes and pass these onto the offspring (child).</a:t>
            </a:r>
          </a:p>
          <a:p>
            <a:endParaRPr lang="en-GB" sz="1200" b="1" dirty="0">
              <a:latin typeface="AR CENA" panose="02000000000000000000" pitchFamily="2" charset="0"/>
            </a:endParaRPr>
          </a:p>
          <a:p>
            <a:r>
              <a:rPr lang="en-GB" sz="1200" b="1" dirty="0" smtClean="0">
                <a:latin typeface="AR CENA" panose="02000000000000000000" pitchFamily="2" charset="0"/>
              </a:rPr>
              <a:t>What do I look like? </a:t>
            </a:r>
            <a:r>
              <a:rPr lang="en-GB" sz="1200" dirty="0" smtClean="0">
                <a:latin typeface="AR CENA" panose="02000000000000000000" pitchFamily="2" charset="0"/>
              </a:rPr>
              <a:t>I am the smallest cell in a man’s body. I have a streamline shape and have a flagellum (tail). My head has an acrosome which contains many digestive enzymes. I have lots of mitochondria. </a:t>
            </a:r>
          </a:p>
          <a:p>
            <a:endParaRPr lang="en-GB" sz="1200" b="1" dirty="0" smtClean="0">
              <a:latin typeface="AR CENA" panose="02000000000000000000" pitchFamily="2" charset="0"/>
            </a:endParaRPr>
          </a:p>
          <a:p>
            <a:r>
              <a:rPr lang="en-GB" sz="1200" b="1" dirty="0" smtClean="0">
                <a:latin typeface="AR CENA" panose="02000000000000000000" pitchFamily="2" charset="0"/>
              </a:rPr>
              <a:t>How am I specialised to carry out my job? </a:t>
            </a:r>
          </a:p>
          <a:p>
            <a:pPr marL="285750" indent="-285750">
              <a:buFont typeface="Arial" panose="020B0604020202020204" pitchFamily="34" charset="0"/>
              <a:buChar char="•"/>
            </a:pPr>
            <a:r>
              <a:rPr lang="en-GB" sz="1200" dirty="0" smtClean="0">
                <a:latin typeface="AR CENA" panose="02000000000000000000" pitchFamily="2" charset="0"/>
              </a:rPr>
              <a:t>I have a </a:t>
            </a:r>
            <a:r>
              <a:rPr lang="en-GB" sz="1200" dirty="0" smtClean="0">
                <a:latin typeface="AR CENA" panose="02000000000000000000" pitchFamily="2" charset="0"/>
              </a:rPr>
              <a:t>flagellum (tail) </a:t>
            </a:r>
            <a:r>
              <a:rPr lang="en-GB" sz="1200" dirty="0" smtClean="0">
                <a:latin typeface="AR CENA" panose="02000000000000000000" pitchFamily="2" charset="0"/>
              </a:rPr>
              <a:t>for swimming</a:t>
            </a:r>
          </a:p>
          <a:p>
            <a:pPr marL="285750" indent="-285750">
              <a:buFont typeface="Arial" panose="020B0604020202020204" pitchFamily="34" charset="0"/>
              <a:buChar char="•"/>
            </a:pPr>
            <a:r>
              <a:rPr lang="en-GB" sz="1200" dirty="0" smtClean="0">
                <a:latin typeface="AR CENA" panose="02000000000000000000" pitchFamily="2" charset="0"/>
              </a:rPr>
              <a:t>I have lots of mitochondria which carry out respiration to release energy</a:t>
            </a:r>
          </a:p>
          <a:p>
            <a:pPr marL="285750" indent="-285750">
              <a:buFont typeface="Arial" panose="020B0604020202020204" pitchFamily="34" charset="0"/>
              <a:buChar char="•"/>
            </a:pPr>
            <a:r>
              <a:rPr lang="en-GB" sz="1200" dirty="0" smtClean="0">
                <a:latin typeface="AR CENA" panose="02000000000000000000" pitchFamily="2" charset="0"/>
              </a:rPr>
              <a:t>My nucleus contains half a set of genes from the father</a:t>
            </a:r>
          </a:p>
          <a:p>
            <a:pPr marL="285750" indent="-285750">
              <a:buFont typeface="Arial" panose="020B0604020202020204" pitchFamily="34" charset="0"/>
              <a:buChar char="•"/>
            </a:pPr>
            <a:r>
              <a:rPr lang="en-GB" sz="1200" dirty="0" smtClean="0">
                <a:latin typeface="AR CENA" panose="02000000000000000000" pitchFamily="2" charset="0"/>
              </a:rPr>
              <a:t>I have an acrosome head containing digestive enzymes. The enzymes digest the cell membrane of the egg cell so that I can swim inside! </a:t>
            </a:r>
          </a:p>
          <a:p>
            <a:pPr marL="285750" indent="-285750">
              <a:buFont typeface="Arial" panose="020B0604020202020204" pitchFamily="34" charset="0"/>
              <a:buChar char="•"/>
            </a:pPr>
            <a:endParaRPr lang="en-GB" sz="1200" b="1" dirty="0" smtClean="0">
              <a:latin typeface="AR CENA" panose="02000000000000000000" pitchFamily="2" charset="0"/>
            </a:endParaRPr>
          </a:p>
          <a:p>
            <a:r>
              <a:rPr lang="en-GB" sz="1200" b="1" dirty="0" err="1" smtClean="0">
                <a:solidFill>
                  <a:srgbClr val="FF0000"/>
                </a:solidFill>
                <a:latin typeface="AR CENA" panose="02000000000000000000" pitchFamily="2" charset="0"/>
              </a:rPr>
              <a:t>Xtra</a:t>
            </a:r>
            <a:r>
              <a:rPr lang="en-GB" sz="1200" b="1" dirty="0" smtClean="0">
                <a:solidFill>
                  <a:srgbClr val="FF0000"/>
                </a:solidFill>
                <a:latin typeface="AR CENA" panose="02000000000000000000" pitchFamily="2" charset="0"/>
              </a:rPr>
              <a:t> Interesting facts: </a:t>
            </a:r>
            <a:r>
              <a:rPr lang="en-GB" sz="1200" dirty="0" smtClean="0">
                <a:solidFill>
                  <a:srgbClr val="FF0000"/>
                </a:solidFill>
                <a:latin typeface="AR CENA" panose="02000000000000000000" pitchFamily="2" charset="0"/>
              </a:rPr>
              <a:t>During sexual </a:t>
            </a:r>
            <a:r>
              <a:rPr lang="en-GB" sz="1200" dirty="0" smtClean="0">
                <a:solidFill>
                  <a:srgbClr val="FF0000"/>
                </a:solidFill>
                <a:latin typeface="AR CENA" panose="02000000000000000000" pitchFamily="2" charset="0"/>
              </a:rPr>
              <a:t>intercourse, </a:t>
            </a:r>
            <a:r>
              <a:rPr lang="en-GB" sz="1200" dirty="0" smtClean="0">
                <a:solidFill>
                  <a:srgbClr val="FF0000"/>
                </a:solidFill>
                <a:latin typeface="AR CENA" panose="02000000000000000000" pitchFamily="2" charset="0"/>
              </a:rPr>
              <a:t>men release around 200 million sperm cells into the woman’s vagina. Also, sperm cells need to be kept 7</a:t>
            </a:r>
            <a:r>
              <a:rPr lang="en-GB" sz="1200" dirty="0" smtClean="0">
                <a:solidFill>
                  <a:srgbClr val="FF0000"/>
                </a:solidFill>
                <a:latin typeface="AR CENA" panose="02000000000000000000" pitchFamily="2" charset="0"/>
                <a:sym typeface="Symbol"/>
              </a:rPr>
              <a:t></a:t>
            </a:r>
            <a:r>
              <a:rPr lang="en-GB" sz="1200" dirty="0" smtClean="0">
                <a:solidFill>
                  <a:srgbClr val="FF0000"/>
                </a:solidFill>
                <a:latin typeface="AR CENA" panose="02000000000000000000" pitchFamily="2" charset="0"/>
              </a:rPr>
              <a:t>c colder than normal body temperature. This is why </a:t>
            </a:r>
            <a:r>
              <a:rPr lang="en-GB" sz="1200" dirty="0" smtClean="0">
                <a:solidFill>
                  <a:srgbClr val="FF0000"/>
                </a:solidFill>
                <a:latin typeface="AR CENA" panose="02000000000000000000" pitchFamily="2" charset="0"/>
              </a:rPr>
              <a:t>testes</a:t>
            </a:r>
            <a:r>
              <a:rPr lang="en-GB" sz="1200" dirty="0" smtClean="0">
                <a:solidFill>
                  <a:srgbClr val="FF0000"/>
                </a:solidFill>
                <a:latin typeface="AR CENA" panose="02000000000000000000" pitchFamily="2" charset="0"/>
              </a:rPr>
              <a:t> </a:t>
            </a:r>
            <a:r>
              <a:rPr lang="en-GB" sz="1200" dirty="0" smtClean="0">
                <a:solidFill>
                  <a:srgbClr val="FF0000"/>
                </a:solidFill>
                <a:latin typeface="AR CENA" panose="02000000000000000000" pitchFamily="2" charset="0"/>
              </a:rPr>
              <a:t>hang outside of the man’s body. If the </a:t>
            </a:r>
            <a:r>
              <a:rPr lang="en-GB" sz="1200" dirty="0" smtClean="0">
                <a:solidFill>
                  <a:srgbClr val="FF0000"/>
                </a:solidFill>
                <a:latin typeface="AR CENA" panose="02000000000000000000" pitchFamily="2" charset="0"/>
              </a:rPr>
              <a:t>testes </a:t>
            </a:r>
            <a:r>
              <a:rPr lang="en-GB" sz="1200" dirty="0" smtClean="0">
                <a:solidFill>
                  <a:srgbClr val="FF0000"/>
                </a:solidFill>
                <a:latin typeface="AR CENA" panose="02000000000000000000" pitchFamily="2" charset="0"/>
              </a:rPr>
              <a:t>get too hot then the sperm cells die or become deformed. </a:t>
            </a:r>
          </a:p>
          <a:p>
            <a:endParaRPr lang="en-GB" sz="1200" b="1" dirty="0" smtClean="0">
              <a:latin typeface="AR CENA" panose="02000000000000000000" pitchFamily="2" charset="0"/>
            </a:endParaRPr>
          </a:p>
          <a:p>
            <a:r>
              <a:rPr lang="en-GB" sz="1200" b="1" u="sng" dirty="0" smtClean="0">
                <a:latin typeface="AR CENA" panose="02000000000000000000" pitchFamily="2" charset="0"/>
              </a:rPr>
              <a:t>Things to discuss with your date:</a:t>
            </a:r>
          </a:p>
          <a:p>
            <a:pPr marL="285750" indent="-285750">
              <a:buFont typeface="Arial" panose="020B0604020202020204" pitchFamily="34" charset="0"/>
              <a:buChar char="•"/>
            </a:pPr>
            <a:r>
              <a:rPr lang="en-GB" sz="1200" dirty="0" smtClean="0">
                <a:latin typeface="AR CENA" panose="02000000000000000000" pitchFamily="2" charset="0"/>
              </a:rPr>
              <a:t>Why does the nucleus only contain half of the father’s genes?</a:t>
            </a:r>
          </a:p>
          <a:p>
            <a:pPr marL="285750" indent="-285750">
              <a:buFont typeface="Arial" panose="020B0604020202020204" pitchFamily="34" charset="0"/>
              <a:buChar char="•"/>
            </a:pPr>
            <a:r>
              <a:rPr lang="en-GB" sz="1200" dirty="0" smtClean="0">
                <a:latin typeface="AR CENA" panose="02000000000000000000" pitchFamily="2" charset="0"/>
              </a:rPr>
              <a:t>Why does the sperm cell have a flagellum for swimming? </a:t>
            </a:r>
          </a:p>
          <a:p>
            <a:pPr marL="285750" indent="-285750">
              <a:buFont typeface="Arial" panose="020B0604020202020204" pitchFamily="34" charset="0"/>
              <a:buChar char="•"/>
            </a:pPr>
            <a:r>
              <a:rPr lang="en-GB" sz="1200" dirty="0" smtClean="0">
                <a:latin typeface="AR CENA" panose="02000000000000000000" pitchFamily="2" charset="0"/>
              </a:rPr>
              <a:t>Why is it important that the cell contains lots of mitochondria?</a:t>
            </a:r>
          </a:p>
          <a:p>
            <a:pPr marL="285750" indent="-285750">
              <a:buFont typeface="Arial" panose="020B0604020202020204" pitchFamily="34" charset="0"/>
              <a:buChar char="•"/>
            </a:pPr>
            <a:r>
              <a:rPr lang="en-GB" sz="1200" dirty="0" smtClean="0">
                <a:latin typeface="AR CENA" panose="02000000000000000000" pitchFamily="2" charset="0"/>
              </a:rPr>
              <a:t>Why does the sperm cell have an acrosome containing digestive enzymes?</a:t>
            </a:r>
            <a:endParaRPr lang="en-GB" sz="1200" dirty="0">
              <a:latin typeface="AR CENA" panose="02000000000000000000" pitchFamily="2" charset="0"/>
            </a:endParaRPr>
          </a:p>
          <a:p>
            <a:endParaRPr lang="en-GB" sz="1200" b="1" dirty="0">
              <a:latin typeface="AR CENA" panose="02000000000000000000" pitchFamily="2" charset="0"/>
            </a:endParaRPr>
          </a:p>
        </p:txBody>
      </p:sp>
      <p:pic>
        <p:nvPicPr>
          <p:cNvPr id="10" name="Picture 2" descr="http://anjungsainssmkss.files.wordpress.com/2011/05/sperm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60598" y="407753"/>
            <a:ext cx="2663403" cy="17958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1" name="Picture 4" descr="http://t0.gstatic.com/images?q=tbn:ANd9GcQiWimfyOJlUQXU5FZ1IEF6BnckrtYMThWLoaQlvGCZd1qRafzS"/>
          <p:cNvPicPr>
            <a:picLocks noChangeAspect="1" noChangeArrowheads="1"/>
          </p:cNvPicPr>
          <p:nvPr/>
        </p:nvPicPr>
        <p:blipFill rotWithShape="1">
          <a:blip r:embed="rId5">
            <a:extLst>
              <a:ext uri="{28A0092B-C50C-407E-A947-70E740481C1C}">
                <a14:useLocalDpi xmlns:a14="http://schemas.microsoft.com/office/drawing/2010/main" val="0"/>
              </a:ext>
            </a:extLst>
          </a:blip>
          <a:srcRect t="36033" b="13256"/>
          <a:stretch/>
        </p:blipFill>
        <p:spPr bwMode="auto">
          <a:xfrm>
            <a:off x="2492896" y="1504958"/>
            <a:ext cx="1158396" cy="6986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150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biosbcc.net/doohan/sample/images/blood%20cells/RBC.jpg"/>
          <p:cNvPicPr>
            <a:picLocks noChangeAspect="1" noChangeArrowheads="1"/>
          </p:cNvPicPr>
          <p:nvPr/>
        </p:nvPicPr>
        <p:blipFill rotWithShape="1">
          <a:blip r:embed="rId3">
            <a:extLst>
              <a:ext uri="{28A0092B-C50C-407E-A947-70E740481C1C}">
                <a14:useLocalDpi xmlns:a14="http://schemas.microsoft.com/office/drawing/2010/main" val="0"/>
              </a:ext>
            </a:extLst>
          </a:blip>
          <a:srcRect r="5783" b="3232"/>
          <a:stretch/>
        </p:blipFill>
        <p:spPr bwMode="auto">
          <a:xfrm>
            <a:off x="2852936" y="1469222"/>
            <a:ext cx="3286882" cy="5474354"/>
          </a:xfrm>
          <a:prstGeom prst="rect">
            <a:avLst/>
          </a:prstGeom>
          <a:ln w="38100" cap="sq">
            <a:noFill/>
            <a:prstDash val="solid"/>
            <a:miter lim="800000"/>
          </a:ln>
          <a:effectLst/>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4">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93030" y="6722613"/>
            <a:ext cx="6087674" cy="2308324"/>
          </a:xfrm>
          <a:prstGeom prst="rect">
            <a:avLst/>
          </a:prstGeom>
          <a:noFill/>
        </p:spPr>
        <p:txBody>
          <a:bodyPr wrap="square" rtlCol="0">
            <a:spAutoFit/>
          </a:bodyPr>
          <a:lstStyle/>
          <a:p>
            <a:endParaRPr lang="en-GB" sz="3600" b="1" dirty="0" smtClean="0">
              <a:latin typeface="AR CENA" panose="02000000000000000000" pitchFamily="2" charset="0"/>
            </a:endParaRPr>
          </a:p>
          <a:p>
            <a:r>
              <a:rPr lang="en-GB" sz="3600" b="1" dirty="0" smtClean="0">
                <a:latin typeface="AR CENA" panose="02000000000000000000" pitchFamily="2" charset="0"/>
              </a:rPr>
              <a:t>Red Blood Cell </a:t>
            </a:r>
          </a:p>
          <a:p>
            <a:r>
              <a:rPr lang="en-GB" sz="3600" dirty="0" smtClean="0">
                <a:latin typeface="AR CENA" panose="02000000000000000000" pitchFamily="2" charset="0"/>
              </a:rPr>
              <a:t>Aka ‘Erythrocyte’</a:t>
            </a:r>
            <a:endParaRPr lang="en-GB" sz="3600" b="1" dirty="0" smtClean="0">
              <a:latin typeface="AR CENA" panose="02000000000000000000" pitchFamily="2" charset="0"/>
            </a:endParaRPr>
          </a:p>
          <a:p>
            <a:endParaRPr lang="en-GB" sz="3600" b="1" dirty="0">
              <a:latin typeface="AR CENA" panose="02000000000000000000" pitchFamily="2" charset="0"/>
            </a:endParaRPr>
          </a:p>
        </p:txBody>
      </p:sp>
      <p:pic>
        <p:nvPicPr>
          <p:cNvPr id="11" name="Picture 4" descr="http://www.blood.co.uk/images/content/content_red_cells1.jpg"/>
          <p:cNvPicPr>
            <a:picLocks noChangeAspect="1" noChangeArrowheads="1"/>
          </p:cNvPicPr>
          <p:nvPr/>
        </p:nvPicPr>
        <p:blipFill rotWithShape="1">
          <a:blip r:embed="rId5">
            <a:extLst>
              <a:ext uri="{28A0092B-C50C-407E-A947-70E740481C1C}">
                <a14:useLocalDpi xmlns:a14="http://schemas.microsoft.com/office/drawing/2010/main" val="0"/>
              </a:ext>
            </a:extLst>
          </a:blip>
          <a:srcRect l="31742" t="3569" r="16818" b="-246"/>
          <a:stretch/>
        </p:blipFill>
        <p:spPr bwMode="auto">
          <a:xfrm>
            <a:off x="836712" y="2095802"/>
            <a:ext cx="2149966" cy="30732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2" name="Heart 11"/>
          <p:cNvSpPr/>
          <p:nvPr/>
        </p:nvSpPr>
        <p:spPr>
          <a:xfrm rot="885848">
            <a:off x="4867261" y="302801"/>
            <a:ext cx="1656184" cy="1229637"/>
          </a:xfrm>
          <a:prstGeom prst="heart">
            <a:avLst/>
          </a:prstGeom>
          <a:solidFill>
            <a:srgbClr val="FF0000"/>
          </a:solidFill>
          <a:ln w="76200">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2">
                  <a:lumMod val="40000"/>
                  <a:lumOff val="60000"/>
                </a:schemeClr>
              </a:solidFill>
              <a:latin typeface="AR CENA" panose="02000000000000000000" pitchFamily="2" charset="0"/>
            </a:endParaRPr>
          </a:p>
          <a:p>
            <a:pPr algn="ctr"/>
            <a:r>
              <a:rPr lang="en-GB" sz="4800" dirty="0">
                <a:solidFill>
                  <a:schemeClr val="accent2">
                    <a:lumMod val="40000"/>
                    <a:lumOff val="60000"/>
                  </a:schemeClr>
                </a:solidFill>
                <a:latin typeface="AR CENA" panose="02000000000000000000" pitchFamily="2" charset="0"/>
              </a:rPr>
              <a:t>3</a:t>
            </a:r>
          </a:p>
        </p:txBody>
      </p:sp>
    </p:spTree>
    <p:extLst>
      <p:ext uri="{BB962C8B-B14F-4D97-AF65-F5344CB8AC3E}">
        <p14:creationId xmlns:p14="http://schemas.microsoft.com/office/powerpoint/2010/main" val="40737801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650816" y="1571621"/>
            <a:ext cx="5658504" cy="7494358"/>
          </a:xfrm>
          <a:prstGeom prst="rect">
            <a:avLst/>
          </a:prstGeom>
          <a:noFill/>
        </p:spPr>
        <p:txBody>
          <a:bodyPr wrap="square" rtlCol="0">
            <a:spAutoFit/>
          </a:bodyPr>
          <a:lstStyle/>
          <a:p>
            <a:endParaRPr lang="en-GB" sz="1400" b="1" dirty="0" smtClean="0">
              <a:latin typeface="AR CENA" panose="02000000000000000000" pitchFamily="2" charset="0"/>
            </a:endParaRPr>
          </a:p>
          <a:p>
            <a:endParaRPr lang="en-GB" sz="1400" b="1" dirty="0">
              <a:latin typeface="AR CENA" panose="02000000000000000000" pitchFamily="2" charset="0"/>
            </a:endParaRPr>
          </a:p>
          <a:p>
            <a:r>
              <a:rPr lang="en-GB" sz="1400" b="1" dirty="0" smtClean="0">
                <a:latin typeface="AR CENA" panose="02000000000000000000" pitchFamily="2" charset="0"/>
              </a:rPr>
              <a:t>Picture: </a:t>
            </a:r>
          </a:p>
          <a:p>
            <a:endParaRPr lang="en-GB" sz="1400" b="1" dirty="0">
              <a:latin typeface="AR CENA" panose="02000000000000000000" pitchFamily="2" charset="0"/>
            </a:endParaRPr>
          </a:p>
          <a:p>
            <a:endParaRPr lang="en-GB" sz="1300" b="1" dirty="0">
              <a:latin typeface="AR CENA" panose="02000000000000000000" pitchFamily="2" charset="0"/>
            </a:endParaRPr>
          </a:p>
          <a:p>
            <a:endParaRPr lang="en-GB" sz="1300" b="1" dirty="0" smtClean="0">
              <a:latin typeface="AR CENA" panose="02000000000000000000" pitchFamily="2" charset="0"/>
            </a:endParaRPr>
          </a:p>
          <a:p>
            <a:endParaRPr lang="en-GB" sz="1300" b="1" dirty="0">
              <a:latin typeface="AR CENA" panose="02000000000000000000" pitchFamily="2" charset="0"/>
            </a:endParaRPr>
          </a:p>
          <a:p>
            <a:r>
              <a:rPr lang="en-GB" sz="1200" b="1" dirty="0" smtClean="0">
                <a:latin typeface="AR CENA" panose="02000000000000000000" pitchFamily="2" charset="0"/>
              </a:rPr>
              <a:t>What </a:t>
            </a:r>
            <a:r>
              <a:rPr lang="en-GB" sz="1200" b="1" dirty="0" smtClean="0">
                <a:latin typeface="AR CENA" panose="02000000000000000000" pitchFamily="2" charset="0"/>
              </a:rPr>
              <a:t>is my name? </a:t>
            </a:r>
            <a:r>
              <a:rPr lang="en-GB" sz="1200" dirty="0" smtClean="0">
                <a:latin typeface="AR CENA" panose="02000000000000000000" pitchFamily="2" charset="0"/>
              </a:rPr>
              <a:t>Red blood cell, aka Erythrocytes</a:t>
            </a:r>
          </a:p>
          <a:p>
            <a:endParaRPr lang="en-GB" sz="1200" b="1" dirty="0" smtClean="0">
              <a:latin typeface="AR CENA" panose="02000000000000000000" pitchFamily="2" charset="0"/>
            </a:endParaRPr>
          </a:p>
          <a:p>
            <a:r>
              <a:rPr lang="en-GB" sz="1200" b="1" dirty="0" smtClean="0">
                <a:latin typeface="AR CENA" panose="02000000000000000000" pitchFamily="2" charset="0"/>
              </a:rPr>
              <a:t>Where  am I found? </a:t>
            </a:r>
            <a:r>
              <a:rPr lang="en-GB" sz="1200" dirty="0" smtClean="0">
                <a:latin typeface="AR CENA" panose="02000000000000000000" pitchFamily="2" charset="0"/>
              </a:rPr>
              <a:t>I am found in your circulatory system. I travel around inside blood vessels</a:t>
            </a:r>
            <a:r>
              <a:rPr lang="en-GB" sz="1200" dirty="0" smtClean="0">
                <a:latin typeface="AR CENA" panose="02000000000000000000" pitchFamily="2" charset="0"/>
              </a:rPr>
              <a:t>.</a:t>
            </a:r>
          </a:p>
          <a:p>
            <a:endParaRPr lang="en-GB" sz="1200" b="1" dirty="0">
              <a:latin typeface="AR CENA" panose="02000000000000000000" pitchFamily="2" charset="0"/>
            </a:endParaRPr>
          </a:p>
          <a:p>
            <a:r>
              <a:rPr lang="en-GB" sz="1200" b="1" dirty="0" smtClean="0">
                <a:latin typeface="AR CENA" panose="02000000000000000000" pitchFamily="2" charset="0"/>
              </a:rPr>
              <a:t>What is my job (aka function)? </a:t>
            </a:r>
            <a:r>
              <a:rPr lang="en-GB" sz="1200" dirty="0" smtClean="0">
                <a:latin typeface="AR CENA" panose="02000000000000000000" pitchFamily="2" charset="0"/>
              </a:rPr>
              <a:t>I collect oxygen from the lungs and carry it around the body to cells so that it can be used for respiration. I also collect carbon dioxide from cells and carry it back to the lungs to be removed.</a:t>
            </a:r>
          </a:p>
          <a:p>
            <a:endParaRPr lang="en-GB" sz="1200" b="1" dirty="0">
              <a:latin typeface="AR CENA" panose="02000000000000000000" pitchFamily="2" charset="0"/>
            </a:endParaRPr>
          </a:p>
          <a:p>
            <a:r>
              <a:rPr lang="en-GB" sz="1200" b="1" dirty="0" smtClean="0">
                <a:latin typeface="AR CENA" panose="02000000000000000000" pitchFamily="2" charset="0"/>
              </a:rPr>
              <a:t>What do I look like? </a:t>
            </a:r>
            <a:r>
              <a:rPr lang="en-GB" sz="1200" dirty="0" smtClean="0">
                <a:latin typeface="AR CENA" panose="02000000000000000000" pitchFamily="2" charset="0"/>
              </a:rPr>
              <a:t>I am very small and bright red because I contain a chemical called haemoglobin. I am round and have a biconcave shape (see the picture). I have no nucleus!</a:t>
            </a:r>
          </a:p>
          <a:p>
            <a:endParaRPr lang="en-GB" sz="1200" b="1" dirty="0" smtClean="0">
              <a:latin typeface="AR CENA" panose="02000000000000000000" pitchFamily="2" charset="0"/>
            </a:endParaRPr>
          </a:p>
          <a:p>
            <a:r>
              <a:rPr lang="en-GB" sz="1200" b="1" dirty="0" smtClean="0">
                <a:latin typeface="AR CENA" panose="02000000000000000000" pitchFamily="2" charset="0"/>
              </a:rPr>
              <a:t>How am I specialised to carry out my job? </a:t>
            </a:r>
          </a:p>
          <a:p>
            <a:pPr marL="285750" indent="-285750">
              <a:buFont typeface="Arial" panose="020B0604020202020204" pitchFamily="34" charset="0"/>
              <a:buChar char="•"/>
            </a:pPr>
            <a:r>
              <a:rPr lang="en-GB" sz="1200" dirty="0" smtClean="0">
                <a:latin typeface="AR CENA" panose="02000000000000000000" pitchFamily="2" charset="0"/>
              </a:rPr>
              <a:t>I contain a chemical called haemoglobin which sticks to oxygen molecules.</a:t>
            </a:r>
          </a:p>
          <a:p>
            <a:pPr marL="285750" indent="-285750">
              <a:buFont typeface="Arial" panose="020B0604020202020204" pitchFamily="34" charset="0"/>
              <a:buChar char="•"/>
            </a:pPr>
            <a:r>
              <a:rPr lang="en-GB" sz="1200" dirty="0" smtClean="0">
                <a:latin typeface="AR CENA" panose="02000000000000000000" pitchFamily="2" charset="0"/>
              </a:rPr>
              <a:t>I have a biconcave shape which helps me travel through small blood vessels without becoming stuck. This shape means that I can bend</a:t>
            </a:r>
            <a:r>
              <a:rPr lang="en-GB" sz="1200" dirty="0" smtClean="0">
                <a:latin typeface="AR CENA" panose="02000000000000000000" pitchFamily="2" charset="0"/>
              </a:rPr>
              <a:t>!</a:t>
            </a:r>
          </a:p>
          <a:p>
            <a:pPr marL="285750" indent="-285750">
              <a:buFont typeface="Arial" panose="020B0604020202020204" pitchFamily="34" charset="0"/>
              <a:buChar char="•"/>
            </a:pPr>
            <a:r>
              <a:rPr lang="en-GB" sz="1200" dirty="0" smtClean="0">
                <a:latin typeface="AR CENA" panose="02000000000000000000" pitchFamily="2" charset="0"/>
              </a:rPr>
              <a:t>The shape also means I have a large surface area for absorbing oxygen</a:t>
            </a:r>
            <a:endParaRPr lang="en-GB" sz="1200" dirty="0" smtClean="0">
              <a:latin typeface="AR CENA" panose="02000000000000000000" pitchFamily="2" charset="0"/>
            </a:endParaRPr>
          </a:p>
          <a:p>
            <a:endParaRPr lang="en-GB" sz="1200" b="1" dirty="0" smtClean="0">
              <a:latin typeface="AR CENA" panose="02000000000000000000" pitchFamily="2" charset="0"/>
            </a:endParaRPr>
          </a:p>
          <a:p>
            <a:r>
              <a:rPr lang="en-GB" sz="1200" b="1" dirty="0" err="1" smtClean="0">
                <a:solidFill>
                  <a:srgbClr val="FF0000"/>
                </a:solidFill>
                <a:latin typeface="AR CENA" panose="02000000000000000000" pitchFamily="2" charset="0"/>
              </a:rPr>
              <a:t>Xtra</a:t>
            </a:r>
            <a:r>
              <a:rPr lang="en-GB" sz="1200" b="1" dirty="0" smtClean="0">
                <a:solidFill>
                  <a:srgbClr val="FF0000"/>
                </a:solidFill>
                <a:latin typeface="AR CENA" panose="02000000000000000000" pitchFamily="2" charset="0"/>
              </a:rPr>
              <a:t> Interesting facts: </a:t>
            </a:r>
            <a:r>
              <a:rPr lang="en-GB" sz="1200" dirty="0" smtClean="0">
                <a:solidFill>
                  <a:srgbClr val="FF0000"/>
                </a:solidFill>
                <a:latin typeface="AR CENA" panose="02000000000000000000" pitchFamily="2" charset="0"/>
              </a:rPr>
              <a:t>The average red blood cell only lives for 120 days. During those 120 days, the red blood cell will have travelled over 300 miles and will have passed through the heart more than 170,000 times! Every second your body produces 2 million red blood cells to replace the 2 million red blood cells that die every second.  </a:t>
            </a:r>
          </a:p>
          <a:p>
            <a:endParaRPr lang="en-GB" sz="1200" b="1" dirty="0" smtClean="0">
              <a:latin typeface="AR CENA" panose="02000000000000000000" pitchFamily="2" charset="0"/>
            </a:endParaRPr>
          </a:p>
          <a:p>
            <a:r>
              <a:rPr lang="en-GB" sz="1200" b="1" u="sng" dirty="0" smtClean="0">
                <a:latin typeface="AR CENA" panose="02000000000000000000" pitchFamily="2" charset="0"/>
              </a:rPr>
              <a:t>Things to discuss with your date:</a:t>
            </a:r>
          </a:p>
          <a:p>
            <a:pPr marL="285750" indent="-285750">
              <a:buFont typeface="Arial" panose="020B0604020202020204" pitchFamily="34" charset="0"/>
              <a:buChar char="•"/>
            </a:pPr>
            <a:r>
              <a:rPr lang="en-GB" sz="1200" dirty="0" smtClean="0">
                <a:latin typeface="AR CENA" panose="02000000000000000000" pitchFamily="2" charset="0"/>
              </a:rPr>
              <a:t>Why does a red blood cell contain haemoglobin?</a:t>
            </a:r>
          </a:p>
          <a:p>
            <a:pPr marL="285750" indent="-285750">
              <a:buFont typeface="Arial" panose="020B0604020202020204" pitchFamily="34" charset="0"/>
              <a:buChar char="•"/>
            </a:pPr>
            <a:r>
              <a:rPr lang="en-GB" sz="1200" dirty="0" smtClean="0">
                <a:latin typeface="AR CENA" panose="02000000000000000000" pitchFamily="2" charset="0"/>
              </a:rPr>
              <a:t>Why does a red blood cell have a biconcave shape?</a:t>
            </a:r>
            <a:endParaRPr lang="en-GB" sz="1200" dirty="0">
              <a:latin typeface="AR CENA" panose="02000000000000000000" pitchFamily="2" charset="0"/>
            </a:endParaRPr>
          </a:p>
          <a:p>
            <a:endParaRPr lang="en-GB" sz="1400" b="1" dirty="0">
              <a:latin typeface="AR CENA" panose="02000000000000000000" pitchFamily="2" charset="0"/>
            </a:endParaRPr>
          </a:p>
        </p:txBody>
      </p:sp>
      <p:pic>
        <p:nvPicPr>
          <p:cNvPr id="10" name="Picture 2" descr="http://www.biosbcc.net/doohan/sample/images/blood%20cells/RB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1128" y="344487"/>
            <a:ext cx="1723548" cy="25922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1" name="Picture 4" descr="http://www.blood.co.uk/images/content/content_red_cells1.jpg"/>
          <p:cNvPicPr>
            <a:picLocks noChangeAspect="1" noChangeArrowheads="1"/>
          </p:cNvPicPr>
          <p:nvPr/>
        </p:nvPicPr>
        <p:blipFill rotWithShape="1">
          <a:blip r:embed="rId5">
            <a:extLst>
              <a:ext uri="{28A0092B-C50C-407E-A947-70E740481C1C}">
                <a14:useLocalDpi xmlns:a14="http://schemas.microsoft.com/office/drawing/2010/main" val="0"/>
              </a:ext>
            </a:extLst>
          </a:blip>
          <a:srcRect l="7715" t="19144" r="6523" b="15744"/>
          <a:stretch/>
        </p:blipFill>
        <p:spPr bwMode="auto">
          <a:xfrm>
            <a:off x="2276872" y="1542412"/>
            <a:ext cx="1971351" cy="11383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7623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682112" y="5889104"/>
            <a:ext cx="5716290" cy="3046988"/>
          </a:xfrm>
          <a:prstGeom prst="rect">
            <a:avLst/>
          </a:prstGeom>
          <a:noFill/>
        </p:spPr>
        <p:txBody>
          <a:bodyPr wrap="square" rtlCol="0">
            <a:spAutoFit/>
          </a:bodyPr>
          <a:lstStyle/>
          <a:p>
            <a:endParaRPr lang="en-GB" sz="4800" b="1" dirty="0" smtClean="0">
              <a:latin typeface="AR CENA" panose="02000000000000000000" pitchFamily="2" charset="0"/>
            </a:endParaRPr>
          </a:p>
          <a:p>
            <a:r>
              <a:rPr lang="en-GB" sz="4800" b="1" dirty="0" smtClean="0">
                <a:latin typeface="AR CENA" panose="02000000000000000000" pitchFamily="2" charset="0"/>
              </a:rPr>
              <a:t>Nerve Cell </a:t>
            </a:r>
          </a:p>
          <a:p>
            <a:r>
              <a:rPr lang="en-GB" sz="4800" dirty="0" err="1" smtClean="0">
                <a:latin typeface="AR CENA" panose="02000000000000000000" pitchFamily="2" charset="0"/>
              </a:rPr>
              <a:t>aka‘Neuron</a:t>
            </a:r>
            <a:r>
              <a:rPr lang="en-GB" sz="4800" dirty="0" smtClean="0">
                <a:latin typeface="AR CENA" panose="02000000000000000000" pitchFamily="2" charset="0"/>
              </a:rPr>
              <a:t>’</a:t>
            </a:r>
            <a:endParaRPr lang="en-GB" sz="4800" b="1" dirty="0" smtClean="0">
              <a:latin typeface="AR CENA" panose="02000000000000000000" pitchFamily="2" charset="0"/>
            </a:endParaRPr>
          </a:p>
          <a:p>
            <a:endParaRPr lang="en-GB" sz="4800" b="1" dirty="0">
              <a:latin typeface="AR CENA" panose="02000000000000000000" pitchFamily="2" charset="0"/>
            </a:endParaRPr>
          </a:p>
        </p:txBody>
      </p:sp>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371" y="2668350"/>
            <a:ext cx="5065257" cy="35283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1" name="Picture 7" descr="http://topnews.in/health/files/Nerve-Cell_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4492" y="884951"/>
            <a:ext cx="2420812" cy="20518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2" name="Heart 11"/>
          <p:cNvSpPr/>
          <p:nvPr/>
        </p:nvSpPr>
        <p:spPr>
          <a:xfrm rot="885848">
            <a:off x="5039684" y="8485631"/>
            <a:ext cx="1656184" cy="1229637"/>
          </a:xfrm>
          <a:prstGeom prst="heart">
            <a:avLst/>
          </a:prstGeom>
          <a:solidFill>
            <a:srgbClr val="FF0000"/>
          </a:solidFill>
          <a:ln w="76200">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2">
                  <a:lumMod val="40000"/>
                  <a:lumOff val="60000"/>
                </a:schemeClr>
              </a:solidFill>
              <a:latin typeface="AR CENA" panose="02000000000000000000" pitchFamily="2" charset="0"/>
            </a:endParaRPr>
          </a:p>
          <a:p>
            <a:pPr algn="ctr"/>
            <a:r>
              <a:rPr lang="en-GB" sz="4800" dirty="0">
                <a:solidFill>
                  <a:schemeClr val="accent2">
                    <a:lumMod val="40000"/>
                    <a:lumOff val="60000"/>
                  </a:schemeClr>
                </a:solidFill>
                <a:latin typeface="AR CENA" panose="02000000000000000000" pitchFamily="2" charset="0"/>
              </a:rPr>
              <a:t>4</a:t>
            </a:r>
          </a:p>
        </p:txBody>
      </p:sp>
    </p:spTree>
    <p:extLst>
      <p:ext uri="{BB962C8B-B14F-4D97-AF65-F5344CB8AC3E}">
        <p14:creationId xmlns:p14="http://schemas.microsoft.com/office/powerpoint/2010/main" val="40737801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593030" y="1571621"/>
            <a:ext cx="5788298" cy="6740305"/>
          </a:xfrm>
          <a:prstGeom prst="rect">
            <a:avLst/>
          </a:prstGeom>
          <a:noFill/>
        </p:spPr>
        <p:txBody>
          <a:bodyPr wrap="square" rtlCol="0">
            <a:spAutoFit/>
          </a:bodyPr>
          <a:lstStyle/>
          <a:p>
            <a:endParaRPr lang="en-GB" sz="1200" b="1" dirty="0" smtClean="0">
              <a:latin typeface="AR CENA" panose="02000000000000000000" pitchFamily="2" charset="0"/>
            </a:endParaRPr>
          </a:p>
          <a:p>
            <a:endParaRPr lang="en-GB" sz="1200" b="1" dirty="0">
              <a:latin typeface="AR CENA" panose="02000000000000000000" pitchFamily="2" charset="0"/>
            </a:endParaRPr>
          </a:p>
          <a:p>
            <a:r>
              <a:rPr lang="en-GB" sz="1200" b="1" dirty="0" smtClean="0">
                <a:latin typeface="AR CENA" panose="02000000000000000000" pitchFamily="2" charset="0"/>
              </a:rPr>
              <a:t>Picture: </a:t>
            </a:r>
          </a:p>
          <a:p>
            <a:endParaRPr lang="en-GB" sz="1200" b="1" dirty="0">
              <a:latin typeface="AR CENA" panose="02000000000000000000" pitchFamily="2" charset="0"/>
            </a:endParaRPr>
          </a:p>
          <a:p>
            <a:endParaRPr lang="en-GB" sz="1200" b="1" dirty="0">
              <a:latin typeface="AR CENA" panose="02000000000000000000" pitchFamily="2" charset="0"/>
            </a:endParaRPr>
          </a:p>
          <a:p>
            <a:r>
              <a:rPr lang="en-GB" sz="1200" b="1" dirty="0" smtClean="0">
                <a:latin typeface="AR CENA" panose="02000000000000000000" pitchFamily="2" charset="0"/>
              </a:rPr>
              <a:t>What is my name? </a:t>
            </a:r>
            <a:r>
              <a:rPr lang="en-GB" sz="1200" dirty="0" smtClean="0">
                <a:latin typeface="AR CENA" panose="02000000000000000000" pitchFamily="2" charset="0"/>
              </a:rPr>
              <a:t>Nerve cell, aka Neuron</a:t>
            </a:r>
          </a:p>
          <a:p>
            <a:endParaRPr lang="en-GB" sz="1200" b="1" dirty="0" smtClean="0">
              <a:latin typeface="AR CENA" panose="02000000000000000000" pitchFamily="2" charset="0"/>
            </a:endParaRPr>
          </a:p>
          <a:p>
            <a:r>
              <a:rPr lang="en-GB" sz="1200" b="1" dirty="0" smtClean="0">
                <a:latin typeface="AR CENA" panose="02000000000000000000" pitchFamily="2" charset="0"/>
              </a:rPr>
              <a:t>Where  am I found? </a:t>
            </a:r>
            <a:r>
              <a:rPr lang="en-GB" sz="1200" dirty="0" smtClean="0">
                <a:latin typeface="AR CENA" panose="02000000000000000000" pitchFamily="2" charset="0"/>
              </a:rPr>
              <a:t>I am  found in your nervous system which is spread across your whole body. I am mostly found in your brain and in your spinal </a:t>
            </a:r>
            <a:r>
              <a:rPr lang="en-GB" sz="1200" dirty="0" smtClean="0">
                <a:latin typeface="AR CENA" panose="02000000000000000000" pitchFamily="2" charset="0"/>
              </a:rPr>
              <a:t>cord. </a:t>
            </a:r>
            <a:endParaRPr lang="en-GB" sz="1200" dirty="0" smtClean="0">
              <a:latin typeface="AR CENA" panose="02000000000000000000" pitchFamily="2" charset="0"/>
            </a:endParaRPr>
          </a:p>
          <a:p>
            <a:endParaRPr lang="en-GB" sz="1200" b="1" dirty="0">
              <a:latin typeface="AR CENA" panose="02000000000000000000" pitchFamily="2" charset="0"/>
            </a:endParaRPr>
          </a:p>
          <a:p>
            <a:r>
              <a:rPr lang="en-GB" sz="1200" b="1" dirty="0" smtClean="0">
                <a:latin typeface="AR CENA" panose="02000000000000000000" pitchFamily="2" charset="0"/>
              </a:rPr>
              <a:t>What is my job (aka function)? </a:t>
            </a:r>
            <a:r>
              <a:rPr lang="en-GB" sz="1200" dirty="0" smtClean="0">
                <a:latin typeface="AR CENA" panose="02000000000000000000" pitchFamily="2" charset="0"/>
              </a:rPr>
              <a:t>I quickly send and receive electrical </a:t>
            </a:r>
          </a:p>
          <a:p>
            <a:r>
              <a:rPr lang="en-GB" sz="1200" dirty="0" smtClean="0">
                <a:latin typeface="AR CENA" panose="02000000000000000000" pitchFamily="2" charset="0"/>
              </a:rPr>
              <a:t>messages to and from the brain and nervous system. </a:t>
            </a:r>
          </a:p>
          <a:p>
            <a:endParaRPr lang="en-GB" sz="1200" b="1" dirty="0">
              <a:latin typeface="AR CENA" panose="02000000000000000000" pitchFamily="2" charset="0"/>
            </a:endParaRPr>
          </a:p>
          <a:p>
            <a:r>
              <a:rPr lang="en-GB" sz="1200" b="1" dirty="0" smtClean="0">
                <a:latin typeface="AR CENA" panose="02000000000000000000" pitchFamily="2" charset="0"/>
              </a:rPr>
              <a:t>What do I look like?  </a:t>
            </a:r>
            <a:r>
              <a:rPr lang="en-GB" sz="1200" dirty="0" smtClean="0">
                <a:latin typeface="AR CENA" panose="02000000000000000000" pitchFamily="2" charset="0"/>
              </a:rPr>
              <a:t>My</a:t>
            </a:r>
            <a:r>
              <a:rPr lang="en-GB" sz="1200" b="1" dirty="0" smtClean="0">
                <a:latin typeface="AR CENA" panose="02000000000000000000" pitchFamily="2" charset="0"/>
              </a:rPr>
              <a:t> </a:t>
            </a:r>
            <a:r>
              <a:rPr lang="en-GB" sz="1200" dirty="0" smtClean="0">
                <a:latin typeface="AR CENA" panose="02000000000000000000" pitchFamily="2" charset="0"/>
              </a:rPr>
              <a:t>cytoplasm is stretched out to form a long and thin axon. My axon is covered in a fatty sheath (myelin sheath). At both ends I have millions of nerve endings called dendrites. The dendrites look like branches on a tree. </a:t>
            </a:r>
          </a:p>
          <a:p>
            <a:endParaRPr lang="en-GB" sz="1200" b="1" dirty="0" smtClean="0">
              <a:latin typeface="AR CENA" panose="02000000000000000000" pitchFamily="2" charset="0"/>
            </a:endParaRPr>
          </a:p>
          <a:p>
            <a:r>
              <a:rPr lang="en-GB" sz="1200" b="1" dirty="0" smtClean="0">
                <a:latin typeface="AR CENA" panose="02000000000000000000" pitchFamily="2" charset="0"/>
              </a:rPr>
              <a:t>How am I specialised to carry out my job? </a:t>
            </a:r>
          </a:p>
          <a:p>
            <a:pPr marL="285750" indent="-285750">
              <a:buFont typeface="Arial" panose="020B0604020202020204" pitchFamily="34" charset="0"/>
              <a:buChar char="•"/>
            </a:pPr>
            <a:r>
              <a:rPr lang="en-GB" sz="1200" dirty="0" smtClean="0">
                <a:latin typeface="AR CENA" panose="02000000000000000000" pitchFamily="2" charset="0"/>
              </a:rPr>
              <a:t>I have a long thin shape which makes it faster to send electrical messages.</a:t>
            </a:r>
          </a:p>
          <a:p>
            <a:pPr marL="285750" indent="-285750">
              <a:buFont typeface="Arial" panose="020B0604020202020204" pitchFamily="34" charset="0"/>
              <a:buChar char="•"/>
            </a:pPr>
            <a:r>
              <a:rPr lang="en-GB" sz="1200" dirty="0" smtClean="0">
                <a:latin typeface="AR CENA" panose="02000000000000000000" pitchFamily="2" charset="0"/>
              </a:rPr>
              <a:t>My axon is covered by rings of myelin sheath. </a:t>
            </a:r>
            <a:r>
              <a:rPr lang="en-GB" sz="1200" dirty="0" smtClean="0">
                <a:latin typeface="AR CENA" panose="02000000000000000000" pitchFamily="2" charset="0"/>
              </a:rPr>
              <a:t>This is an insulator like plastic that covers wires in your computer charger. </a:t>
            </a:r>
            <a:endParaRPr lang="en-GB" sz="1200" dirty="0" smtClean="0">
              <a:latin typeface="AR CENA" panose="02000000000000000000" pitchFamily="2" charset="0"/>
            </a:endParaRPr>
          </a:p>
          <a:p>
            <a:endParaRPr lang="en-GB" sz="1200" b="1" dirty="0" smtClean="0">
              <a:latin typeface="AR CENA" panose="02000000000000000000" pitchFamily="2" charset="0"/>
            </a:endParaRPr>
          </a:p>
          <a:p>
            <a:r>
              <a:rPr lang="en-GB" sz="1200" b="1" dirty="0" err="1" smtClean="0">
                <a:solidFill>
                  <a:srgbClr val="FF0000"/>
                </a:solidFill>
                <a:latin typeface="AR CENA" panose="02000000000000000000" pitchFamily="2" charset="0"/>
              </a:rPr>
              <a:t>Xtra</a:t>
            </a:r>
            <a:r>
              <a:rPr lang="en-GB" sz="1200" b="1" dirty="0" smtClean="0">
                <a:solidFill>
                  <a:srgbClr val="FF0000"/>
                </a:solidFill>
                <a:latin typeface="AR CENA" panose="02000000000000000000" pitchFamily="2" charset="0"/>
              </a:rPr>
              <a:t> Interesting facts: </a:t>
            </a:r>
            <a:r>
              <a:rPr lang="en-GB" sz="1200" dirty="0" smtClean="0">
                <a:solidFill>
                  <a:srgbClr val="FF0000"/>
                </a:solidFill>
                <a:latin typeface="AR CENA" panose="02000000000000000000" pitchFamily="2" charset="0"/>
              </a:rPr>
              <a:t>The brain is made up of approximately 100 billion neurons. This means that there are as many neurons in the human brain as stars in the Milky Way. Electrical messages can be sent along the nerve cells at speeds up to 250 miles per hour. The longest neuron in the human body stretches all the way from the end of your big toe to the bottom of your spine!   </a:t>
            </a:r>
          </a:p>
          <a:p>
            <a:endParaRPr lang="en-GB" sz="1200" b="1" dirty="0" smtClean="0">
              <a:latin typeface="AR CENA" panose="02000000000000000000" pitchFamily="2" charset="0"/>
            </a:endParaRPr>
          </a:p>
          <a:p>
            <a:r>
              <a:rPr lang="en-GB" sz="1200" b="1" u="sng" dirty="0" smtClean="0">
                <a:latin typeface="AR CENA" panose="02000000000000000000" pitchFamily="2" charset="0"/>
              </a:rPr>
              <a:t>Things to discuss with your date:</a:t>
            </a:r>
          </a:p>
          <a:p>
            <a:pPr marL="285750" indent="-285750">
              <a:buFont typeface="Arial" panose="020B0604020202020204" pitchFamily="34" charset="0"/>
              <a:buChar char="•"/>
            </a:pPr>
            <a:r>
              <a:rPr lang="en-GB" sz="1200" dirty="0" smtClean="0">
                <a:latin typeface="AR CENA" panose="02000000000000000000" pitchFamily="2" charset="0"/>
              </a:rPr>
              <a:t>Why does the long thin shape make sending electrical messages faster?</a:t>
            </a:r>
          </a:p>
          <a:p>
            <a:pPr marL="285750" indent="-285750">
              <a:buFont typeface="Arial" panose="020B0604020202020204" pitchFamily="34" charset="0"/>
              <a:buChar char="•"/>
            </a:pPr>
            <a:r>
              <a:rPr lang="en-GB" sz="1200" dirty="0" smtClean="0">
                <a:latin typeface="AR CENA" panose="02000000000000000000" pitchFamily="2" charset="0"/>
              </a:rPr>
              <a:t>Why is the axon covered in a myelin sheath?</a:t>
            </a:r>
            <a:endParaRPr lang="en-GB" sz="1200" dirty="0">
              <a:latin typeface="AR CENA" panose="02000000000000000000" pitchFamily="2" charset="0"/>
            </a:endParaRPr>
          </a:p>
          <a:p>
            <a:endParaRPr lang="en-GB" sz="1200" b="1" dirty="0">
              <a:latin typeface="AR CENA" panose="02000000000000000000" pitchFamily="2" charset="0"/>
            </a:endParaRPr>
          </a:p>
        </p:txBody>
      </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2338" y="441365"/>
            <a:ext cx="2683316" cy="18691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9" name="Picture 7" descr="http://topnews.in/health/files/Nerve-Cell_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04864" y="1571621"/>
            <a:ext cx="1711289" cy="10967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019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wAi4igo8M9c/T6LSfXR3tMI/AAAAAAAAAEM/JGuqNqSJap0/s1600/Red+Hear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helustgang.com/wp-content/uploads/2013/04/Speed-Dating-poster.jpg"/>
          <p:cNvPicPr>
            <a:picLocks noChangeAspect="1" noChangeArrowheads="1"/>
          </p:cNvPicPr>
          <p:nvPr/>
        </p:nvPicPr>
        <p:blipFill rotWithShape="1">
          <a:blip r:embed="rId3">
            <a:extLst>
              <a:ext uri="{28A0092B-C50C-407E-A947-70E740481C1C}">
                <a14:useLocalDpi xmlns:a14="http://schemas.microsoft.com/office/drawing/2010/main" val="0"/>
              </a:ext>
            </a:extLst>
          </a:blip>
          <a:srcRect l="4337" t="37615" r="5627" b="41645"/>
          <a:stretch/>
        </p:blipFill>
        <p:spPr bwMode="auto">
          <a:xfrm rot="21115838">
            <a:off x="608768" y="944047"/>
            <a:ext cx="2881324" cy="4274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1177794">
            <a:off x="294560" y="324154"/>
            <a:ext cx="3509743" cy="769441"/>
          </a:xfrm>
          <a:prstGeom prst="rect">
            <a:avLst/>
          </a:prstGeom>
          <a:noFill/>
        </p:spPr>
        <p:txBody>
          <a:bodyPr wrap="square" rtlCol="0">
            <a:spAutoFit/>
          </a:bodyPr>
          <a:lstStyle/>
          <a:p>
            <a:pPr algn="ctr"/>
            <a:r>
              <a:rPr lang="en-GB" sz="4400" b="1" dirty="0" smtClean="0">
                <a:effectLst>
                  <a:glow rad="101600">
                    <a:srgbClr val="FF0000">
                      <a:alpha val="60000"/>
                    </a:srgbClr>
                  </a:glow>
                </a:effectLst>
                <a:latin typeface="Curlz MT" panose="04040404050702020202" pitchFamily="82" charset="0"/>
              </a:rPr>
              <a:t>Specialised Cell</a:t>
            </a:r>
            <a:endParaRPr lang="en-GB" sz="4400" b="1" dirty="0">
              <a:effectLst>
                <a:glow rad="101600">
                  <a:srgbClr val="FF0000">
                    <a:alpha val="60000"/>
                  </a:srgbClr>
                </a:glow>
              </a:effectLst>
              <a:latin typeface="Curlz MT" panose="04040404050702020202" pitchFamily="82" charset="0"/>
            </a:endParaRPr>
          </a:p>
        </p:txBody>
      </p:sp>
      <p:sp>
        <p:nvSpPr>
          <p:cNvPr id="3" name="TextBox 2"/>
          <p:cNvSpPr txBox="1"/>
          <p:nvPr/>
        </p:nvSpPr>
        <p:spPr>
          <a:xfrm>
            <a:off x="617119" y="7617296"/>
            <a:ext cx="5854650" cy="1107996"/>
          </a:xfrm>
          <a:prstGeom prst="rect">
            <a:avLst/>
          </a:prstGeom>
          <a:noFill/>
        </p:spPr>
        <p:txBody>
          <a:bodyPr wrap="square" rtlCol="0">
            <a:spAutoFit/>
          </a:bodyPr>
          <a:lstStyle/>
          <a:p>
            <a:r>
              <a:rPr lang="en-GB" sz="6600" b="1" dirty="0" smtClean="0">
                <a:latin typeface="AR CENA" panose="02000000000000000000" pitchFamily="2" charset="0"/>
              </a:rPr>
              <a:t>Muscle Cell</a:t>
            </a:r>
          </a:p>
        </p:txBody>
      </p:sp>
      <p:pic>
        <p:nvPicPr>
          <p:cNvPr id="8" name="Picture 4" descr="https://lh3.googleusercontent.com/phs5Pib1qoTDTCzENVQNc9Il4XITE9jq9GI2Dp-Drl33eqGOUcxS1bJ3BPHX_XkUALFQY4Cv67p-Cjxz8NqpNnkXJltvGTtcIr7vLjKJDyNDI3RGJ_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636" y="4088904"/>
            <a:ext cx="5152728" cy="34947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9" name="Picture 2" descr="http://4.bp.blogspot.com/_guSOnFRs_Ks/TNvGBA4mD9I/AAAAAAAAAQg/7mbC63TgBf0/s1600/muscl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6621" y="1591776"/>
            <a:ext cx="3518743" cy="22314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2" name="Heart 11"/>
          <p:cNvSpPr/>
          <p:nvPr/>
        </p:nvSpPr>
        <p:spPr>
          <a:xfrm rot="19959905">
            <a:off x="722370" y="2668535"/>
            <a:ext cx="1656184" cy="1229637"/>
          </a:xfrm>
          <a:prstGeom prst="heart">
            <a:avLst/>
          </a:prstGeom>
          <a:solidFill>
            <a:srgbClr val="FF0000"/>
          </a:solidFill>
          <a:ln w="76200">
            <a:solidFill>
              <a:schemeClr val="accent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accent2">
                  <a:lumMod val="40000"/>
                  <a:lumOff val="60000"/>
                </a:schemeClr>
              </a:solidFill>
              <a:latin typeface="AR CENA" panose="02000000000000000000" pitchFamily="2" charset="0"/>
            </a:endParaRPr>
          </a:p>
          <a:p>
            <a:pPr algn="ctr"/>
            <a:r>
              <a:rPr lang="en-GB" sz="4800" dirty="0" smtClean="0">
                <a:solidFill>
                  <a:schemeClr val="accent2">
                    <a:lumMod val="40000"/>
                    <a:lumOff val="60000"/>
                  </a:schemeClr>
                </a:solidFill>
                <a:latin typeface="AR CENA" panose="02000000000000000000" pitchFamily="2" charset="0"/>
              </a:rPr>
              <a:t>5</a:t>
            </a:r>
            <a:endParaRPr lang="en-GB" sz="4800" dirty="0">
              <a:solidFill>
                <a:schemeClr val="accent2">
                  <a:lumMod val="40000"/>
                  <a:lumOff val="60000"/>
                </a:schemeClr>
              </a:solidFill>
              <a:latin typeface="AR CENA" panose="02000000000000000000" pitchFamily="2" charset="0"/>
            </a:endParaRPr>
          </a:p>
        </p:txBody>
      </p:sp>
    </p:spTree>
    <p:extLst>
      <p:ext uri="{BB962C8B-B14F-4D97-AF65-F5344CB8AC3E}">
        <p14:creationId xmlns:p14="http://schemas.microsoft.com/office/powerpoint/2010/main" val="458597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2698</Words>
  <Application>Microsoft Macintosh PowerPoint</Application>
  <PresentationFormat>A4 Paper (210x297 mm)</PresentationFormat>
  <Paragraphs>277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Clo</dc:creator>
  <cp:lastModifiedBy>Thomas Kitwood</cp:lastModifiedBy>
  <cp:revision>42</cp:revision>
  <cp:lastPrinted>2014-05-13T08:33:38Z</cp:lastPrinted>
  <dcterms:created xsi:type="dcterms:W3CDTF">2013-10-31T13:40:23Z</dcterms:created>
  <dcterms:modified xsi:type="dcterms:W3CDTF">2016-09-07T00:14:04Z</dcterms:modified>
</cp:coreProperties>
</file>