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8" r:id="rId2"/>
    <p:sldId id="257" r:id="rId3"/>
    <p:sldId id="330" r:id="rId4"/>
    <p:sldId id="259" r:id="rId5"/>
    <p:sldId id="260" r:id="rId6"/>
    <p:sldId id="328" r:id="rId7"/>
    <p:sldId id="325" r:id="rId8"/>
    <p:sldId id="261" r:id="rId9"/>
    <p:sldId id="263" r:id="rId10"/>
    <p:sldId id="265" r:id="rId11"/>
    <p:sldId id="266" r:id="rId12"/>
    <p:sldId id="267" r:id="rId13"/>
    <p:sldId id="327" r:id="rId14"/>
    <p:sldId id="329" r:id="rId15"/>
    <p:sldId id="331" r:id="rId16"/>
    <p:sldId id="33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B0D97-D0F0-A648-9429-1CBBA7F9E73A}" type="datetimeFigureOut">
              <a:rPr lang="en-US" smtClean="0"/>
              <a:t>28/2/17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C64DF-C403-7447-BC59-D6F1EC41D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6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E090-3F5A-2D4E-BFD6-90A0DCF4988E}" type="datetimeFigureOut">
              <a:rPr lang="en-US" smtClean="0"/>
              <a:t>28/2/17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4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E090-3F5A-2D4E-BFD6-90A0DCF4988E}" type="datetimeFigureOut">
              <a:rPr lang="en-US" smtClean="0"/>
              <a:t>28/2/17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9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E090-3F5A-2D4E-BFD6-90A0DCF4988E}" type="datetimeFigureOut">
              <a:rPr lang="en-US" smtClean="0"/>
              <a:t>28/2/17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9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E090-3F5A-2D4E-BFD6-90A0DCF4988E}" type="datetimeFigureOut">
              <a:rPr lang="en-US" smtClean="0"/>
              <a:t>28/2/17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0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E090-3F5A-2D4E-BFD6-90A0DCF4988E}" type="datetimeFigureOut">
              <a:rPr lang="en-US" smtClean="0"/>
              <a:t>28/2/17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6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E090-3F5A-2D4E-BFD6-90A0DCF4988E}" type="datetimeFigureOut">
              <a:rPr lang="en-US" smtClean="0"/>
              <a:t>28/2/17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E090-3F5A-2D4E-BFD6-90A0DCF4988E}" type="datetimeFigureOut">
              <a:rPr lang="en-US" smtClean="0"/>
              <a:t>28/2/17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8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E090-3F5A-2D4E-BFD6-90A0DCF4988E}" type="datetimeFigureOut">
              <a:rPr lang="en-US" smtClean="0"/>
              <a:t>28/2/17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2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E090-3F5A-2D4E-BFD6-90A0DCF4988E}" type="datetimeFigureOut">
              <a:rPr lang="en-US" smtClean="0"/>
              <a:t>28/2/17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3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E090-3F5A-2D4E-BFD6-90A0DCF4988E}" type="datetimeFigureOut">
              <a:rPr lang="en-US" smtClean="0"/>
              <a:t>28/2/17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2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E090-3F5A-2D4E-BFD6-90A0DCF4988E}" type="datetimeFigureOut">
              <a:rPr lang="en-US" smtClean="0"/>
              <a:t>28/2/17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6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E090-3F5A-2D4E-BFD6-90A0DCF4988E}" type="datetimeFigureOut">
              <a:rPr lang="en-US" smtClean="0"/>
              <a:t>28/2/17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1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Relationship Id="rId3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Relationship Id="rId3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wig-world.com/film/what-is-an-ecosystem-1213/" TargetMode="Externa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Could you live on Mars?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How would you breathe?</a:t>
            </a:r>
          </a:p>
          <a:p>
            <a:pPr marL="0" indent="0" algn="ctr">
              <a:buNone/>
            </a:pPr>
            <a:r>
              <a:rPr lang="en-US" dirty="0" smtClean="0"/>
              <a:t>How would you eat?</a:t>
            </a:r>
          </a:p>
          <a:p>
            <a:pPr marL="0" indent="0" algn="ctr">
              <a:buNone/>
            </a:pPr>
            <a:r>
              <a:rPr lang="en-US" dirty="0" smtClean="0"/>
              <a:t>How would you drink?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would</a:t>
            </a:r>
          </a:p>
          <a:p>
            <a:pPr marL="0" indent="0">
              <a:buNone/>
            </a:pPr>
            <a:r>
              <a:rPr lang="en-US" dirty="0" smtClean="0"/>
              <a:t> you take </a:t>
            </a:r>
          </a:p>
          <a:p>
            <a:pPr marL="0" indent="0">
              <a:buNone/>
            </a:pPr>
            <a:r>
              <a:rPr lang="en-US" dirty="0" smtClean="0"/>
              <a:t>with you?</a:t>
            </a:r>
          </a:p>
        </p:txBody>
      </p:sp>
      <p:pic>
        <p:nvPicPr>
          <p:cNvPr id="4" name="Picture 3" descr="toonvectors-5356-9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112" y="3461896"/>
            <a:ext cx="3396104" cy="339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10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15025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Isolated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72" y="1451061"/>
            <a:ext cx="8826529" cy="49361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If a small group of a species is separated from the rest, it can start to evolve differently.</a:t>
            </a:r>
            <a:endParaRPr lang="en-US" dirty="0"/>
          </a:p>
          <a:p>
            <a:pPr marL="0" indent="0" algn="ctr">
              <a:buNone/>
            </a:pPr>
            <a:r>
              <a:rPr lang="en-US" sz="2400" dirty="0" smtClean="0"/>
              <a:t>HOW?</a:t>
            </a:r>
          </a:p>
        </p:txBody>
      </p:sp>
      <p:pic>
        <p:nvPicPr>
          <p:cNvPr id="4" name="Content Placeholder 6" descr="cute_mouse-8551-1024x7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0" b="11000"/>
          <a:stretch>
            <a:fillRect/>
          </a:stretch>
        </p:blipFill>
        <p:spPr>
          <a:xfrm>
            <a:off x="2592090" y="2707952"/>
            <a:ext cx="4440442" cy="244207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86072" y="5040788"/>
            <a:ext cx="8826529" cy="4936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dirty="0" smtClean="0"/>
              <a:t>Mice started to adapt to their surroundings over time and pass on genes through generations.</a:t>
            </a:r>
          </a:p>
          <a:p>
            <a:pPr marL="0" indent="0" algn="ctr">
              <a:buFont typeface="Arial"/>
              <a:buNone/>
            </a:pPr>
            <a:endParaRPr lang="en-US" sz="2000" dirty="0" smtClean="0"/>
          </a:p>
          <a:p>
            <a:pPr marL="0" indent="0" algn="ctr">
              <a:buFont typeface="Arial"/>
              <a:buNone/>
            </a:pPr>
            <a:r>
              <a:rPr lang="en-US" sz="2000" dirty="0" smtClean="0"/>
              <a:t>Over time this can lead to </a:t>
            </a:r>
            <a:r>
              <a:rPr lang="en-US" sz="2000" b="1" dirty="0" smtClean="0"/>
              <a:t>speciation</a:t>
            </a:r>
            <a:r>
              <a:rPr lang="en-US" sz="2000" dirty="0" smtClean="0"/>
              <a:t> (the formation of a new species)</a:t>
            </a:r>
          </a:p>
        </p:txBody>
      </p:sp>
    </p:spTree>
    <p:extLst>
      <p:ext uri="{BB962C8B-B14F-4D97-AF65-F5344CB8AC3E}">
        <p14:creationId xmlns:p14="http://schemas.microsoft.com/office/powerpoint/2010/main" val="2917919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orld-m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961" y="274638"/>
            <a:ext cx="9508051" cy="5665214"/>
          </a:xfrm>
          <a:prstGeom prst="rect">
            <a:avLst/>
          </a:prstGeom>
        </p:spPr>
      </p:pic>
      <p:pic>
        <p:nvPicPr>
          <p:cNvPr id="7" name="Content Placeholder 6" descr="cute_mouse-8551-1024x72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0" b="11000"/>
          <a:stretch>
            <a:fillRect/>
          </a:stretch>
        </p:blipFill>
        <p:spPr>
          <a:xfrm>
            <a:off x="5097689" y="2501864"/>
            <a:ext cx="1476270" cy="811892"/>
          </a:xfrm>
        </p:spPr>
      </p:pic>
    </p:spTree>
    <p:extLst>
      <p:ext uri="{BB962C8B-B14F-4D97-AF65-F5344CB8AC3E}">
        <p14:creationId xmlns:p14="http://schemas.microsoft.com/office/powerpoint/2010/main" val="404439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orld-m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961" y="735308"/>
            <a:ext cx="9508051" cy="5665214"/>
          </a:xfrm>
          <a:prstGeom prst="rect">
            <a:avLst/>
          </a:prstGeom>
        </p:spPr>
      </p:pic>
      <p:pic>
        <p:nvPicPr>
          <p:cNvPr id="7" name="Content Placeholder 6" descr="cute_mouse-8551-1024x72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0" b="11000"/>
          <a:stretch>
            <a:fillRect/>
          </a:stretch>
        </p:blipFill>
        <p:spPr>
          <a:xfrm>
            <a:off x="5097689" y="2907810"/>
            <a:ext cx="1476270" cy="811892"/>
          </a:xfrm>
        </p:spPr>
      </p:pic>
      <p:pic>
        <p:nvPicPr>
          <p:cNvPr id="5" name="Content Placeholder 6" descr="cute_mouse-8551-1024x7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0" b="11000"/>
          <a:stretch>
            <a:fillRect/>
          </a:stretch>
        </p:blipFill>
        <p:spPr>
          <a:xfrm>
            <a:off x="2058670" y="4480691"/>
            <a:ext cx="1476270" cy="811892"/>
          </a:xfrm>
          <a:prstGeom prst="rect">
            <a:avLst/>
          </a:prstGeom>
        </p:spPr>
      </p:pic>
      <p:pic>
        <p:nvPicPr>
          <p:cNvPr id="6" name="Content Placeholder 6" descr="cute_mouse-8551-1024x7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0" b="11000"/>
          <a:stretch>
            <a:fillRect/>
          </a:stretch>
        </p:blipFill>
        <p:spPr>
          <a:xfrm>
            <a:off x="1122966" y="2501864"/>
            <a:ext cx="1476270" cy="811892"/>
          </a:xfrm>
          <a:prstGeom prst="rect">
            <a:avLst/>
          </a:prstGeom>
        </p:spPr>
      </p:pic>
      <p:pic>
        <p:nvPicPr>
          <p:cNvPr id="8" name="Content Placeholder 6" descr="cute_mouse-8551-1024x7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0" b="11000"/>
          <a:stretch>
            <a:fillRect/>
          </a:stretch>
        </p:blipFill>
        <p:spPr>
          <a:xfrm>
            <a:off x="4230840" y="4480691"/>
            <a:ext cx="1476270" cy="811892"/>
          </a:xfrm>
          <a:prstGeom prst="rect">
            <a:avLst/>
          </a:prstGeom>
        </p:spPr>
      </p:pic>
      <p:pic>
        <p:nvPicPr>
          <p:cNvPr id="9" name="Content Placeholder 6" descr="cute_mouse-8551-1024x7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0" b="11000"/>
          <a:stretch>
            <a:fillRect/>
          </a:stretch>
        </p:blipFill>
        <p:spPr>
          <a:xfrm>
            <a:off x="3444027" y="2095918"/>
            <a:ext cx="1476270" cy="811892"/>
          </a:xfrm>
          <a:prstGeom prst="rect">
            <a:avLst/>
          </a:prstGeom>
        </p:spPr>
      </p:pic>
      <p:pic>
        <p:nvPicPr>
          <p:cNvPr id="10" name="Content Placeholder 6" descr="cute_mouse-8551-1024x7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0" b="11000"/>
          <a:stretch>
            <a:fillRect/>
          </a:stretch>
        </p:blipFill>
        <p:spPr>
          <a:xfrm>
            <a:off x="7522513" y="4697941"/>
            <a:ext cx="1476270" cy="811892"/>
          </a:xfrm>
          <a:prstGeom prst="rect">
            <a:avLst/>
          </a:prstGeom>
        </p:spPr>
      </p:pic>
      <p:pic>
        <p:nvPicPr>
          <p:cNvPr id="11" name="Content Placeholder 6" descr="cute_mouse-8551-1024x7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0" b="11000"/>
          <a:stretch>
            <a:fillRect/>
          </a:stretch>
        </p:blipFill>
        <p:spPr>
          <a:xfrm>
            <a:off x="7210530" y="1305527"/>
            <a:ext cx="1476270" cy="81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9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group of organisms of the same species who live in the same area at the same time.</a:t>
            </a:r>
          </a:p>
          <a:p>
            <a:r>
              <a:rPr lang="en-US" dirty="0" smtClean="0"/>
              <a:t>There are different populations of grey squirrels in the UK. They are the same species.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 would there be  dispute about whether these populations have become different species?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879" y="2819024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2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6662"/>
            <a:ext cx="8229600" cy="1143000"/>
          </a:xfrm>
        </p:spPr>
        <p:txBody>
          <a:bodyPr/>
          <a:lstStyle/>
          <a:p>
            <a:r>
              <a:rPr lang="en-US" dirty="0" smtClean="0"/>
              <a:t>Biotic and Abiotic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6138"/>
            <a:ext cx="8229600" cy="18953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Find out</a:t>
            </a:r>
            <a:r>
              <a:rPr lang="is-IS" dirty="0" smtClean="0"/>
              <a:t>…....</a:t>
            </a:r>
          </a:p>
          <a:p>
            <a:pPr marL="0" indent="0">
              <a:buNone/>
            </a:pPr>
            <a:r>
              <a:rPr lang="is-IS" dirty="0" smtClean="0"/>
              <a:t>What is meant by abiotic factors and biotic factors in an ecosystem? 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r>
              <a:rPr lang="is-IS" dirty="0" smtClean="0"/>
              <a:t>Give examples of these factors here..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2676" y="1594397"/>
            <a:ext cx="14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Ecosystems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0012"/>
            <a:ext cx="9176642" cy="38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44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2-28 at 1.51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48289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525998"/>
            <a:ext cx="1774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Define</a:t>
            </a:r>
            <a:r>
              <a:rPr lang="is-IS" dirty="0" smtClean="0"/>
              <a:t>…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</a:t>
            </a:r>
            <a:r>
              <a:rPr lang="is-IS" dirty="0" smtClean="0"/>
              <a:t>ommunity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</a:t>
            </a:r>
            <a:r>
              <a:rPr lang="is-IS" dirty="0" smtClean="0"/>
              <a:t>abitat</a:t>
            </a:r>
          </a:p>
          <a:p>
            <a:pPr marL="285750" indent="-285750">
              <a:buFontTx/>
              <a:buChar char="-"/>
            </a:pPr>
            <a:r>
              <a:rPr lang="is-IS" dirty="0" smtClean="0"/>
              <a:t>Ecosystem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88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2-28 at 2.01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84666"/>
          </a:xfrm>
          <a:prstGeom prst="rect">
            <a:avLst/>
          </a:prstGeom>
        </p:spPr>
      </p:pic>
      <p:pic>
        <p:nvPicPr>
          <p:cNvPr id="5" name="Content Placeholder 4" descr="Screen Shot 2017-02-28 at 2.01.32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262" b="-44262"/>
          <a:stretch>
            <a:fillRect/>
          </a:stretch>
        </p:blipFill>
        <p:spPr>
          <a:xfrm>
            <a:off x="457200" y="216003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83402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69" y="19536"/>
            <a:ext cx="4611076" cy="488462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1600" b="1" dirty="0" smtClean="0"/>
              <a:t>4.1</a:t>
            </a:r>
            <a:r>
              <a:rPr lang="en-US" sz="1600" b="1" dirty="0"/>
              <a:t> </a:t>
            </a:r>
            <a:r>
              <a:rPr lang="en-US" sz="1600" b="1" dirty="0" smtClean="0"/>
              <a:t>Species, communities and ecosystems</a:t>
            </a:r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507998"/>
            <a:ext cx="4884616" cy="635000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Understanding:</a:t>
            </a:r>
          </a:p>
          <a:p>
            <a:pPr>
              <a:buFontTx/>
              <a:buChar char="-"/>
            </a:pPr>
            <a:r>
              <a:rPr lang="en-US" sz="1550" dirty="0" smtClean="0"/>
              <a:t>Species are groups of organisms that can potentially interbreed to produce fertile offspring</a:t>
            </a:r>
          </a:p>
          <a:p>
            <a:pPr>
              <a:buFontTx/>
              <a:buChar char="-"/>
            </a:pPr>
            <a:r>
              <a:rPr lang="en-US" sz="1550" dirty="0" smtClean="0"/>
              <a:t>Members of a species may be reproductively isolated in separate populations</a:t>
            </a:r>
          </a:p>
          <a:p>
            <a:pPr>
              <a:buFontTx/>
              <a:buChar char="-"/>
            </a:pPr>
            <a:r>
              <a:rPr lang="en-US" sz="1550" dirty="0" smtClean="0"/>
              <a:t>Species have either an autotrophic or heterotrophic method of nutrition</a:t>
            </a:r>
          </a:p>
          <a:p>
            <a:pPr>
              <a:buFontTx/>
              <a:buChar char="-"/>
            </a:pPr>
            <a:r>
              <a:rPr lang="en-US" sz="1550" dirty="0" smtClean="0"/>
              <a:t>Consumers are heterotrophs that feed on living organisms by ingestion </a:t>
            </a:r>
          </a:p>
          <a:p>
            <a:pPr>
              <a:buFontTx/>
              <a:buChar char="-"/>
            </a:pPr>
            <a:r>
              <a:rPr lang="en-US" sz="1550" dirty="0" smtClean="0"/>
              <a:t>Detritivores are heterotrophs that obtain organic nutrients from detritus by internal ingestion</a:t>
            </a:r>
          </a:p>
          <a:p>
            <a:pPr>
              <a:buFontTx/>
              <a:buChar char="-"/>
            </a:pPr>
            <a:r>
              <a:rPr lang="en-US" sz="1550" dirty="0" err="1" smtClean="0"/>
              <a:t>Saprotrophs</a:t>
            </a:r>
            <a:r>
              <a:rPr lang="en-US" sz="1550" dirty="0" smtClean="0"/>
              <a:t> are heterotrophs that obtain organic nutrients from dead organic matter by external digestion</a:t>
            </a:r>
          </a:p>
          <a:p>
            <a:pPr>
              <a:buFontTx/>
              <a:buChar char="-"/>
            </a:pPr>
            <a:r>
              <a:rPr lang="en-US" sz="1550" dirty="0" smtClean="0"/>
              <a:t>A community is formed by populations of different species living together and interacting with each other</a:t>
            </a:r>
          </a:p>
          <a:p>
            <a:pPr>
              <a:buFontTx/>
              <a:buChar char="-"/>
            </a:pPr>
            <a:r>
              <a:rPr lang="en-US" sz="1550" dirty="0" smtClean="0"/>
              <a:t>A community forms an ecosystem by its interactions with the abiotic environment </a:t>
            </a:r>
          </a:p>
          <a:p>
            <a:pPr>
              <a:buFontTx/>
              <a:buChar char="-"/>
            </a:pPr>
            <a:r>
              <a:rPr lang="en-US" sz="1550" dirty="0" smtClean="0"/>
              <a:t>Autotrophs and heterotrophs obtain inorganic nutrients from the abiotic environment</a:t>
            </a:r>
          </a:p>
          <a:p>
            <a:pPr>
              <a:buFontTx/>
              <a:buChar char="-"/>
            </a:pPr>
            <a:endParaRPr lang="en-US" sz="1550" dirty="0" smtClean="0"/>
          </a:p>
          <a:p>
            <a:pPr>
              <a:buFontTx/>
              <a:buChar char="-"/>
            </a:pPr>
            <a:endParaRPr lang="en-US" sz="1550" dirty="0" smtClean="0"/>
          </a:p>
          <a:p>
            <a:pPr marL="0" indent="0">
              <a:buNone/>
            </a:pPr>
            <a:endParaRPr lang="en-US" sz="1550" b="1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84616" y="19535"/>
            <a:ext cx="4122615" cy="2703761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Skills:</a:t>
            </a:r>
          </a:p>
          <a:p>
            <a:pPr>
              <a:buFontTx/>
              <a:buChar char="-"/>
            </a:pPr>
            <a:r>
              <a:rPr lang="en-US" sz="1600" dirty="0" smtClean="0"/>
              <a:t>Classifying species from knowledge of their nutrition</a:t>
            </a:r>
          </a:p>
          <a:p>
            <a:pPr>
              <a:buFontTx/>
              <a:buChar char="-"/>
            </a:pPr>
            <a:r>
              <a:rPr lang="en-US" sz="1600" dirty="0" smtClean="0"/>
              <a:t>Testing for association between 2 species using statistical tests</a:t>
            </a:r>
          </a:p>
          <a:p>
            <a:pPr>
              <a:buFontTx/>
              <a:buChar char="-"/>
            </a:pPr>
            <a:r>
              <a:rPr lang="en-US" sz="1600" dirty="0" err="1" smtClean="0"/>
              <a:t>Recognising</a:t>
            </a:r>
            <a:r>
              <a:rPr lang="en-US" sz="1600" dirty="0" smtClean="0"/>
              <a:t> and interpreting statistical significance</a:t>
            </a:r>
          </a:p>
          <a:p>
            <a:pPr>
              <a:buFontTx/>
              <a:buChar char="-"/>
            </a:pPr>
            <a:r>
              <a:rPr lang="en-US" sz="1600" dirty="0" smtClean="0"/>
              <a:t>Setting up sealed </a:t>
            </a:r>
            <a:r>
              <a:rPr lang="en-US" sz="1600" dirty="0" err="1" smtClean="0"/>
              <a:t>mesocosms</a:t>
            </a:r>
            <a:r>
              <a:rPr lang="en-US" sz="1600" dirty="0" smtClean="0"/>
              <a:t> to try to establish sustainability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84616" y="2867972"/>
            <a:ext cx="4122615" cy="1880120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Nature of science:</a:t>
            </a:r>
            <a:endParaRPr lang="en-US" sz="1600" b="1" dirty="0"/>
          </a:p>
          <a:p>
            <a:pPr>
              <a:buFontTx/>
              <a:buChar char="-"/>
            </a:pPr>
            <a:r>
              <a:rPr lang="en-US" sz="1600" dirty="0" smtClean="0"/>
              <a:t>Looking for patterns, trends and discrepancies: plants and algae are mostly autotrophic but some are not</a:t>
            </a:r>
          </a:p>
          <a:p>
            <a:pPr marL="0" indent="0">
              <a:buNone/>
            </a:pPr>
            <a:endParaRPr lang="en-US" sz="16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84616" y="4980145"/>
            <a:ext cx="4122615" cy="18778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Understanding:</a:t>
            </a:r>
          </a:p>
          <a:p>
            <a:pPr>
              <a:buFontTx/>
              <a:buChar char="-"/>
            </a:pPr>
            <a:r>
              <a:rPr lang="en-US" sz="1600" dirty="0" smtClean="0"/>
              <a:t>The supply of inorganic nutrients is maintained by nutrient cycling</a:t>
            </a:r>
          </a:p>
          <a:p>
            <a:pPr>
              <a:buFontTx/>
              <a:buChar char="-"/>
            </a:pPr>
            <a:r>
              <a:rPr lang="en-US" sz="1600" dirty="0" smtClean="0"/>
              <a:t>Ecosystems have the potential to be sustainable over long periods of time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0930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Topic 4 - Ecology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6" descr="cute_mouse-8551-1024x7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0" b="11000"/>
          <a:stretch>
            <a:fillRect/>
          </a:stretch>
        </p:blipFill>
        <p:spPr>
          <a:xfrm>
            <a:off x="0" y="1605346"/>
            <a:ext cx="9550945" cy="525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44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41" cy="1143000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Biosphere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41" y="12603"/>
            <a:ext cx="2819359" cy="68453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1990s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Sealed living space in the Arizona desert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Rainforest, mini ocean, land for food, livestock for eggs and milk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Two year experiment – find balance within a closed system</a:t>
            </a:r>
          </a:p>
        </p:txBody>
      </p:sp>
      <p:pic>
        <p:nvPicPr>
          <p:cNvPr id="5" name="Picture 4" descr="biosphere2will-app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8134"/>
            <a:ext cx="6324641" cy="41173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1987" y="6209687"/>
            <a:ext cx="4886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MISSION TO MARS!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4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41" cy="1143000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Interdependence of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41" y="12603"/>
            <a:ext cx="2819359" cy="684539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Ecosystems are very fragile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Smallest thing can change the balance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We will find out how everything within an ecosystem relies on something else</a:t>
            </a:r>
          </a:p>
        </p:txBody>
      </p:sp>
      <p:pic>
        <p:nvPicPr>
          <p:cNvPr id="4" name="Picture 3" descr="cycl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3739"/>
            <a:ext cx="5624875" cy="481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46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2-28 at 1.3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728"/>
            <a:ext cx="9144000" cy="57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2-28 at 1.40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4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15025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72" y="1451061"/>
            <a:ext cx="8826529" cy="49361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Group of organisms that can interbreed and produce fertile offspring.</a:t>
            </a:r>
          </a:p>
        </p:txBody>
      </p:sp>
      <p:pic>
        <p:nvPicPr>
          <p:cNvPr id="6" name="Picture 5" descr="Thoroughbred_headsho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36" y="2691878"/>
            <a:ext cx="3052238" cy="2040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636" y="2853879"/>
            <a:ext cx="4725958" cy="1878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0" y="4559300"/>
            <a:ext cx="35433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8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15025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Interspecific hybrid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72" y="1451061"/>
            <a:ext cx="8826529" cy="49361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Cannot create a population as they can only have one generation</a:t>
            </a:r>
          </a:p>
        </p:txBody>
      </p:sp>
      <p:pic>
        <p:nvPicPr>
          <p:cNvPr id="5" name="Picture 4" descr="horse-donkey-mu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76" y="2523443"/>
            <a:ext cx="6202703" cy="416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00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460</Words>
  <Application>Microsoft Macintosh PowerPoint</Application>
  <PresentationFormat>On-screen Show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Could you live on Mars?</vt:lpstr>
      <vt:lpstr>4.1 Species, communities and ecosystems</vt:lpstr>
      <vt:lpstr>Topic 4 - Ecology</vt:lpstr>
      <vt:lpstr>Biosphere II</vt:lpstr>
      <vt:lpstr>Interdependence of organisms</vt:lpstr>
      <vt:lpstr>PowerPoint Presentation</vt:lpstr>
      <vt:lpstr>PowerPoint Presentation</vt:lpstr>
      <vt:lpstr>Species</vt:lpstr>
      <vt:lpstr>Interspecific hybrid</vt:lpstr>
      <vt:lpstr>Isolated species</vt:lpstr>
      <vt:lpstr>PowerPoint Presentation</vt:lpstr>
      <vt:lpstr>PowerPoint Presentation</vt:lpstr>
      <vt:lpstr>Populations</vt:lpstr>
      <vt:lpstr>Biotic and Abiotic factors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 Species, communities and ecosystems</dc:title>
  <dc:creator>Teacher</dc:creator>
  <cp:lastModifiedBy>Thomas Kitwood</cp:lastModifiedBy>
  <cp:revision>109</cp:revision>
  <dcterms:created xsi:type="dcterms:W3CDTF">2015-01-23T06:07:42Z</dcterms:created>
  <dcterms:modified xsi:type="dcterms:W3CDTF">2017-03-01T06:21:35Z</dcterms:modified>
</cp:coreProperties>
</file>