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56" r:id="rId3"/>
    <p:sldId id="268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3" r:id="rId15"/>
    <p:sldId id="276" r:id="rId16"/>
    <p:sldId id="277" r:id="rId17"/>
    <p:sldId id="270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3"/>
    <p:restoredTop sz="99620" autoAdjust="0"/>
  </p:normalViewPr>
  <p:slideViewPr>
    <p:cSldViewPr snapToGrid="0" snapToObjects="1">
      <p:cViewPr varScale="1">
        <p:scale>
          <a:sx n="76" d="100"/>
          <a:sy n="76" d="100"/>
        </p:scale>
        <p:origin x="6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CA3D-E74D-BF40-92CF-B8961333F84E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E677-6689-FF4E-BC79-50D9537A5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43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CA3D-E74D-BF40-92CF-B8961333F84E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E677-6689-FF4E-BC79-50D9537A5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4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CA3D-E74D-BF40-92CF-B8961333F84E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E677-6689-FF4E-BC79-50D9537A5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2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CA3D-E74D-BF40-92CF-B8961333F84E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E677-6689-FF4E-BC79-50D9537A5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9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CA3D-E74D-BF40-92CF-B8961333F84E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E677-6689-FF4E-BC79-50D9537A5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9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CA3D-E74D-BF40-92CF-B8961333F84E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E677-6689-FF4E-BC79-50D9537A5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5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CA3D-E74D-BF40-92CF-B8961333F84E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E677-6689-FF4E-BC79-50D9537A5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5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CA3D-E74D-BF40-92CF-B8961333F84E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E677-6689-FF4E-BC79-50D9537A5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3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CA3D-E74D-BF40-92CF-B8961333F84E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E677-6689-FF4E-BC79-50D9537A5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5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CA3D-E74D-BF40-92CF-B8961333F84E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E677-6689-FF4E-BC79-50D9537A5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1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CA3D-E74D-BF40-92CF-B8961333F84E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E677-6689-FF4E-BC79-50D9537A5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2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0CA3D-E74D-BF40-92CF-B8961333F84E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8E677-6689-FF4E-BC79-50D9537A5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s://www.youtube.com/watch?v=pXTLJqxU2k8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eMkfx-o-_Q" TargetMode="External"/><Relationship Id="rId4" Type="http://schemas.openxmlformats.org/officeDocument/2006/relationships/hyperlink" Target="https://www.youtube.com/watch?v=GeigYib39R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lumbiafertility.com/the-typical-ivf-timeline-6-steps-you-need-to-know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70" y="19536"/>
            <a:ext cx="4611076" cy="488462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2000" b="1" dirty="0" smtClean="0"/>
              <a:t>6.6 Hormones, homeostasis and reproduction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9" y="615458"/>
            <a:ext cx="4611077" cy="601378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b="1" dirty="0" smtClean="0"/>
              <a:t>Understanding:</a:t>
            </a:r>
          </a:p>
          <a:p>
            <a:pPr>
              <a:buFontTx/>
              <a:buChar char="-"/>
            </a:pPr>
            <a:r>
              <a:rPr lang="en-US" sz="1500" dirty="0" smtClean="0"/>
              <a:t>Insulin and glucagon are secreted by alpha and beta cells in the pancreas to control blood glucose concentration </a:t>
            </a:r>
          </a:p>
          <a:p>
            <a:pPr>
              <a:buFontTx/>
              <a:buChar char="-"/>
            </a:pPr>
            <a:r>
              <a:rPr lang="en-US" sz="1500" dirty="0" smtClean="0"/>
              <a:t>Thyroxin is secreted by the thyroid gland to regulate the metabolic rate and help control body temperature </a:t>
            </a:r>
          </a:p>
          <a:p>
            <a:pPr>
              <a:buFontTx/>
              <a:buChar char="-"/>
            </a:pPr>
            <a:r>
              <a:rPr lang="en-US" sz="1500" dirty="0" err="1" smtClean="0"/>
              <a:t>Leptin</a:t>
            </a:r>
            <a:r>
              <a:rPr lang="en-US" sz="1500" dirty="0" smtClean="0"/>
              <a:t> is secreted by cells in adipose tissue and acts on the hypothalamus of the brain to inhibit appetite</a:t>
            </a:r>
          </a:p>
          <a:p>
            <a:pPr>
              <a:buFontTx/>
              <a:buChar char="-"/>
            </a:pPr>
            <a:r>
              <a:rPr lang="en-US" sz="1500" dirty="0" smtClean="0"/>
              <a:t>Melatonin is secreted by the pineal gland to control circadian rhythms</a:t>
            </a:r>
          </a:p>
          <a:p>
            <a:pPr>
              <a:buFontTx/>
              <a:buChar char="-"/>
            </a:pPr>
            <a:r>
              <a:rPr lang="en-US" sz="1500" dirty="0" smtClean="0"/>
              <a:t>A gene on the Y chromosome causes embryonic gonads to develop as testes and secrete testosterone</a:t>
            </a:r>
          </a:p>
          <a:p>
            <a:pPr>
              <a:buFontTx/>
              <a:buChar char="-"/>
            </a:pPr>
            <a:r>
              <a:rPr lang="en-US" sz="1500" dirty="0" smtClean="0"/>
              <a:t>Testosterone causes prenatal development of male genitalia</a:t>
            </a:r>
          </a:p>
          <a:p>
            <a:pPr>
              <a:buFontTx/>
              <a:buChar char="-"/>
            </a:pPr>
            <a:r>
              <a:rPr lang="en-US" sz="1500" dirty="0" smtClean="0"/>
              <a:t>Estrogen and progesterone cause prenatal development of female reproductive organs and female secondary sexual characteristics during puberty </a:t>
            </a:r>
          </a:p>
          <a:p>
            <a:pPr>
              <a:buFontTx/>
              <a:buChar char="-"/>
            </a:pPr>
            <a:r>
              <a:rPr lang="en-US" sz="1500" dirty="0" smtClean="0"/>
              <a:t>The menstrual cycle is controlled by negative and positive feedback mechanisms involving ovarian and pituitary hormones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84616" y="56103"/>
            <a:ext cx="4122615" cy="3062444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b="1" dirty="0" smtClean="0"/>
              <a:t>Applications:</a:t>
            </a:r>
            <a:endParaRPr lang="en-US" sz="1400" b="1" dirty="0"/>
          </a:p>
          <a:p>
            <a:pPr>
              <a:buFontTx/>
              <a:buChar char="-"/>
            </a:pPr>
            <a:r>
              <a:rPr lang="en-US" sz="1400" dirty="0" smtClean="0"/>
              <a:t>Causes and treatment of type I and type II diabetes</a:t>
            </a:r>
          </a:p>
          <a:p>
            <a:pPr>
              <a:buFontTx/>
              <a:buChar char="-"/>
            </a:pPr>
            <a:r>
              <a:rPr lang="en-US" sz="1400" dirty="0" smtClean="0"/>
              <a:t>Testing of </a:t>
            </a:r>
            <a:r>
              <a:rPr lang="en-US" sz="1400" dirty="0" err="1" smtClean="0"/>
              <a:t>leptin</a:t>
            </a:r>
            <a:r>
              <a:rPr lang="en-US" sz="1400" dirty="0" smtClean="0"/>
              <a:t> on patients with clinical obesity and reasons for the failure to control the disease</a:t>
            </a:r>
          </a:p>
          <a:p>
            <a:pPr>
              <a:buFontTx/>
              <a:buChar char="-"/>
            </a:pPr>
            <a:r>
              <a:rPr lang="en-US" sz="1400" dirty="0" smtClean="0"/>
              <a:t>Causes of jet lag and use of melatonin to alleviate it</a:t>
            </a:r>
          </a:p>
          <a:p>
            <a:pPr>
              <a:buFontTx/>
              <a:buChar char="-"/>
            </a:pPr>
            <a:r>
              <a:rPr lang="en-US" sz="1400" dirty="0" smtClean="0"/>
              <a:t>The use in IVF of drugs to suspend the normal secretion of hormones, followed by the use of artificial doses of hormones to induce superovulation and establish a pregnancy</a:t>
            </a:r>
          </a:p>
          <a:p>
            <a:pPr>
              <a:buFontTx/>
              <a:buChar char="-"/>
            </a:pPr>
            <a:r>
              <a:rPr lang="en-US" sz="1400" dirty="0" smtClean="0"/>
              <a:t>William Harvey’s investigation of sexual reproduction in deer</a:t>
            </a:r>
            <a:endParaRPr lang="en-US" sz="1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84616" y="5274493"/>
            <a:ext cx="4122615" cy="1354750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Skills:</a:t>
            </a:r>
          </a:p>
          <a:p>
            <a:pPr>
              <a:buFontTx/>
              <a:buChar char="-"/>
            </a:pPr>
            <a:r>
              <a:rPr lang="en-US" sz="1600" dirty="0" smtClean="0"/>
              <a:t>Annotate diagrams of the male and female reproductive system to show names of structures and their functions</a:t>
            </a:r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84616" y="3349366"/>
            <a:ext cx="4122615" cy="1781433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b="1" dirty="0" smtClean="0"/>
              <a:t>Nature of science:</a:t>
            </a:r>
            <a:endParaRPr lang="en-US" sz="1400" b="1" dirty="0"/>
          </a:p>
          <a:p>
            <a:pPr>
              <a:buFontTx/>
              <a:buChar char="-"/>
            </a:pPr>
            <a:r>
              <a:rPr lang="en-US" sz="1400" dirty="0" smtClean="0"/>
              <a:t>Developments in scientific research follow improvements in apparatus: William Harvey was hampered in his observational research into reproduction by lack of equipment. </a:t>
            </a:r>
          </a:p>
          <a:p>
            <a:pPr>
              <a:buFontTx/>
              <a:buChar char="-"/>
            </a:pPr>
            <a:r>
              <a:rPr lang="en-US" sz="1400" dirty="0" smtClean="0"/>
              <a:t>The microscope was invented 17 years after his death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Font typeface="Arial"/>
              <a:buNone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218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6-10-11 at 10.49.4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302" b="-61302"/>
          <a:stretch>
            <a:fillRect/>
          </a:stretch>
        </p:blipFill>
        <p:spPr>
          <a:xfrm>
            <a:off x="457200" y="1600200"/>
            <a:ext cx="10253082" cy="5638800"/>
          </a:xfrm>
        </p:spPr>
      </p:pic>
      <p:pic>
        <p:nvPicPr>
          <p:cNvPr id="4" name="Picture 3" descr="Screen Shot 2016-10-11 at 10.49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6100"/>
            <a:ext cx="12775955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6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 Determination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9367" r="-39367"/>
          <a:stretch>
            <a:fillRect/>
          </a:stretch>
        </p:blipFill>
        <p:spPr>
          <a:xfrm>
            <a:off x="-241300" y="3727450"/>
            <a:ext cx="4305300" cy="2367749"/>
          </a:xfrm>
        </p:spPr>
      </p:pic>
      <p:sp>
        <p:nvSpPr>
          <p:cNvPr id="5" name="TextBox 4"/>
          <p:cNvSpPr txBox="1"/>
          <p:nvPr/>
        </p:nvSpPr>
        <p:spPr>
          <a:xfrm>
            <a:off x="762000" y="3036332"/>
            <a:ext cx="111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0750" y="5492750"/>
            <a:ext cx="3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84250" y="3727450"/>
            <a:ext cx="635000" cy="939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635250" y="5492750"/>
            <a:ext cx="825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90527" y="1651337"/>
            <a:ext cx="45593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Up to 8 weeks embryonic development is the same in males and females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development after this is determined by the presence or absence of </a:t>
            </a:r>
            <a:r>
              <a:rPr lang="en-US" b="1" u="sng" dirty="0" smtClean="0"/>
              <a:t>one gene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SRY gene is found on the Y chromosome so only present in 50% of embryos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SRY codes for the DNA binding protein, TDF (Testes Determining Factor). This proteins activates other genes that lead to testes development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If the protein is absent the embryo develops into a female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Testosterone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209" y="1600200"/>
            <a:ext cx="875311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testes develop at week 8. </a:t>
            </a:r>
          </a:p>
          <a:p>
            <a:r>
              <a:rPr lang="en-US" dirty="0" smtClean="0"/>
              <a:t>They produce testosterone until week 15</a:t>
            </a:r>
          </a:p>
          <a:p>
            <a:r>
              <a:rPr lang="en-US" dirty="0" smtClean="0"/>
              <a:t>This stimulates the development of the male genitalia.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During puberty there is an increase of testosterone production, leading to development of the male </a:t>
            </a:r>
            <a:r>
              <a:rPr lang="en-US" b="1" dirty="0" smtClean="0"/>
              <a:t>primary</a:t>
            </a:r>
            <a:r>
              <a:rPr lang="en-US" dirty="0" smtClean="0"/>
              <a:t> and </a:t>
            </a:r>
            <a:r>
              <a:rPr lang="en-US" b="1" dirty="0" smtClean="0"/>
              <a:t>secondary</a:t>
            </a:r>
            <a:r>
              <a:rPr lang="en-US" dirty="0" smtClean="0"/>
              <a:t> sexual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strogen and Progesterone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the SRY gene is absent testosterone is not produced</a:t>
            </a:r>
          </a:p>
          <a:p>
            <a:r>
              <a:rPr lang="en-US" dirty="0" smtClean="0"/>
              <a:t>Estrogen and progesterone are always present (produced by the mother’s ovaries)</a:t>
            </a:r>
          </a:p>
          <a:p>
            <a:r>
              <a:rPr lang="en-US" dirty="0" smtClean="0"/>
              <a:t>Estrogen and Progesterone lead to the development of the female sex organs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During puberty the secretion of estrogen and progesterone increases leading to the female secondary sexual characteristics</a:t>
            </a:r>
            <a:r>
              <a:rPr lang="is-IS" dirty="0" smtClean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0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0223" r="-50223"/>
          <a:stretch>
            <a:fillRect/>
          </a:stretch>
        </p:blipFill>
        <p:spPr>
          <a:xfrm>
            <a:off x="-1313917" y="0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11822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Menstrual Cycle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5892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7573" y="3408218"/>
            <a:ext cx="733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Ovary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00156" y="2719449"/>
            <a:ext cx="109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Ovulation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78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012" y="488394"/>
            <a:ext cx="4539178" cy="59726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04561" y="5142015"/>
            <a:ext cx="1436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Progesterone</a:t>
            </a:r>
          </a:p>
          <a:p>
            <a:endParaRPr lang="en-US" dirty="0" smtClean="0"/>
          </a:p>
          <a:p>
            <a:r>
              <a:rPr lang="en-US" dirty="0" smtClean="0"/>
              <a:t>Estrogen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3147" y="1265366"/>
            <a:ext cx="1626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Follicle stimulating hormone (FSH)</a:t>
            </a:r>
          </a:p>
          <a:p>
            <a:endParaRPr lang="en-US" dirty="0" smtClean="0"/>
          </a:p>
          <a:p>
            <a:r>
              <a:rPr lang="en-US" dirty="0" smtClean="0"/>
              <a:t>Luteinizing hormone (LH)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6" r="699"/>
          <a:stretch/>
        </p:blipFill>
        <p:spPr>
          <a:xfrm>
            <a:off x="0" y="460695"/>
            <a:ext cx="5438899" cy="6401368"/>
          </a:xfrm>
        </p:spPr>
      </p:pic>
      <p:sp>
        <p:nvSpPr>
          <p:cNvPr id="5" name="Rectangle 4"/>
          <p:cNvSpPr/>
          <p:nvPr/>
        </p:nvSpPr>
        <p:spPr>
          <a:xfrm>
            <a:off x="268111" y="27602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Menstrual cycle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38899" y="448820"/>
            <a:ext cx="359822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u="sng" dirty="0" smtClean="0"/>
              <a:t>FSH</a:t>
            </a:r>
            <a:r>
              <a:rPr lang="en-US" sz="1300" dirty="0" smtClean="0"/>
              <a:t> rises towards the end of the menstrual cycle</a:t>
            </a:r>
          </a:p>
          <a:p>
            <a:pPr marL="285750" indent="-285750">
              <a:buFontTx/>
              <a:buChar char="-"/>
            </a:pPr>
            <a:r>
              <a:rPr lang="en-US" sz="1300" dirty="0" smtClean="0"/>
              <a:t>Stimulates development of follicle </a:t>
            </a:r>
          </a:p>
          <a:p>
            <a:pPr marL="285750" indent="-285750">
              <a:buFontTx/>
              <a:buChar char="-"/>
            </a:pPr>
            <a:r>
              <a:rPr lang="en-US" sz="1300" dirty="0" smtClean="0"/>
              <a:t>Stimulates </a:t>
            </a:r>
            <a:r>
              <a:rPr lang="en-US" sz="1300" b="1" u="sng" dirty="0" smtClean="0"/>
              <a:t>estrogen</a:t>
            </a:r>
            <a:r>
              <a:rPr lang="en-US" sz="1300" dirty="0" smtClean="0"/>
              <a:t> secretion from follicle wall in ovary</a:t>
            </a:r>
          </a:p>
          <a:p>
            <a:pPr marL="285750" indent="-285750">
              <a:buFontTx/>
              <a:buChar char="-"/>
            </a:pPr>
            <a:endParaRPr lang="en-US" sz="1300" dirty="0"/>
          </a:p>
          <a:p>
            <a:r>
              <a:rPr lang="en-US" sz="1300" b="1" u="sng" dirty="0" smtClean="0"/>
              <a:t>Estrogen</a:t>
            </a:r>
            <a:r>
              <a:rPr lang="en-US" sz="1300" dirty="0" smtClean="0"/>
              <a:t> rises towards the end of the follicular phase</a:t>
            </a:r>
          </a:p>
          <a:p>
            <a:pPr marL="285750" indent="-285750">
              <a:buFontTx/>
              <a:buChar char="-"/>
            </a:pPr>
            <a:r>
              <a:rPr lang="en-US" sz="1300" dirty="0" smtClean="0"/>
              <a:t>Thickens endometrium</a:t>
            </a:r>
          </a:p>
          <a:p>
            <a:pPr marL="285750" indent="-285750">
              <a:buFontTx/>
              <a:buChar char="-"/>
            </a:pPr>
            <a:r>
              <a:rPr lang="en-US" sz="1300" dirty="0" smtClean="0"/>
              <a:t>Increase FSH receptors on the follicle</a:t>
            </a:r>
          </a:p>
          <a:p>
            <a:pPr marL="285750" indent="-285750">
              <a:buFontTx/>
              <a:buChar char="-"/>
            </a:pPr>
            <a:r>
              <a:rPr lang="en-US" sz="1300" dirty="0" smtClean="0"/>
              <a:t>Follicle now more receptive to FSH so develops</a:t>
            </a:r>
          </a:p>
          <a:p>
            <a:pPr marL="285750" indent="-285750">
              <a:buFontTx/>
              <a:buChar char="-"/>
            </a:pPr>
            <a:r>
              <a:rPr lang="en-US" sz="1300" dirty="0" smtClean="0"/>
              <a:t>Produces more estrogen </a:t>
            </a:r>
            <a:r>
              <a:rPr lang="en-US" sz="1300" i="1" dirty="0" smtClean="0"/>
              <a:t>(positive feedback)</a:t>
            </a:r>
          </a:p>
          <a:p>
            <a:pPr marL="285750" indent="-285750">
              <a:buFontTx/>
              <a:buChar char="-"/>
            </a:pPr>
            <a:r>
              <a:rPr lang="en-US" sz="1300" dirty="0" smtClean="0"/>
              <a:t>When at high levels estrogen inhibits FSH secretion </a:t>
            </a:r>
            <a:r>
              <a:rPr lang="en-US" sz="1300" i="1" dirty="0" smtClean="0"/>
              <a:t>(negative feedback) </a:t>
            </a:r>
            <a:r>
              <a:rPr lang="en-US" sz="1300" dirty="0" smtClean="0"/>
              <a:t>and stimulates LH production</a:t>
            </a:r>
          </a:p>
          <a:p>
            <a:pPr marL="285750" indent="-285750">
              <a:buFontTx/>
              <a:buChar char="-"/>
            </a:pPr>
            <a:endParaRPr lang="en-US" sz="1300" dirty="0"/>
          </a:p>
          <a:p>
            <a:r>
              <a:rPr lang="en-US" sz="1300" b="1" dirty="0" smtClean="0"/>
              <a:t>LH</a:t>
            </a:r>
            <a:r>
              <a:rPr lang="en-US" sz="1300" dirty="0" smtClean="0"/>
              <a:t> rises at the end of the follicular phase</a:t>
            </a:r>
          </a:p>
          <a:p>
            <a:pPr marL="285750" indent="-285750">
              <a:buFontTx/>
              <a:buChar char="-"/>
            </a:pPr>
            <a:r>
              <a:rPr lang="en-US" sz="1300" dirty="0" smtClean="0"/>
              <a:t>Stimulates completion of meiosis in oocyte and break down of follicle all – bursts – ovulation</a:t>
            </a:r>
          </a:p>
          <a:p>
            <a:pPr marL="285750" indent="-285750">
              <a:buFontTx/>
              <a:buChar char="-"/>
            </a:pPr>
            <a:r>
              <a:rPr lang="en-US" sz="1300" dirty="0" smtClean="0"/>
              <a:t>After ovulation LH stimulates the development of the follicle wall into the corpus luteum which secretes estrogen (positive feedback) and progesterone</a:t>
            </a:r>
          </a:p>
          <a:p>
            <a:pPr marL="285750" indent="-285750">
              <a:buFontTx/>
              <a:buChar char="-"/>
            </a:pPr>
            <a:endParaRPr lang="en-US" sz="1300" dirty="0"/>
          </a:p>
          <a:p>
            <a:r>
              <a:rPr lang="en-US" sz="1300" b="1" dirty="0" smtClean="0"/>
              <a:t>Progesterone</a:t>
            </a:r>
            <a:r>
              <a:rPr lang="en-US" sz="1300" dirty="0" smtClean="0"/>
              <a:t> rise at the start of the luteal phase</a:t>
            </a:r>
          </a:p>
          <a:p>
            <a:pPr marL="285750" indent="-285750">
              <a:buFontTx/>
              <a:buChar char="-"/>
            </a:pPr>
            <a:r>
              <a:rPr lang="en-US" sz="1300" dirty="0" smtClean="0"/>
              <a:t>Promotes thickening and maintenance of endometrium</a:t>
            </a:r>
          </a:p>
          <a:p>
            <a:pPr marL="285750" indent="-285750">
              <a:buFontTx/>
              <a:buChar char="-"/>
            </a:pPr>
            <a:r>
              <a:rPr lang="en-US" sz="1300" dirty="0" smtClean="0"/>
              <a:t>Inhibits FSH and LH by pituitary (negative feedback)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1288" y="3661379"/>
            <a:ext cx="730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Estrogen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9874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couples have problems getting pregnant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01" y="2332037"/>
            <a:ext cx="8498199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800" dirty="0" smtClean="0"/>
              <a:t>These couples often try </a:t>
            </a:r>
            <a:r>
              <a:rPr lang="en-US" sz="4800" b="1" u="sng" dirty="0" smtClean="0"/>
              <a:t>IVF</a:t>
            </a:r>
            <a:r>
              <a:rPr lang="en-US" sz="4800" dirty="0" smtClean="0"/>
              <a:t> </a:t>
            </a:r>
          </a:p>
          <a:p>
            <a:pPr marL="0" indent="0">
              <a:buNone/>
            </a:pPr>
            <a:r>
              <a:rPr lang="en-US" sz="4800" dirty="0" smtClean="0"/>
              <a:t>(In Vitro Fertilisation).</a:t>
            </a:r>
          </a:p>
        </p:txBody>
      </p:sp>
    </p:spTree>
    <p:extLst>
      <p:ext uri="{BB962C8B-B14F-4D97-AF65-F5344CB8AC3E}">
        <p14:creationId xmlns:p14="http://schemas.microsoft.com/office/powerpoint/2010/main" val="31512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188" y="14562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IVF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22076" y="1470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IVF proceedure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75188" y="2183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IVF animation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75188" y="1232972"/>
            <a:ext cx="383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the links </a:t>
            </a:r>
            <a:r>
              <a:rPr lang="en-US" smtClean="0"/>
              <a:t>to answer the IVF exam Q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1325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Reproduction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550" y="2787650"/>
            <a:ext cx="6400800" cy="17526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Identify the parts of the human male and female reproductive systems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the functions of structures in the human reproductive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know?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4421" r="-34421"/>
          <a:stretch>
            <a:fillRect/>
          </a:stretch>
        </p:blipFill>
        <p:spPr>
          <a:xfrm>
            <a:off x="3409949" y="2284845"/>
            <a:ext cx="6789201" cy="37337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49843"/>
            <a:ext cx="4324958" cy="478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minutes to learn the labels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4421" r="-34421"/>
          <a:stretch>
            <a:fillRect/>
          </a:stretch>
        </p:blipFill>
        <p:spPr>
          <a:xfrm>
            <a:off x="3409949" y="2284845"/>
            <a:ext cx="6789201" cy="37337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49843"/>
            <a:ext cx="4324958" cy="4781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9679" y="6431394"/>
            <a:ext cx="3748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Which team can remember the most?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4421" r="-34421"/>
          <a:stretch>
            <a:fillRect/>
          </a:stretch>
        </p:blipFill>
        <p:spPr>
          <a:xfrm>
            <a:off x="-1701801" y="-313532"/>
            <a:ext cx="12520481" cy="6885782"/>
          </a:xfrm>
        </p:spPr>
      </p:pic>
      <p:sp>
        <p:nvSpPr>
          <p:cNvPr id="3" name="TextBox 2"/>
          <p:cNvSpPr txBox="1"/>
          <p:nvPr/>
        </p:nvSpPr>
        <p:spPr>
          <a:xfrm>
            <a:off x="2294021" y="84613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Functions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1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0514" r="-50514"/>
          <a:stretch>
            <a:fillRect/>
          </a:stretch>
        </p:blipFill>
        <p:spPr>
          <a:xfrm>
            <a:off x="-1701801" y="0"/>
            <a:ext cx="11970587" cy="6583362"/>
          </a:xfrm>
        </p:spPr>
      </p:pic>
    </p:spTree>
    <p:extLst>
      <p:ext uri="{BB962C8B-B14F-4D97-AF65-F5344CB8AC3E}">
        <p14:creationId xmlns:p14="http://schemas.microsoft.com/office/powerpoint/2010/main" val="36185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Questions..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you think the testes are outside the body?</a:t>
            </a:r>
          </a:p>
          <a:p>
            <a:r>
              <a:rPr lang="en-US" dirty="0" smtClean="0"/>
              <a:t>Why does seminal fluid contain carbohydrates?</a:t>
            </a:r>
          </a:p>
          <a:p>
            <a:r>
              <a:rPr lang="en-US" dirty="0" smtClean="0"/>
              <a:t>Why do sperm cells have many mitochondria?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4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11 at 10.48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0"/>
            <a:ext cx="81280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8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11 at 10.48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91" y="0"/>
            <a:ext cx="7901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0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4853</TotalTime>
  <Words>705</Words>
  <Application>Microsoft Macintosh PowerPoint</Application>
  <PresentationFormat>On-screen Show (4:3)</PresentationFormat>
  <Paragraphs>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Arial</vt:lpstr>
      <vt:lpstr>Office Theme</vt:lpstr>
      <vt:lpstr>6.6 Hormones, homeostasis and reproduction</vt:lpstr>
      <vt:lpstr>Reproduction</vt:lpstr>
      <vt:lpstr>What do you know?</vt:lpstr>
      <vt:lpstr>5 minutes to learn the labels</vt:lpstr>
      <vt:lpstr>PowerPoint Presentation</vt:lpstr>
      <vt:lpstr>PowerPoint Presentation</vt:lpstr>
      <vt:lpstr>Questions.. </vt:lpstr>
      <vt:lpstr>PowerPoint Presentation</vt:lpstr>
      <vt:lpstr>PowerPoint Presentation</vt:lpstr>
      <vt:lpstr>PowerPoint Presentation</vt:lpstr>
      <vt:lpstr>Sex Determination</vt:lpstr>
      <vt:lpstr>Testosterone</vt:lpstr>
      <vt:lpstr>Estrogen and Progesterone</vt:lpstr>
      <vt:lpstr>PowerPoint Presentation</vt:lpstr>
      <vt:lpstr>Menstrual Cycle</vt:lpstr>
      <vt:lpstr>PowerPoint Presentation</vt:lpstr>
      <vt:lpstr>PowerPoint Presentation</vt:lpstr>
      <vt:lpstr>Some couples have problems getting pregnant</vt:lpstr>
      <vt:lpstr>PowerPoint Presentation</vt:lpstr>
    </vt:vector>
  </TitlesOfParts>
  <Company>Victoria Shanghai Academy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</dc:title>
  <dc:creator>Thomas Kitwood</dc:creator>
  <cp:lastModifiedBy>Microsoft Office User</cp:lastModifiedBy>
  <cp:revision>35</cp:revision>
  <dcterms:created xsi:type="dcterms:W3CDTF">2016-10-11T14:36:47Z</dcterms:created>
  <dcterms:modified xsi:type="dcterms:W3CDTF">2017-12-13T03:20:08Z</dcterms:modified>
</cp:coreProperties>
</file>