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2" r:id="rId3"/>
    <p:sldId id="283" r:id="rId4"/>
    <p:sldId id="256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84" r:id="rId14"/>
    <p:sldId id="267" r:id="rId15"/>
    <p:sldId id="269" r:id="rId16"/>
    <p:sldId id="278" r:id="rId17"/>
    <p:sldId id="279" r:id="rId18"/>
    <p:sldId id="280" r:id="rId19"/>
    <p:sldId id="282" r:id="rId20"/>
    <p:sldId id="281" r:id="rId21"/>
    <p:sldId id="273" r:id="rId22"/>
    <p:sldId id="274" r:id="rId23"/>
    <p:sldId id="275" r:id="rId24"/>
    <p:sldId id="270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4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20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5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6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77A4-D464-5A4B-B8D9-4CCED9731129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Draw the structure of an amino acid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6571" y="1048306"/>
            <a:ext cx="3156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</a:t>
            </a:r>
            <a:r>
              <a:rPr lang="en-US" dirty="0" smtClean="0"/>
              <a:t>they </a:t>
            </a:r>
            <a:r>
              <a:rPr lang="en-US" dirty="0" smtClean="0"/>
              <a:t>join together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When do they join together?</a:t>
            </a:r>
          </a:p>
          <a:p>
            <a:r>
              <a:rPr lang="en-US" dirty="0" smtClean="0"/>
              <a:t>Which </a:t>
            </a:r>
            <a:r>
              <a:rPr lang="en-US" dirty="0" smtClean="0"/>
              <a:t>one is first in the chain?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25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Draw a dipeptide of serine and alanine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does all this happen?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829393" y="981873"/>
            <a:ext cx="10971756" cy="6034043"/>
          </a:xfrm>
        </p:spPr>
      </p:pic>
    </p:spTree>
    <p:extLst>
      <p:ext uri="{BB962C8B-B14F-4D97-AF65-F5344CB8AC3E}">
        <p14:creationId xmlns:p14="http://schemas.microsoft.com/office/powerpoint/2010/main" val="27793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9106"/>
            <a:ext cx="8229600" cy="57370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Using the equipment provided produce a document  to illustrate the following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r>
              <a:rPr lang="is-IS" dirty="0" smtClean="0">
                <a:solidFill>
                  <a:srgbClr val="FF0000"/>
                </a:solidFill>
              </a:rPr>
              <a:t>The primary structure of a protein and definition.</a:t>
            </a:r>
          </a:p>
          <a:p>
            <a:r>
              <a:rPr lang="is-IS" dirty="0" smtClean="0">
                <a:solidFill>
                  <a:schemeClr val="tx2"/>
                </a:solidFill>
              </a:rPr>
              <a:t>What determines this sequence of amino acids?</a:t>
            </a:r>
          </a:p>
          <a:p>
            <a:r>
              <a:rPr lang="is-IS" dirty="0" smtClean="0">
                <a:solidFill>
                  <a:schemeClr val="accent3">
                    <a:lumMod val="75000"/>
                  </a:schemeClr>
                </a:solidFill>
              </a:rPr>
              <a:t>Secondary structures. What bonds are present?</a:t>
            </a:r>
          </a:p>
          <a:p>
            <a:r>
              <a:rPr lang="is-IS" dirty="0" smtClean="0">
                <a:solidFill>
                  <a:srgbClr val="7030A0"/>
                </a:solidFill>
              </a:rPr>
              <a:t>Tertiary structure. What bonds are present? What determines the location of these bonds?</a:t>
            </a:r>
            <a:r>
              <a:rPr lang="is-IS" dirty="0">
                <a:solidFill>
                  <a:srgbClr val="7030A0"/>
                </a:solidFill>
              </a:rPr>
              <a:t> </a:t>
            </a:r>
            <a:r>
              <a:rPr lang="is-IS" dirty="0" smtClean="0">
                <a:solidFill>
                  <a:srgbClr val="7030A0"/>
                </a:solidFill>
              </a:rPr>
              <a:t>How do polar/non-polar/hydrophilic/hydrophobic amino acids determine the tertiary structure?</a:t>
            </a:r>
          </a:p>
          <a:p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The quaternary structure. What does this mean? Give an example of a globular/enzyme and a fibrous quaternary strcture.</a:t>
            </a:r>
          </a:p>
          <a:p>
            <a:endParaRPr lang="is-IS" dirty="0"/>
          </a:p>
          <a:p>
            <a:pPr marL="0" indent="0">
              <a:buNone/>
            </a:pPr>
            <a:r>
              <a:rPr lang="is-IS" dirty="0" smtClean="0"/>
              <a:t>Use text book, internet and the video on </a:t>
            </a:r>
            <a:r>
              <a:rPr lang="is-IS" smtClean="0"/>
              <a:t>my weebly </a:t>
            </a:r>
            <a:r>
              <a:rPr lang="is-IS" dirty="0" smtClean="0"/>
              <a:t>for help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662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28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6685"/>
            <a:ext cx="8382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2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69" y="0"/>
            <a:ext cx="38481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25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1 at 12.0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1 at 12.1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3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2951"/>
            <a:ext cx="8229600" cy="1143000"/>
          </a:xfrm>
        </p:spPr>
        <p:txBody>
          <a:bodyPr/>
          <a:lstStyle/>
          <a:p>
            <a:r>
              <a:rPr lang="en-US" dirty="0" smtClean="0"/>
              <a:t>Tertiary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024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Positively charged R groups with interact with negatively charged R groups</a:t>
            </a:r>
          </a:p>
          <a:p>
            <a:r>
              <a:rPr lang="en-US" sz="1600" dirty="0" smtClean="0"/>
              <a:t>Hydrophobic R groups will be orientated towards the center of the protein</a:t>
            </a:r>
          </a:p>
          <a:p>
            <a:r>
              <a:rPr lang="en-US" sz="1600" dirty="0" smtClean="0"/>
              <a:t>Polar R groups will form H bonds with other polar R groups</a:t>
            </a:r>
          </a:p>
          <a:p>
            <a:r>
              <a:rPr lang="en-US" sz="1600" dirty="0" smtClean="0"/>
              <a:t>The R group of </a:t>
            </a:r>
            <a:r>
              <a:rPr lang="en-US" sz="1600" dirty="0" err="1" smtClean="0"/>
              <a:t>aa</a:t>
            </a:r>
            <a:r>
              <a:rPr lang="en-US" sz="1600" dirty="0" smtClean="0"/>
              <a:t> cysteine forms a covalent bond with another cysteine. This is a disulphide bridge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57" y="2651711"/>
            <a:ext cx="3249037" cy="365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194" y="2783105"/>
            <a:ext cx="5247506" cy="34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61"/>
            <a:ext cx="9144000" cy="58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1 at 12.1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346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53261"/>
            <a:ext cx="270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meant by the quaternary structure of a protein?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766" r="-65766"/>
          <a:stretch>
            <a:fillRect/>
          </a:stretch>
        </p:blipFill>
        <p:spPr>
          <a:xfrm>
            <a:off x="-2119185" y="131664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512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Globular </a:t>
            </a:r>
            <a:r>
              <a:rPr lang="en-US" dirty="0" err="1" smtClean="0"/>
              <a:t>vs</a:t>
            </a:r>
            <a:r>
              <a:rPr lang="en-US" dirty="0" smtClean="0"/>
              <a:t> Fibrous proteins (SL)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79246"/>
              </p:ext>
            </p:extLst>
          </p:nvPr>
        </p:nvGraphicFramePr>
        <p:xfrm>
          <a:off x="457200" y="1600200"/>
          <a:ext cx="8229600" cy="393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8658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Globular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Fibrous</a:t>
                      </a:r>
                      <a:endParaRPr lang="en-US" sz="3600" dirty="0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Example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Structure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If I get a cell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….from some unidentified tissue. The DNA has all decomposed. How can I get information on the genetic make up of the organism?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2730500"/>
            <a:ext cx="5302250" cy="35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2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51"/>
            <a:ext cx="9174164" cy="2270374"/>
          </a:xfrm>
          <a:prstGeom prst="rect">
            <a:avLst/>
          </a:prstGeom>
        </p:spPr>
      </p:pic>
      <p:pic>
        <p:nvPicPr>
          <p:cNvPr id="5" name="Picture 4" descr="Screen Shot 2016-09-27 at 10.29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998"/>
            <a:ext cx="8686800" cy="32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State four functions of proteins and give a named example for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09-27 at 10.2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113"/>
            <a:ext cx="11160125" cy="41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 rot="1378147">
            <a:off x="-1193800" y="537366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7102">
            <a:off x="3549303" y="2759075"/>
            <a:ext cx="5111750" cy="22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727" y="30029"/>
            <a:ext cx="4611076" cy="48846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7.3 Translation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558636"/>
            <a:ext cx="8870462" cy="321907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Initiation of translation involves assembly of the components that carry out the process</a:t>
            </a:r>
          </a:p>
          <a:p>
            <a:pPr>
              <a:buFontTx/>
              <a:buChar char="-"/>
            </a:pPr>
            <a:r>
              <a:rPr lang="en-US" sz="1600" dirty="0" smtClean="0"/>
              <a:t>Synthesis of the polypeptide involves a repeated cycle of events</a:t>
            </a:r>
          </a:p>
          <a:p>
            <a:pPr>
              <a:buFontTx/>
              <a:buChar char="-"/>
            </a:pPr>
            <a:r>
              <a:rPr lang="en-US" sz="1600" dirty="0" smtClean="0"/>
              <a:t>Disassembly of the components follows termination of translation </a:t>
            </a:r>
          </a:p>
          <a:p>
            <a:pPr>
              <a:buFontTx/>
              <a:buChar char="-"/>
            </a:pPr>
            <a:r>
              <a:rPr lang="en-US" sz="1600" dirty="0" smtClean="0"/>
              <a:t>Free ribosomes synthesize proteins primarily within the cell</a:t>
            </a:r>
          </a:p>
          <a:p>
            <a:pPr>
              <a:buFontTx/>
              <a:buChar char="-"/>
            </a:pPr>
            <a:r>
              <a:rPr lang="en-US" sz="1600" dirty="0" smtClean="0"/>
              <a:t>Bound ribosomes synthesize proteins primarily for secretion or for use in lysosomes</a:t>
            </a:r>
          </a:p>
          <a:p>
            <a:pPr>
              <a:buFontTx/>
              <a:buChar char="-"/>
            </a:pPr>
            <a:r>
              <a:rPr lang="en-US" sz="1600" dirty="0" smtClean="0"/>
              <a:t>Translation can occur immediately after transcription in prokaryotes</a:t>
            </a:r>
          </a:p>
          <a:p>
            <a:pPr>
              <a:buFontTx/>
              <a:buChar char="-"/>
            </a:pPr>
            <a:r>
              <a:rPr lang="en-US" sz="1600" dirty="0" smtClean="0"/>
              <a:t>The sequence and number of amino acids in the polypeptide is the primary structure </a:t>
            </a:r>
          </a:p>
          <a:p>
            <a:pPr>
              <a:buFontTx/>
              <a:buChar char="-"/>
            </a:pPr>
            <a:r>
              <a:rPr lang="en-US" sz="1600" dirty="0" smtClean="0"/>
              <a:t>The secondary structure is the formation of alpha helixes and beta pleated sheets </a:t>
            </a:r>
          </a:p>
          <a:p>
            <a:pPr>
              <a:buFontTx/>
              <a:buChar char="-"/>
            </a:pPr>
            <a:r>
              <a:rPr lang="en-US" sz="1600" dirty="0" smtClean="0"/>
              <a:t>The tertiary structure is the further folding of the polypeptide </a:t>
            </a:r>
          </a:p>
          <a:p>
            <a:pPr>
              <a:buFontTx/>
              <a:buChar char="-"/>
            </a:pPr>
            <a:r>
              <a:rPr lang="en-US" sz="1600" dirty="0" smtClean="0"/>
              <a:t>The quaternary structure exists in proteins with more than one polypeptide chain</a:t>
            </a:r>
          </a:p>
          <a:p>
            <a:pPr>
              <a:buFontTx/>
              <a:buChar char="-"/>
            </a:pPr>
            <a:endParaRPr lang="en-US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846" y="3817856"/>
            <a:ext cx="8870462" cy="73185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smtClean="0"/>
              <a:t>Applications: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err="1" smtClean="0"/>
              <a:t>tRNA</a:t>
            </a:r>
            <a:r>
              <a:rPr lang="en-US" sz="1600" dirty="0" smtClean="0"/>
              <a:t>-activating enzymes illustrate enzyme-substrate specificity and the role of phosphorylation 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846" y="4612589"/>
            <a:ext cx="8870462" cy="1279265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The use of molecular visualization software to analyse the structure of eukaryotic ribosomes and a </a:t>
            </a:r>
            <a:r>
              <a:rPr lang="en-US" sz="1600" dirty="0" err="1" smtClean="0"/>
              <a:t>tRNA</a:t>
            </a:r>
            <a:r>
              <a:rPr lang="en-US" sz="1600" dirty="0" smtClean="0"/>
              <a:t> molecule</a:t>
            </a:r>
          </a:p>
          <a:p>
            <a:pPr>
              <a:buFontTx/>
              <a:buChar char="-"/>
            </a:pPr>
            <a:r>
              <a:rPr lang="en-US" sz="1600" dirty="0" smtClean="0"/>
              <a:t>Identification of polysomes in an electron micrograph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5846" y="6097911"/>
            <a:ext cx="8870462" cy="627361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Developments in scientific research follow improvements in computing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Font typeface="Arial"/>
              <a:buNone/>
            </a:pPr>
            <a:endParaRPr lang="en-US" sz="1600" b="1" dirty="0"/>
          </a:p>
          <a:p>
            <a:pPr marL="0" indent="0">
              <a:buFont typeface="Arial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006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155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Proteins (HL)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4590"/>
            <a:ext cx="7772400" cy="449552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Describe the functions of some common proteins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Draw the structure of an amino acid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Show how amino acids join together during condensation reactions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Explain how genes are responsible for determining amino acid sequence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Explain how amino acid sequence determines the overall structure of proteins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6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3" y="101600"/>
            <a:ext cx="75438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473</Words>
  <Application>Microsoft Macintosh PowerPoint</Application>
  <PresentationFormat>On-screen Show (4:3)</PresentationFormat>
  <Paragraphs>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Arial</vt:lpstr>
      <vt:lpstr>Office Theme</vt:lpstr>
      <vt:lpstr>Draw the structure of an amino acid</vt:lpstr>
      <vt:lpstr>PowerPoint Presentation</vt:lpstr>
      <vt:lpstr>7.3 Translation</vt:lpstr>
      <vt:lpstr>Proteins (HL)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a dipeptide of serine and alanine</vt:lpstr>
      <vt:lpstr>Where does all this happen?</vt:lpstr>
      <vt:lpstr>PowerPoint Presentation</vt:lpstr>
      <vt:lpstr>PowerPoint Presentation</vt:lpstr>
      <vt:lpstr>PowerPoint Presentation</vt:lpstr>
      <vt:lpstr>Primary Structure</vt:lpstr>
      <vt:lpstr>PowerPoint Presentation</vt:lpstr>
      <vt:lpstr>PowerPoint Presentation</vt:lpstr>
      <vt:lpstr>Tertiary Structure</vt:lpstr>
      <vt:lpstr>PowerPoint Presentation</vt:lpstr>
      <vt:lpstr>PowerPoint Presentation</vt:lpstr>
      <vt:lpstr>Globular vs Fibrous proteins (SL)</vt:lpstr>
      <vt:lpstr>If I get a cell….</vt:lpstr>
      <vt:lpstr>PowerPoint Presentation</vt:lpstr>
      <vt:lpstr>State four functions of proteins and give a named example for each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Proteins</dc:title>
  <dc:creator>Thomas Kitwood</dc:creator>
  <cp:lastModifiedBy>Microsoft Office User</cp:lastModifiedBy>
  <cp:revision>23</cp:revision>
  <dcterms:created xsi:type="dcterms:W3CDTF">2016-09-27T01:51:30Z</dcterms:created>
  <dcterms:modified xsi:type="dcterms:W3CDTF">2017-12-07T04:56:49Z</dcterms:modified>
</cp:coreProperties>
</file>