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2" r:id="rId2"/>
    <p:sldId id="263" r:id="rId3"/>
    <p:sldId id="262" r:id="rId4"/>
    <p:sldId id="256" r:id="rId5"/>
    <p:sldId id="264" r:id="rId6"/>
    <p:sldId id="269" r:id="rId7"/>
    <p:sldId id="270" r:id="rId8"/>
    <p:sldId id="273" r:id="rId9"/>
    <p:sldId id="259" r:id="rId10"/>
    <p:sldId id="260" r:id="rId11"/>
    <p:sldId id="265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5"/>
    <p:restoredTop sz="94586"/>
  </p:normalViewPr>
  <p:slideViewPr>
    <p:cSldViewPr snapToGrid="0" snapToObjects="1">
      <p:cViewPr varScale="1">
        <p:scale>
          <a:sx n="102" d="100"/>
          <a:sy n="102" d="100"/>
        </p:scale>
        <p:origin x="76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358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416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645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783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95271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898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9/4/17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28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9/4/17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68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9/4/17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31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352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62D66D-4A95-0F49-B339-DC2DF208D552}" type="datetimeFigureOut">
              <a:rPr lang="en-US" smtClean="0"/>
              <a:t>9/4/17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62D66D-4A95-0F49-B339-DC2DF208D552}" type="datetimeFigureOut">
              <a:rPr lang="en-US" smtClean="0"/>
              <a:t>9/4/17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51E8B7-DEDD-514A-A39D-E2FF9A22BE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46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twig-world.com/film/the-history-of-the-microscope-1046/" TargetMode="External"/><Relationship Id="rId3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5578" y="871902"/>
            <a:ext cx="3458307" cy="366347"/>
          </a:xfrm>
          <a:solidFill>
            <a:srgbClr val="CCFFCC"/>
          </a:solidFill>
        </p:spPr>
        <p:txBody>
          <a:bodyPr>
            <a:noAutofit/>
          </a:bodyPr>
          <a:lstStyle/>
          <a:p>
            <a:r>
              <a:rPr lang="en-US" sz="1600" dirty="0"/>
              <a:t>1.1 Introduction to cells</a:t>
            </a:r>
            <a:br>
              <a:rPr lang="en-US" sz="1600" dirty="0"/>
            </a:br>
            <a:endParaRPr lang="en-US" sz="15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45578" y="1238248"/>
            <a:ext cx="3458308" cy="5071072"/>
          </a:xfrm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125" b="1" dirty="0"/>
              <a:t>Understanding:</a:t>
            </a:r>
          </a:p>
          <a:p>
            <a:pPr>
              <a:buFontTx/>
              <a:buChar char="-"/>
            </a:pPr>
            <a:endParaRPr lang="en-US" sz="1125" dirty="0"/>
          </a:p>
          <a:p>
            <a:r>
              <a:rPr lang="en-US" sz="1200" dirty="0" smtClean="0"/>
              <a:t>Understandings:</a:t>
            </a:r>
          </a:p>
          <a:p>
            <a:r>
              <a:rPr lang="en-US" sz="1200" dirty="0" smtClean="0"/>
              <a:t>According </a:t>
            </a:r>
            <a:r>
              <a:rPr lang="en-US" sz="1200" dirty="0"/>
              <a:t>to the cell theory, living organisms are composed of cells.</a:t>
            </a:r>
          </a:p>
          <a:p>
            <a:r>
              <a:rPr lang="en-US" sz="1200" dirty="0" smtClean="0"/>
              <a:t>Organisms </a:t>
            </a:r>
            <a:r>
              <a:rPr lang="en-US" sz="1200" dirty="0"/>
              <a:t>consisting of only one cell carry out all functions of life in that cell.</a:t>
            </a:r>
          </a:p>
          <a:p>
            <a:r>
              <a:rPr lang="en-US" sz="1200" dirty="0" smtClean="0"/>
              <a:t>Surface </a:t>
            </a:r>
            <a:r>
              <a:rPr lang="en-US" sz="1200" dirty="0"/>
              <a:t>area to volume ratio is important in the limitation of cell size.</a:t>
            </a:r>
          </a:p>
          <a:p>
            <a:r>
              <a:rPr lang="en-US" sz="1200" dirty="0" smtClean="0"/>
              <a:t>Multicellular </a:t>
            </a:r>
            <a:r>
              <a:rPr lang="en-US" sz="1200" dirty="0"/>
              <a:t>organisms have properties that emerge from the interaction of</a:t>
            </a:r>
          </a:p>
          <a:p>
            <a:r>
              <a:rPr lang="en-US" sz="1200" dirty="0"/>
              <a:t>their cellular components.</a:t>
            </a:r>
          </a:p>
          <a:p>
            <a:r>
              <a:rPr lang="en-US" sz="1200" dirty="0" smtClean="0"/>
              <a:t>Specialized </a:t>
            </a:r>
            <a:r>
              <a:rPr lang="en-US" sz="1200" dirty="0"/>
              <a:t>tissues can develop by cell differentiation in multicellular</a:t>
            </a:r>
          </a:p>
          <a:p>
            <a:r>
              <a:rPr lang="en-US" sz="1200" dirty="0"/>
              <a:t>organisms.</a:t>
            </a:r>
          </a:p>
          <a:p>
            <a:r>
              <a:rPr lang="en-US" sz="1200" dirty="0" smtClean="0"/>
              <a:t>Differentiation </a:t>
            </a:r>
            <a:r>
              <a:rPr lang="en-US" sz="1200" dirty="0"/>
              <a:t>involves the expression of some genes and not others in a</a:t>
            </a:r>
          </a:p>
          <a:p>
            <a:r>
              <a:rPr lang="en-US" sz="1200" dirty="0"/>
              <a:t>cell’s genome.</a:t>
            </a:r>
          </a:p>
          <a:p>
            <a:r>
              <a:rPr lang="en-US" sz="1200" dirty="0" smtClean="0"/>
              <a:t>The </a:t>
            </a:r>
            <a:r>
              <a:rPr lang="en-US" sz="1200" dirty="0"/>
              <a:t>capacity of stem cells to divide and differentiate along different</a:t>
            </a:r>
          </a:p>
          <a:p>
            <a:r>
              <a:rPr lang="en-US" sz="1200" dirty="0"/>
              <a:t>pathways is necessary in embryonic</a:t>
            </a:r>
          </a:p>
          <a:p>
            <a:pPr marL="0" indent="0">
              <a:buNone/>
            </a:pPr>
            <a:endParaRPr lang="en-US" sz="1125" b="1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806463" y="876892"/>
            <a:ext cx="3091961" cy="2283437"/>
          </a:xfrm>
          <a:prstGeom prst="rect">
            <a:avLst/>
          </a:prstGeom>
          <a:solidFill>
            <a:srgbClr val="FF6600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" b="1" dirty="0"/>
              <a:t>Applications</a:t>
            </a:r>
            <a:r>
              <a:rPr lang="en-US" sz="1125" b="1" dirty="0" smtClean="0"/>
              <a:t>:</a:t>
            </a:r>
          </a:p>
          <a:p>
            <a:r>
              <a:rPr lang="en-US" sz="1000" dirty="0" smtClean="0"/>
              <a:t>Questioning </a:t>
            </a:r>
            <a:r>
              <a:rPr lang="en-US" sz="1000" dirty="0"/>
              <a:t>the cell theory using atypical examples, </a:t>
            </a:r>
            <a:r>
              <a:rPr lang="en-US" sz="1000" dirty="0" smtClean="0"/>
              <a:t>including striated </a:t>
            </a:r>
            <a:r>
              <a:rPr lang="en-US" sz="1000" dirty="0"/>
              <a:t>muscle, giant algae and </a:t>
            </a:r>
            <a:r>
              <a:rPr lang="en-US" sz="1000" dirty="0" err="1"/>
              <a:t>aseptate</a:t>
            </a:r>
            <a:r>
              <a:rPr lang="en-US" sz="1000" dirty="0"/>
              <a:t> fungal hyphae.</a:t>
            </a:r>
          </a:p>
          <a:p>
            <a:r>
              <a:rPr lang="en-US" sz="1000" dirty="0" smtClean="0"/>
              <a:t>Investigation </a:t>
            </a:r>
            <a:r>
              <a:rPr lang="en-US" sz="1000" dirty="0"/>
              <a:t>of functions of life in Paramecium and one </a:t>
            </a:r>
            <a:r>
              <a:rPr lang="en-US" sz="1000" dirty="0" smtClean="0"/>
              <a:t>named photosynthetic </a:t>
            </a:r>
            <a:r>
              <a:rPr lang="en-US" sz="1000" dirty="0"/>
              <a:t>unicellular organism.</a:t>
            </a:r>
          </a:p>
          <a:p>
            <a:r>
              <a:rPr lang="en-US" sz="1000" dirty="0" smtClean="0"/>
              <a:t>Use </a:t>
            </a:r>
            <a:r>
              <a:rPr lang="en-US" sz="1000" dirty="0"/>
              <a:t>of stem cells to treat </a:t>
            </a:r>
            <a:r>
              <a:rPr lang="en-US" sz="1000" dirty="0" err="1"/>
              <a:t>Stargardt’s</a:t>
            </a:r>
            <a:r>
              <a:rPr lang="en-US" sz="1000" dirty="0"/>
              <a:t> disease and one </a:t>
            </a:r>
            <a:r>
              <a:rPr lang="en-US" sz="1000" dirty="0" smtClean="0"/>
              <a:t>other named </a:t>
            </a:r>
            <a:r>
              <a:rPr lang="en-US" sz="1000" dirty="0"/>
              <a:t>condition.</a:t>
            </a:r>
          </a:p>
          <a:p>
            <a:r>
              <a:rPr lang="en-US" sz="1000" dirty="0" smtClean="0"/>
              <a:t>Ethics </a:t>
            </a:r>
            <a:r>
              <a:rPr lang="en-US" sz="1000" dirty="0"/>
              <a:t>of the therapeutic use of stem cells from specially </a:t>
            </a:r>
            <a:r>
              <a:rPr lang="en-US" sz="1000" dirty="0" smtClean="0"/>
              <a:t>created embryos</a:t>
            </a:r>
            <a:r>
              <a:rPr lang="en-US" sz="1000" dirty="0"/>
              <a:t>, from the umbilical cord blood of a new-born baby and from </a:t>
            </a:r>
            <a:r>
              <a:rPr lang="en-US" sz="1000" dirty="0" smtClean="0"/>
              <a:t>an adult’s </a:t>
            </a:r>
            <a:r>
              <a:rPr lang="en-US" sz="1000" dirty="0"/>
              <a:t>own tissues.</a:t>
            </a:r>
          </a:p>
          <a:p>
            <a:pPr marL="0" indent="0">
              <a:buNone/>
            </a:pPr>
            <a:endParaRPr lang="en-US" sz="1125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806463" y="3284984"/>
            <a:ext cx="3091961" cy="1531529"/>
          </a:xfrm>
          <a:prstGeom prst="rect">
            <a:avLst/>
          </a:prstGeom>
          <a:solidFill>
            <a:srgbClr val="FF7FE1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25" b="1" dirty="0"/>
              <a:t>Skills:</a:t>
            </a:r>
          </a:p>
          <a:p>
            <a:r>
              <a:rPr lang="en-US" sz="1050" dirty="0"/>
              <a:t>Use of a light microscope to investigate the structure of cells </a:t>
            </a:r>
            <a:r>
              <a:rPr lang="en-US" sz="1050" dirty="0" smtClean="0"/>
              <a:t>and tissues</a:t>
            </a:r>
            <a:r>
              <a:rPr lang="en-US" sz="1050" dirty="0"/>
              <a:t>, with drawing of cells. Calculation of the magnification of </a:t>
            </a:r>
            <a:r>
              <a:rPr lang="en-US" sz="1050" dirty="0" smtClean="0"/>
              <a:t>drawings and </a:t>
            </a:r>
            <a:r>
              <a:rPr lang="en-US" sz="1050" dirty="0"/>
              <a:t>the actual size of structures and </a:t>
            </a:r>
            <a:r>
              <a:rPr lang="en-US" sz="1050" dirty="0" err="1"/>
              <a:t>ultrastructures</a:t>
            </a:r>
            <a:r>
              <a:rPr lang="en-US" sz="1050" dirty="0"/>
              <a:t> shown in drawings </a:t>
            </a:r>
            <a:r>
              <a:rPr lang="en-US" sz="1050" dirty="0" smtClean="0"/>
              <a:t>or micrographs</a:t>
            </a:r>
            <a:r>
              <a:rPr lang="en-US" sz="1050" dirty="0"/>
              <a:t>. (Practical 1)</a:t>
            </a:r>
          </a:p>
          <a:p>
            <a:pPr marL="0" indent="0">
              <a:buNone/>
            </a:pPr>
            <a:endParaRPr lang="en-US" sz="105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860032" y="4941168"/>
            <a:ext cx="3091961" cy="1537602"/>
          </a:xfrm>
          <a:prstGeom prst="rect">
            <a:avLst/>
          </a:prstGeom>
          <a:solidFill>
            <a:srgbClr val="98FFBC"/>
          </a:solidFill>
          <a:ln>
            <a:solidFill>
              <a:schemeClr val="tx1"/>
            </a:solidFill>
          </a:ln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350" b="1" dirty="0"/>
              <a:t>Nature of science</a:t>
            </a:r>
            <a:r>
              <a:rPr lang="en-US" sz="1350" b="1" dirty="0" smtClean="0"/>
              <a:t>:</a:t>
            </a:r>
            <a:endParaRPr lang="en-US" sz="1100" dirty="0"/>
          </a:p>
          <a:p>
            <a:r>
              <a:rPr lang="en-US" sz="1100" dirty="0"/>
              <a:t>Looking for trends and discrepancies—although most organisms conform to cell theory, there are exceptions. (3.1)</a:t>
            </a:r>
          </a:p>
          <a:p>
            <a:r>
              <a:rPr lang="en-US" sz="1100" dirty="0"/>
              <a:t>Ethical implications of research—research involving stem cells is growing in importance and raises ethical issues. (4.5)</a:t>
            </a:r>
          </a:p>
          <a:p>
            <a:pPr marL="0" indent="0">
              <a:buNone/>
            </a:pPr>
            <a:endParaRPr lang="en-US" sz="1350" b="1" dirty="0"/>
          </a:p>
        </p:txBody>
      </p:sp>
    </p:spTree>
    <p:extLst>
      <p:ext uri="{BB962C8B-B14F-4D97-AF65-F5344CB8AC3E}">
        <p14:creationId xmlns:p14="http://schemas.microsoft.com/office/powerpoint/2010/main" val="88809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raphics3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07" b="7407"/>
          <a:stretch>
            <a:fillRect/>
          </a:stretch>
        </p:blipFill>
        <p:spPr>
          <a:xfrm>
            <a:off x="-584806" y="-1"/>
            <a:ext cx="10524035" cy="6723689"/>
          </a:xfrm>
        </p:spPr>
      </p:pic>
    </p:spTree>
    <p:extLst>
      <p:ext uri="{BB962C8B-B14F-4D97-AF65-F5344CB8AC3E}">
        <p14:creationId xmlns:p14="http://schemas.microsoft.com/office/powerpoint/2010/main" val="262027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7587" t="35559" r="7531" b="4535"/>
          <a:stretch/>
        </p:blipFill>
        <p:spPr>
          <a:xfrm>
            <a:off x="3550087" y="274638"/>
            <a:ext cx="5339562" cy="3694157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513" y="3048000"/>
            <a:ext cx="3810000" cy="3810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11513" y="6363762"/>
            <a:ext cx="24388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Plant Cell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83857" y="332360"/>
            <a:ext cx="3367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Animal cell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49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1371" r="1371"/>
          <a:stretch>
            <a:fillRect/>
          </a:stretch>
        </p:blipFill>
        <p:spPr>
          <a:xfrm>
            <a:off x="226300" y="924001"/>
            <a:ext cx="8605468" cy="4732676"/>
          </a:xfrm>
        </p:spPr>
      </p:pic>
    </p:spTree>
    <p:extLst>
      <p:ext uri="{BB962C8B-B14F-4D97-AF65-F5344CB8AC3E}">
        <p14:creationId xmlns:p14="http://schemas.microsoft.com/office/powerpoint/2010/main" val="4036068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Observing and Drawing Cells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45344"/>
          </a:xfrm>
          <a:solidFill>
            <a:schemeClr val="bg1"/>
          </a:solidFill>
        </p:spPr>
        <p:txBody>
          <a:bodyPr/>
          <a:lstStyle/>
          <a:p>
            <a:r>
              <a:rPr lang="en-US" dirty="0" smtClean="0"/>
              <a:t>Label a diagram of a light microscope</a:t>
            </a:r>
          </a:p>
          <a:p>
            <a:r>
              <a:rPr lang="en-US" dirty="0" smtClean="0"/>
              <a:t>Practice using a light microscopes on pre-prepared slides. </a:t>
            </a:r>
          </a:p>
          <a:p>
            <a:r>
              <a:rPr lang="en-US" dirty="0" smtClean="0"/>
              <a:t>Practice drawing cells from microscope images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73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solidFill>
            <a:srgbClr val="CCFFCC"/>
          </a:solidFill>
        </p:spPr>
        <p:txBody>
          <a:bodyPr/>
          <a:lstStyle/>
          <a:p>
            <a:r>
              <a:rPr lang="en-US" dirty="0" smtClean="0"/>
              <a:t>Practical 1.1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Observing cells, drawing cells and calculating magnification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029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4049" y="986425"/>
            <a:ext cx="8229600" cy="4525963"/>
          </a:xfrm>
        </p:spPr>
        <p:txBody>
          <a:bodyPr/>
          <a:lstStyle/>
          <a:p>
            <a:r>
              <a:rPr lang="en-US" dirty="0" smtClean="0">
                <a:hlinkClick r:id="rId2"/>
              </a:rPr>
              <a:t>Microscopes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b="11797"/>
          <a:stretch/>
        </p:blipFill>
        <p:spPr>
          <a:xfrm>
            <a:off x="881280" y="1470544"/>
            <a:ext cx="7047696" cy="5387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82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biologycorner.com/resources/MICRO-labeled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-12576"/>
            <a:ext cx="6552728" cy="687057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1"/>
          <p:cNvSpPr/>
          <p:nvPr/>
        </p:nvSpPr>
        <p:spPr>
          <a:xfrm>
            <a:off x="6516216" y="-27384"/>
            <a:ext cx="1944216" cy="6165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95536" y="44624"/>
            <a:ext cx="1944216" cy="616530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062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light microscope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1. Use page 3 to label the microscope</a:t>
            </a:r>
          </a:p>
          <a:p>
            <a:pPr marL="0" indent="0">
              <a:buNone/>
            </a:pPr>
            <a:r>
              <a:rPr lang="en-US" dirty="0" smtClean="0"/>
              <a:t>2. Use </a:t>
            </a:r>
            <a:r>
              <a:rPr lang="en-US" dirty="0" smtClean="0"/>
              <a:t>page 4 in the textbook to view the pre-prepared </a:t>
            </a:r>
            <a:r>
              <a:rPr lang="en-US" dirty="0" smtClean="0"/>
              <a:t>slides</a:t>
            </a:r>
            <a:endParaRPr lang="en-US" dirty="0"/>
          </a:p>
          <a:p>
            <a:pPr marL="0" indent="0">
              <a:buNone/>
            </a:pPr>
            <a:r>
              <a:rPr lang="en-US" sz="2800" dirty="0" smtClean="0">
                <a:solidFill>
                  <a:srgbClr val="FF0000"/>
                </a:solidFill>
              </a:rPr>
              <a:t>View the slides on using all objective lenses. Practice </a:t>
            </a:r>
            <a:r>
              <a:rPr lang="en-US" sz="2800" dirty="0" smtClean="0">
                <a:solidFill>
                  <a:srgbClr val="FF0000"/>
                </a:solidFill>
              </a:rPr>
              <a:t>focusing </a:t>
            </a:r>
            <a:r>
              <a:rPr lang="en-US" sz="2800" dirty="0" smtClean="0">
                <a:solidFill>
                  <a:srgbClr val="FF0000"/>
                </a:solidFill>
              </a:rPr>
              <a:t>using both course and fine focusing </a:t>
            </a:r>
            <a:r>
              <a:rPr lang="en-US" sz="2800" dirty="0" smtClean="0">
                <a:solidFill>
                  <a:srgbClr val="FF0000"/>
                </a:solidFill>
              </a:rPr>
              <a:t>knobs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058" y="4187868"/>
            <a:ext cx="3625676" cy="25593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98301" y="4947781"/>
            <a:ext cx="3337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Then we will make our </a:t>
            </a:r>
            <a:r>
              <a:rPr lang="en-US" smtClean="0"/>
              <a:t>own slides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95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43" y="-228600"/>
            <a:ext cx="8229600" cy="1143000"/>
          </a:xfrm>
        </p:spPr>
        <p:txBody>
          <a:bodyPr/>
          <a:lstStyle/>
          <a:p>
            <a:r>
              <a:rPr lang="en-US" dirty="0" smtClean="0"/>
              <a:t>Making Slides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54693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5530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CFFCC"/>
          </a:solidFill>
        </p:spPr>
        <p:txBody>
          <a:bodyPr>
            <a:normAutofit/>
          </a:bodyPr>
          <a:lstStyle/>
          <a:p>
            <a:r>
              <a:rPr lang="en-US" dirty="0" smtClean="0"/>
              <a:t>Rules when drawing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5257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 smtClean="0"/>
              <a:t>Sharp pencil</a:t>
            </a:r>
          </a:p>
          <a:p>
            <a:pPr marL="514350" indent="-514350">
              <a:buAutoNum type="arabicPeriod"/>
            </a:pPr>
            <a:r>
              <a:rPr lang="en-US" dirty="0" smtClean="0"/>
              <a:t>Draw single lines not sketches</a:t>
            </a:r>
          </a:p>
          <a:p>
            <a:pPr marL="514350" indent="-514350">
              <a:buAutoNum type="arabicPeriod"/>
            </a:pPr>
            <a:r>
              <a:rPr lang="en-US" dirty="0" smtClean="0"/>
              <a:t>No shading</a:t>
            </a:r>
          </a:p>
          <a:p>
            <a:pPr marL="514350" indent="-514350">
              <a:buAutoNum type="arabicPeriod"/>
            </a:pPr>
            <a:r>
              <a:rPr lang="en-US" dirty="0" smtClean="0"/>
              <a:t>Label each structure with a straight line </a:t>
            </a:r>
          </a:p>
          <a:p>
            <a:pPr marL="514350" indent="-514350">
              <a:buAutoNum type="arabicPeriod"/>
            </a:pPr>
            <a:r>
              <a:rPr lang="en-US" dirty="0" smtClean="0"/>
              <a:t>Include a title</a:t>
            </a:r>
          </a:p>
          <a:p>
            <a:pPr marL="514350" indent="-514350">
              <a:buAutoNum type="arabicPeriod"/>
            </a:pPr>
            <a:r>
              <a:rPr lang="en-US" dirty="0" smtClean="0"/>
              <a:t>Include the </a:t>
            </a:r>
            <a:r>
              <a:rPr lang="en-US" b="1" dirty="0" smtClean="0"/>
              <a:t>magnification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3260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240</TotalTime>
  <Words>394</Words>
  <Application>Microsoft Macintosh PowerPoint</Application>
  <PresentationFormat>On-screen Show (4:3)</PresentationFormat>
  <Paragraphs>49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Calibri</vt:lpstr>
      <vt:lpstr>Arial</vt:lpstr>
      <vt:lpstr>Office Theme</vt:lpstr>
      <vt:lpstr>1.1 Introduction to cells </vt:lpstr>
      <vt:lpstr>PowerPoint Presentation</vt:lpstr>
      <vt:lpstr>Observing and Drawing Cells</vt:lpstr>
      <vt:lpstr>Practical 1.1</vt:lpstr>
      <vt:lpstr>Light Microscope</vt:lpstr>
      <vt:lpstr>PowerPoint Presentation</vt:lpstr>
      <vt:lpstr>Using the light microscope</vt:lpstr>
      <vt:lpstr>Making Slides</vt:lpstr>
      <vt:lpstr>Rules when drawing cells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Practical 1.1</dc:title>
  <dc:creator>Teacher</dc:creator>
  <cp:lastModifiedBy>Thomas Kitwood</cp:lastModifiedBy>
  <cp:revision>16</cp:revision>
  <dcterms:created xsi:type="dcterms:W3CDTF">2014-08-26T01:03:09Z</dcterms:created>
  <dcterms:modified xsi:type="dcterms:W3CDTF">2017-09-04T01:39:33Z</dcterms:modified>
</cp:coreProperties>
</file>