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4"/>
    <p:restoredTop sz="93692"/>
  </p:normalViewPr>
  <p:slideViewPr>
    <p:cSldViewPr snapToGrid="0" snapToObjects="1">
      <p:cViewPr varScale="1">
        <p:scale>
          <a:sx n="81" d="100"/>
          <a:sy n="81" d="100"/>
        </p:scale>
        <p:origin x="20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DBDEAE-7D62-1644-B744-4C5E3D8FD105}"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70043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BDEAE-7D62-1644-B744-4C5E3D8FD105}"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24044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BDEAE-7D62-1644-B744-4C5E3D8FD105}"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71071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BDEAE-7D62-1644-B744-4C5E3D8FD105}"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53848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BDEAE-7D62-1644-B744-4C5E3D8FD105}"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8466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DBDEAE-7D62-1644-B744-4C5E3D8FD105}"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6260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DBDEAE-7D62-1644-B744-4C5E3D8FD105}" type="datetimeFigureOut">
              <a:rPr lang="en-US" smtClean="0"/>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33017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BDEAE-7D62-1644-B744-4C5E3D8FD105}"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01908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BDEAE-7D62-1644-B744-4C5E3D8FD105}"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54214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BDEAE-7D62-1644-B744-4C5E3D8FD105}"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9048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BDEAE-7D62-1644-B744-4C5E3D8FD105}"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D8992-1BBF-0541-9990-94D6874EF618}" type="slidenum">
              <a:rPr lang="en-US" smtClean="0"/>
              <a:t>‹#›</a:t>
            </a:fld>
            <a:endParaRPr lang="en-US"/>
          </a:p>
        </p:txBody>
      </p:sp>
    </p:spTree>
    <p:extLst>
      <p:ext uri="{BB962C8B-B14F-4D97-AF65-F5344CB8AC3E}">
        <p14:creationId xmlns:p14="http://schemas.microsoft.com/office/powerpoint/2010/main" val="125615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BDEAE-7D62-1644-B744-4C5E3D8FD105}" type="datetimeFigureOut">
              <a:rPr lang="en-US" smtClean="0"/>
              <a:t>10/11/17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D8992-1BBF-0541-9990-94D6874EF618}" type="slidenum">
              <a:rPr lang="en-US" smtClean="0"/>
              <a:t>‹#›</a:t>
            </a:fld>
            <a:endParaRPr lang="en-US"/>
          </a:p>
        </p:txBody>
      </p:sp>
    </p:spTree>
    <p:extLst>
      <p:ext uri="{BB962C8B-B14F-4D97-AF65-F5344CB8AC3E}">
        <p14:creationId xmlns:p14="http://schemas.microsoft.com/office/powerpoint/2010/main" val="189970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ted.com/talks/nina_jablonski_breaks_the_illusion_of_skin_color?language=en"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70" y="19536"/>
            <a:ext cx="4611076" cy="488462"/>
          </a:xfrm>
          <a:solidFill>
            <a:srgbClr val="CCFFCC"/>
          </a:solidFill>
        </p:spPr>
        <p:txBody>
          <a:bodyPr>
            <a:noAutofit/>
          </a:bodyPr>
          <a:lstStyle/>
          <a:p>
            <a:r>
              <a:rPr lang="en-US" sz="1800" b="1" dirty="0"/>
              <a:t>10.2 Inheritance</a:t>
            </a:r>
          </a:p>
        </p:txBody>
      </p:sp>
      <p:sp>
        <p:nvSpPr>
          <p:cNvPr id="3" name="Content Placeholder 2"/>
          <p:cNvSpPr>
            <a:spLocks noGrp="1"/>
          </p:cNvSpPr>
          <p:nvPr>
            <p:ph idx="1"/>
          </p:nvPr>
        </p:nvSpPr>
        <p:spPr>
          <a:xfrm>
            <a:off x="1660770" y="507998"/>
            <a:ext cx="4611077" cy="3852306"/>
          </a:xfrm>
          <a:ln>
            <a:solidFill>
              <a:schemeClr val="tx1"/>
            </a:solidFill>
          </a:ln>
        </p:spPr>
        <p:txBody>
          <a:bodyPr>
            <a:noAutofit/>
          </a:bodyPr>
          <a:lstStyle/>
          <a:p>
            <a:pPr marL="0" indent="0">
              <a:buNone/>
            </a:pPr>
            <a:r>
              <a:rPr lang="en-US" sz="1800" b="1" dirty="0"/>
              <a:t>Understanding:</a:t>
            </a:r>
          </a:p>
          <a:p>
            <a:pPr>
              <a:buFontTx/>
              <a:buChar char="-"/>
            </a:pPr>
            <a:r>
              <a:rPr lang="en-US" sz="1800" dirty="0"/>
              <a:t>Unlinked genes segregate independently as a result of meiosis </a:t>
            </a:r>
          </a:p>
          <a:p>
            <a:pPr>
              <a:buFontTx/>
              <a:buChar char="-"/>
            </a:pPr>
            <a:r>
              <a:rPr lang="en-US" sz="1800" dirty="0"/>
              <a:t>Gene loci are said to be linked if on the same chromosome</a:t>
            </a:r>
          </a:p>
          <a:p>
            <a:pPr>
              <a:buFontTx/>
              <a:buChar char="-"/>
            </a:pPr>
            <a:r>
              <a:rPr lang="en-US" sz="1800" dirty="0"/>
              <a:t>Variation can be discrete or continuous</a:t>
            </a:r>
          </a:p>
          <a:p>
            <a:pPr>
              <a:buFontTx/>
              <a:buChar char="-"/>
            </a:pPr>
            <a:r>
              <a:rPr lang="en-US" sz="1800" dirty="0"/>
              <a:t>The phenotypes of polygenic characteristics tend to show continuous variation</a:t>
            </a:r>
          </a:p>
          <a:p>
            <a:pPr>
              <a:buFontTx/>
              <a:buChar char="-"/>
            </a:pPr>
            <a:r>
              <a:rPr lang="en-US" sz="1800" dirty="0"/>
              <a:t>Chi-squared tests are used to determine whether the difference between an observed and expected frequency distribution is statistically significant</a:t>
            </a:r>
          </a:p>
          <a:p>
            <a:pPr marL="0" indent="0">
              <a:buNone/>
            </a:pPr>
            <a:endParaRPr lang="en-US" sz="1800" dirty="0"/>
          </a:p>
          <a:p>
            <a:pPr>
              <a:buFontTx/>
              <a:buChar char="-"/>
            </a:pPr>
            <a:endParaRPr lang="en-US" sz="1800" dirty="0"/>
          </a:p>
        </p:txBody>
      </p:sp>
      <p:sp>
        <p:nvSpPr>
          <p:cNvPr id="7" name="Content Placeholder 2"/>
          <p:cNvSpPr txBox="1">
            <a:spLocks/>
          </p:cNvSpPr>
          <p:nvPr/>
        </p:nvSpPr>
        <p:spPr>
          <a:xfrm>
            <a:off x="6408617" y="45021"/>
            <a:ext cx="4122615" cy="2773514"/>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Skills:</a:t>
            </a:r>
          </a:p>
          <a:p>
            <a:pPr>
              <a:buFontTx/>
              <a:buChar char="-"/>
            </a:pPr>
            <a:r>
              <a:rPr lang="en-US" sz="1800" dirty="0"/>
              <a:t>Calculation of the predicted genotypic and phenotypic ratio of offspring of </a:t>
            </a:r>
            <a:r>
              <a:rPr lang="en-US" sz="1800" dirty="0" err="1"/>
              <a:t>dihybrid</a:t>
            </a:r>
            <a:r>
              <a:rPr lang="en-US" sz="1800" dirty="0"/>
              <a:t> crosses involving unlinked autosomal genes</a:t>
            </a:r>
          </a:p>
          <a:p>
            <a:pPr>
              <a:buFontTx/>
              <a:buChar char="-"/>
            </a:pPr>
            <a:r>
              <a:rPr lang="en-US" sz="1800" dirty="0"/>
              <a:t>Identification of recombinants in crosses involving two linked genes</a:t>
            </a:r>
          </a:p>
          <a:p>
            <a:pPr>
              <a:buFontTx/>
              <a:buChar char="-"/>
            </a:pPr>
            <a:r>
              <a:rPr lang="en-US" sz="1800" dirty="0"/>
              <a:t>Use of a chi-squared test on data from </a:t>
            </a:r>
            <a:r>
              <a:rPr lang="en-US" sz="1800" dirty="0" err="1"/>
              <a:t>dihybrid</a:t>
            </a:r>
            <a:r>
              <a:rPr lang="en-US" sz="1800" dirty="0"/>
              <a:t> crosses</a:t>
            </a:r>
          </a:p>
        </p:txBody>
      </p:sp>
      <p:sp>
        <p:nvSpPr>
          <p:cNvPr id="8" name="Content Placeholder 2"/>
          <p:cNvSpPr txBox="1">
            <a:spLocks/>
          </p:cNvSpPr>
          <p:nvPr/>
        </p:nvSpPr>
        <p:spPr>
          <a:xfrm>
            <a:off x="6408617" y="2818536"/>
            <a:ext cx="4122615" cy="3684005"/>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Nature of science:</a:t>
            </a:r>
          </a:p>
          <a:p>
            <a:pPr>
              <a:buFontTx/>
              <a:buChar char="-"/>
            </a:pPr>
            <a:r>
              <a:rPr lang="en-US" sz="1800" dirty="0"/>
              <a:t>Looking for patterns, trends and discrepancies: Mendel used observations of the natural world to find and explain patterns and trends. Since then, scientists have looked for discrepancies and asked questions based on further observations to show exceptions to the rules. For example, Morgan discovered non-</a:t>
            </a:r>
            <a:r>
              <a:rPr lang="en-US" sz="1800" dirty="0" err="1"/>
              <a:t>Mendelain</a:t>
            </a:r>
            <a:r>
              <a:rPr lang="en-US" sz="1800" dirty="0"/>
              <a:t> ratios in his experiments with </a:t>
            </a:r>
            <a:r>
              <a:rPr lang="en-US" sz="1800" dirty="0" err="1"/>
              <a:t>Drosophia</a:t>
            </a:r>
            <a:endParaRPr lang="en-US" sz="1800" dirty="0"/>
          </a:p>
          <a:p>
            <a:pPr marL="0" indent="0">
              <a:buNone/>
            </a:pPr>
            <a:endParaRPr lang="en-US" sz="1800" b="1" dirty="0"/>
          </a:p>
        </p:txBody>
      </p:sp>
      <p:sp>
        <p:nvSpPr>
          <p:cNvPr id="6" name="Content Placeholder 2"/>
          <p:cNvSpPr txBox="1">
            <a:spLocks/>
          </p:cNvSpPr>
          <p:nvPr/>
        </p:nvSpPr>
        <p:spPr>
          <a:xfrm>
            <a:off x="1660770" y="4493009"/>
            <a:ext cx="4611077" cy="2364991"/>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Applications:</a:t>
            </a:r>
          </a:p>
          <a:p>
            <a:pPr>
              <a:buFontTx/>
              <a:buChar char="-"/>
            </a:pPr>
            <a:r>
              <a:rPr lang="en-US" sz="1800" dirty="0"/>
              <a:t>Completion and analysis of </a:t>
            </a:r>
            <a:r>
              <a:rPr lang="en-US" sz="1800" dirty="0" err="1"/>
              <a:t>Punnett</a:t>
            </a:r>
            <a:r>
              <a:rPr lang="en-US" sz="1800" dirty="0"/>
              <a:t> squares for </a:t>
            </a:r>
            <a:r>
              <a:rPr lang="en-US" sz="1800" dirty="0" err="1"/>
              <a:t>dihybrid</a:t>
            </a:r>
            <a:r>
              <a:rPr lang="en-US" sz="1800" dirty="0"/>
              <a:t> traits</a:t>
            </a:r>
          </a:p>
          <a:p>
            <a:pPr>
              <a:buFontTx/>
              <a:buChar char="-"/>
            </a:pPr>
            <a:r>
              <a:rPr lang="en-US" sz="1800" dirty="0"/>
              <a:t>Morgan’s discovery of non-Mendelian ratios in </a:t>
            </a:r>
            <a:r>
              <a:rPr lang="en-US" sz="1800" dirty="0" err="1"/>
              <a:t>Drosophia</a:t>
            </a:r>
            <a:endParaRPr lang="en-US" sz="1800" dirty="0"/>
          </a:p>
          <a:p>
            <a:pPr>
              <a:buFontTx/>
              <a:buChar char="-"/>
            </a:pPr>
            <a:r>
              <a:rPr lang="en-US" sz="1800" dirty="0"/>
              <a:t>Polygenic traits such as human height may also be influenced by environmental factors</a:t>
            </a:r>
          </a:p>
        </p:txBody>
      </p:sp>
    </p:spTree>
    <p:extLst>
      <p:ext uri="{BB962C8B-B14F-4D97-AF65-F5344CB8AC3E}">
        <p14:creationId xmlns:p14="http://schemas.microsoft.com/office/powerpoint/2010/main" val="28939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274638"/>
            <a:ext cx="8470900" cy="1143000"/>
          </a:xfrm>
          <a:solidFill>
            <a:srgbClr val="FFFF00"/>
          </a:solidFill>
        </p:spPr>
        <p:txBody>
          <a:bodyPr>
            <a:normAutofit fontScale="90000"/>
          </a:bodyPr>
          <a:lstStyle/>
          <a:p>
            <a:r>
              <a:rPr lang="en-US" dirty="0" smtClean="0"/>
              <a:t>Variation – Differences within </a:t>
            </a:r>
            <a:r>
              <a:rPr lang="en-US" smtClean="0"/>
              <a:t>a species</a:t>
            </a:r>
            <a:endParaRPr lang="en-US" dirty="0"/>
          </a:p>
        </p:txBody>
      </p:sp>
      <p:sp>
        <p:nvSpPr>
          <p:cNvPr id="3" name="Content Placeholder 2"/>
          <p:cNvSpPr>
            <a:spLocks noGrp="1"/>
          </p:cNvSpPr>
          <p:nvPr>
            <p:ph idx="1"/>
          </p:nvPr>
        </p:nvSpPr>
        <p:spPr/>
        <p:txBody>
          <a:bodyPr/>
          <a:lstStyle/>
          <a:p>
            <a:pPr marL="0" indent="0">
              <a:buNone/>
            </a:pPr>
            <a:r>
              <a:rPr lang="en-US" sz="4400" b="1" dirty="0"/>
              <a:t>Discrete/Discontinuous </a:t>
            </a:r>
          </a:p>
          <a:p>
            <a:pPr marL="0" indent="0">
              <a:buNone/>
            </a:pPr>
            <a:r>
              <a:rPr lang="en-US" dirty="0" err="1"/>
              <a:t>e</a:t>
            </a:r>
            <a:r>
              <a:rPr lang="en-US" dirty="0" err="1" smtClean="0"/>
              <a:t>.g</a:t>
            </a:r>
            <a:r>
              <a:rPr lang="en-US" dirty="0" smtClean="0"/>
              <a:t> blood types</a:t>
            </a:r>
          </a:p>
          <a:p>
            <a:pPr marL="0" indent="0">
              <a:buNone/>
            </a:pPr>
            <a:endParaRPr lang="en-US" dirty="0"/>
          </a:p>
          <a:p>
            <a:pPr marL="0" indent="0">
              <a:buNone/>
            </a:pPr>
            <a:r>
              <a:rPr lang="en-US" dirty="0" smtClean="0"/>
              <a:t>AB 	B   	A   	O</a:t>
            </a:r>
          </a:p>
          <a:p>
            <a:pPr marL="0" indent="0">
              <a:buNone/>
            </a:pPr>
            <a:endParaRPr lang="en-US" dirty="0"/>
          </a:p>
          <a:p>
            <a:pPr marL="0" indent="0">
              <a:buNone/>
            </a:pPr>
            <a:r>
              <a:rPr lang="en-US" dirty="0" smtClean="0"/>
              <a:t>No in between!</a:t>
            </a:r>
          </a:p>
        </p:txBody>
      </p:sp>
      <p:sp>
        <p:nvSpPr>
          <p:cNvPr id="4" name="TextBox 3"/>
          <p:cNvSpPr txBox="1"/>
          <p:nvPr/>
        </p:nvSpPr>
        <p:spPr>
          <a:xfrm>
            <a:off x="1879600" y="6124059"/>
            <a:ext cx="5105400" cy="369332"/>
          </a:xfrm>
          <a:prstGeom prst="rect">
            <a:avLst/>
          </a:prstGeom>
          <a:noFill/>
        </p:spPr>
        <p:txBody>
          <a:bodyPr wrap="square" rtlCol="0">
            <a:spAutoFit/>
          </a:bodyPr>
          <a:lstStyle/>
          <a:p>
            <a:r>
              <a:rPr lang="en-US" dirty="0"/>
              <a:t>Phenotypes controlled by a </a:t>
            </a:r>
            <a:r>
              <a:rPr lang="en-US"/>
              <a:t>single gene</a:t>
            </a:r>
          </a:p>
        </p:txBody>
      </p:sp>
      <p:pic>
        <p:nvPicPr>
          <p:cNvPr id="6" name="Picture 5"/>
          <p:cNvPicPr>
            <a:picLocks noChangeAspect="1"/>
          </p:cNvPicPr>
          <p:nvPr/>
        </p:nvPicPr>
        <p:blipFill>
          <a:blip r:embed="rId2"/>
          <a:stretch>
            <a:fillRect/>
          </a:stretch>
        </p:blipFill>
        <p:spPr>
          <a:xfrm>
            <a:off x="6477000" y="2289691"/>
            <a:ext cx="4876800" cy="4203700"/>
          </a:xfrm>
          <a:prstGeom prst="rect">
            <a:avLst/>
          </a:prstGeom>
        </p:spPr>
      </p:pic>
    </p:spTree>
    <p:extLst>
      <p:ext uri="{BB962C8B-B14F-4D97-AF65-F5344CB8AC3E}">
        <p14:creationId xmlns:p14="http://schemas.microsoft.com/office/powerpoint/2010/main" val="187579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Variation</a:t>
            </a:r>
            <a:endParaRPr lang="en-US" dirty="0"/>
          </a:p>
        </p:txBody>
      </p:sp>
      <p:sp>
        <p:nvSpPr>
          <p:cNvPr id="3" name="Content Placeholder 2"/>
          <p:cNvSpPr>
            <a:spLocks noGrp="1"/>
          </p:cNvSpPr>
          <p:nvPr>
            <p:ph idx="1"/>
          </p:nvPr>
        </p:nvSpPr>
        <p:spPr>
          <a:xfrm>
            <a:off x="838200" y="1690688"/>
            <a:ext cx="8229600" cy="4525963"/>
          </a:xfrm>
        </p:spPr>
        <p:txBody>
          <a:bodyPr>
            <a:normAutofit/>
          </a:bodyPr>
          <a:lstStyle/>
          <a:p>
            <a:pPr marL="0" indent="0">
              <a:buNone/>
            </a:pPr>
            <a:r>
              <a:rPr lang="en-US" sz="2400" dirty="0"/>
              <a:t>Continuous Variation = range in variation</a:t>
            </a:r>
          </a:p>
          <a:p>
            <a:pPr marL="0" indent="0">
              <a:buNone/>
            </a:pPr>
            <a:r>
              <a:rPr lang="en-US" sz="2400" dirty="0"/>
              <a:t>Usually creates a normal distribution</a:t>
            </a:r>
          </a:p>
          <a:p>
            <a:pPr marL="0" indent="0">
              <a:buNone/>
            </a:pPr>
            <a:r>
              <a:rPr lang="en-US" sz="2400" b="1" dirty="0"/>
              <a:t>Polygenic inheritance – phenotype controlled by multiple genes</a:t>
            </a:r>
          </a:p>
        </p:txBody>
      </p:sp>
      <p:sp>
        <p:nvSpPr>
          <p:cNvPr id="6" name="TextBox 5"/>
          <p:cNvSpPr txBox="1"/>
          <p:nvPr/>
        </p:nvSpPr>
        <p:spPr>
          <a:xfrm>
            <a:off x="1219419" y="3823533"/>
            <a:ext cx="2895600" cy="2246769"/>
          </a:xfrm>
          <a:prstGeom prst="rect">
            <a:avLst/>
          </a:prstGeom>
          <a:noFill/>
        </p:spPr>
        <p:txBody>
          <a:bodyPr wrap="square" rtlCol="0">
            <a:spAutoFit/>
          </a:bodyPr>
          <a:lstStyle/>
          <a:p>
            <a:r>
              <a:rPr lang="en-US" sz="2000" b="1" dirty="0"/>
              <a:t>Phenotypes controlled by polygenic inheritance are also influenced by the environment</a:t>
            </a:r>
          </a:p>
          <a:p>
            <a:endParaRPr lang="en-US" sz="2000" b="1" dirty="0"/>
          </a:p>
          <a:p>
            <a:r>
              <a:rPr lang="en-US" sz="2000" b="1" dirty="0"/>
              <a:t>What groups of people are useful to study?</a:t>
            </a:r>
          </a:p>
        </p:txBody>
      </p:sp>
      <p:pic>
        <p:nvPicPr>
          <p:cNvPr id="4" name="Picture 3"/>
          <p:cNvPicPr>
            <a:picLocks noChangeAspect="1"/>
          </p:cNvPicPr>
          <p:nvPr/>
        </p:nvPicPr>
        <p:blipFill>
          <a:blip r:embed="rId2"/>
          <a:stretch>
            <a:fillRect/>
          </a:stretch>
        </p:blipFill>
        <p:spPr>
          <a:xfrm>
            <a:off x="5854481" y="3060919"/>
            <a:ext cx="5118100" cy="3416300"/>
          </a:xfrm>
          <a:prstGeom prst="rect">
            <a:avLst/>
          </a:prstGeom>
        </p:spPr>
      </p:pic>
    </p:spTree>
    <p:extLst>
      <p:ext uri="{BB962C8B-B14F-4D97-AF65-F5344CB8AC3E}">
        <p14:creationId xmlns:p14="http://schemas.microsoft.com/office/powerpoint/2010/main" val="14304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Environmental Influence</a:t>
            </a:r>
            <a:endParaRPr lang="en-US" dirty="0"/>
          </a:p>
        </p:txBody>
      </p:sp>
      <p:pic>
        <p:nvPicPr>
          <p:cNvPr id="4" name="Picture 3"/>
          <p:cNvPicPr>
            <a:picLocks noChangeAspect="1"/>
          </p:cNvPicPr>
          <p:nvPr/>
        </p:nvPicPr>
        <p:blipFill>
          <a:blip r:embed="rId2"/>
          <a:stretch>
            <a:fillRect/>
          </a:stretch>
        </p:blipFill>
        <p:spPr>
          <a:xfrm>
            <a:off x="2054772" y="1351893"/>
            <a:ext cx="7341476" cy="5506107"/>
          </a:xfrm>
          <a:prstGeom prst="rect">
            <a:avLst/>
          </a:prstGeom>
        </p:spPr>
      </p:pic>
    </p:spTree>
    <p:extLst>
      <p:ext uri="{BB962C8B-B14F-4D97-AF65-F5344CB8AC3E}">
        <p14:creationId xmlns:p14="http://schemas.microsoft.com/office/powerpoint/2010/main" val="8063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02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7867"/>
            <a:ext cx="9134902" cy="2863307"/>
          </a:xfrm>
        </p:spPr>
      </p:pic>
      <p:sp>
        <p:nvSpPr>
          <p:cNvPr id="5" name="TextBox 4"/>
          <p:cNvSpPr txBox="1"/>
          <p:nvPr/>
        </p:nvSpPr>
        <p:spPr>
          <a:xfrm>
            <a:off x="5940608" y="2621841"/>
            <a:ext cx="301686" cy="369332"/>
          </a:xfrm>
          <a:prstGeom prst="rect">
            <a:avLst/>
          </a:prstGeom>
          <a:noFill/>
        </p:spPr>
        <p:txBody>
          <a:bodyPr wrap="none" rtlCol="0">
            <a:spAutoFit/>
          </a:bodyPr>
          <a:lstStyle/>
          <a:p>
            <a:r>
              <a:rPr lang="en-US"/>
              <a:t>9</a:t>
            </a:r>
          </a:p>
        </p:txBody>
      </p:sp>
      <p:sp>
        <p:nvSpPr>
          <p:cNvPr id="6" name="TextBox 5"/>
          <p:cNvSpPr txBox="1"/>
          <p:nvPr/>
        </p:nvSpPr>
        <p:spPr>
          <a:xfrm>
            <a:off x="3292840" y="3039276"/>
            <a:ext cx="4040017" cy="369332"/>
          </a:xfrm>
          <a:prstGeom prst="rect">
            <a:avLst/>
          </a:prstGeom>
          <a:noFill/>
        </p:spPr>
        <p:txBody>
          <a:bodyPr wrap="none" rtlCol="0">
            <a:spAutoFit/>
          </a:bodyPr>
          <a:lstStyle/>
          <a:p>
            <a:r>
              <a:rPr lang="en-US" dirty="0"/>
              <a:t>How many units </a:t>
            </a:r>
            <a:r>
              <a:rPr lang="en-US"/>
              <a:t>of melanin do they add?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08609"/>
            <a:ext cx="9144000" cy="3338851"/>
          </a:xfrm>
          <a:prstGeom prst="rect">
            <a:avLst/>
          </a:prstGeom>
        </p:spPr>
      </p:pic>
      <p:sp>
        <p:nvSpPr>
          <p:cNvPr id="8" name="TextBox 7"/>
          <p:cNvSpPr txBox="1"/>
          <p:nvPr/>
        </p:nvSpPr>
        <p:spPr>
          <a:xfrm>
            <a:off x="7864841" y="3276405"/>
            <a:ext cx="2024913" cy="369332"/>
          </a:xfrm>
          <a:prstGeom prst="rect">
            <a:avLst/>
          </a:prstGeom>
          <a:noFill/>
        </p:spPr>
        <p:txBody>
          <a:bodyPr wrap="none" rtlCol="0">
            <a:spAutoFit/>
          </a:bodyPr>
          <a:lstStyle/>
          <a:p>
            <a:r>
              <a:rPr lang="en-US" dirty="0" err="1"/>
              <a:t>AaBb</a:t>
            </a:r>
            <a:r>
              <a:rPr lang="en-US" dirty="0"/>
              <a:t> same as </a:t>
            </a:r>
            <a:r>
              <a:rPr lang="en-US" dirty="0" err="1"/>
              <a:t>AabB</a:t>
            </a:r>
            <a:endParaRPr lang="en-US" dirty="0"/>
          </a:p>
        </p:txBody>
      </p:sp>
    </p:spTree>
    <p:extLst>
      <p:ext uri="{BB962C8B-B14F-4D97-AF65-F5344CB8AC3E}">
        <p14:creationId xmlns:p14="http://schemas.microsoft.com/office/powerpoint/2010/main" val="186031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5580"/>
            <a:ext cx="9081525" cy="280748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61946"/>
            <a:ext cx="9144000" cy="35960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058016"/>
            <a:ext cx="9144000" cy="3799984"/>
          </a:xfrm>
          <a:prstGeom prst="rect">
            <a:avLst/>
          </a:prstGeom>
        </p:spPr>
      </p:pic>
    </p:spTree>
    <p:extLst>
      <p:ext uri="{BB962C8B-B14F-4D97-AF65-F5344CB8AC3E}">
        <p14:creationId xmlns:p14="http://schemas.microsoft.com/office/powerpoint/2010/main" val="10886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
            <a:ext cx="9167143" cy="646279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254" y="4542941"/>
            <a:ext cx="5217547" cy="1707403"/>
          </a:xfrm>
          <a:prstGeom prst="rect">
            <a:avLst/>
          </a:prstGeom>
        </p:spPr>
      </p:pic>
      <p:sp>
        <p:nvSpPr>
          <p:cNvPr id="6" name="TextBox 5"/>
          <p:cNvSpPr txBox="1"/>
          <p:nvPr/>
        </p:nvSpPr>
        <p:spPr>
          <a:xfrm>
            <a:off x="7602026" y="4069646"/>
            <a:ext cx="551754" cy="369332"/>
          </a:xfrm>
          <a:prstGeom prst="rect">
            <a:avLst/>
          </a:prstGeom>
          <a:noFill/>
        </p:spPr>
        <p:txBody>
          <a:bodyPr wrap="none" rtlCol="0">
            <a:spAutoFit/>
          </a:bodyPr>
          <a:lstStyle/>
          <a:p>
            <a:r>
              <a:rPr lang="en-US">
                <a:hlinkClick r:id="rId4"/>
              </a:rPr>
              <a:t>TED</a:t>
            </a:r>
            <a:endParaRPr lang="en-US" dirty="0"/>
          </a:p>
        </p:txBody>
      </p:sp>
    </p:spTree>
    <p:extLst>
      <p:ext uri="{BB962C8B-B14F-4D97-AF65-F5344CB8AC3E}">
        <p14:creationId xmlns:p14="http://schemas.microsoft.com/office/powerpoint/2010/main" val="86559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265</Words>
  <Application>Microsoft Macintosh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Arial</vt:lpstr>
      <vt:lpstr>Office Theme</vt:lpstr>
      <vt:lpstr>10.2 Inheritance</vt:lpstr>
      <vt:lpstr>Variation – Differences within a species</vt:lpstr>
      <vt:lpstr>Variation</vt:lpstr>
      <vt:lpstr>Environmental Influence</vt:lpstr>
      <vt:lpstr>Qs</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Kitwood</dc:creator>
  <cp:lastModifiedBy>Thomas Kitwood</cp:lastModifiedBy>
  <cp:revision>5</cp:revision>
  <dcterms:created xsi:type="dcterms:W3CDTF">2017-10-11T03:29:28Z</dcterms:created>
  <dcterms:modified xsi:type="dcterms:W3CDTF">2017-10-11T05:32:09Z</dcterms:modified>
</cp:coreProperties>
</file>