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7" r:id="rId2"/>
    <p:sldId id="256" r:id="rId3"/>
    <p:sldId id="278" r:id="rId4"/>
    <p:sldId id="258" r:id="rId5"/>
    <p:sldId id="259" r:id="rId6"/>
    <p:sldId id="262" r:id="rId7"/>
    <p:sldId id="260" r:id="rId8"/>
    <p:sldId id="263" r:id="rId9"/>
    <p:sldId id="279" r:id="rId10"/>
    <p:sldId id="264" r:id="rId11"/>
    <p:sldId id="267" r:id="rId12"/>
    <p:sldId id="272" r:id="rId13"/>
    <p:sldId id="266" r:id="rId14"/>
    <p:sldId id="265" r:id="rId15"/>
    <p:sldId id="261" r:id="rId16"/>
    <p:sldId id="281" r:id="rId17"/>
    <p:sldId id="268" r:id="rId18"/>
    <p:sldId id="280" r:id="rId19"/>
    <p:sldId id="276" r:id="rId20"/>
    <p:sldId id="273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6"/>
    <p:restoredTop sz="95525" autoAdjust="0"/>
  </p:normalViewPr>
  <p:slideViewPr>
    <p:cSldViewPr snapToGrid="0" snapToObjects="1">
      <p:cViewPr varScale="1">
        <p:scale>
          <a:sx n="105" d="100"/>
          <a:sy n="10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2C21-86FF-6B4C-9932-4599EF49283E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A2963-68B9-B74F-9B1C-A16FA627C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5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9206-2A1D-5047-B74C-46F4A62D0AA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A781-0CE7-374E-9669-4D5A93632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100" r="929"/>
          <a:stretch/>
        </p:blipFill>
        <p:spPr>
          <a:xfrm>
            <a:off x="-2819111" y="547772"/>
            <a:ext cx="7652131" cy="5805528"/>
          </a:xfrm>
        </p:spPr>
      </p:pic>
      <p:sp>
        <p:nvSpPr>
          <p:cNvPr id="9" name="TextBox 8"/>
          <p:cNvSpPr txBox="1"/>
          <p:nvPr/>
        </p:nvSpPr>
        <p:spPr>
          <a:xfrm>
            <a:off x="4833020" y="950026"/>
            <a:ext cx="4156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out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endParaRPr lang="en-US" dirty="0"/>
          </a:p>
          <a:p>
            <a:r>
              <a:rPr lang="en-US" dirty="0" smtClean="0"/>
              <a:t>Where are the areas of growth in plants?</a:t>
            </a:r>
          </a:p>
          <a:p>
            <a:endParaRPr lang="en-US" dirty="0" smtClean="0"/>
          </a:p>
          <a:p>
            <a:r>
              <a:rPr lang="en-US" dirty="0" smtClean="0"/>
              <a:t>What property do the cells have in these areas?</a:t>
            </a:r>
          </a:p>
          <a:p>
            <a:endParaRPr lang="en-U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858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9 at 9.11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8"/>
          <a:stretch/>
        </p:blipFill>
        <p:spPr>
          <a:xfrm>
            <a:off x="-665018" y="486887"/>
            <a:ext cx="10060859" cy="60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9 at 9.1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7553"/>
          </a:xfrm>
          <a:prstGeom prst="rect">
            <a:avLst/>
          </a:prstGeom>
        </p:spPr>
      </p:pic>
      <p:pic>
        <p:nvPicPr>
          <p:cNvPr id="5" name="Picture 4" descr="Screen Shot 2017-03-29 at 9.11.4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9504" r="3630" b="29089"/>
          <a:stretch/>
        </p:blipFill>
        <p:spPr>
          <a:xfrm>
            <a:off x="3442055" y="3141921"/>
            <a:ext cx="5547388" cy="31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Phototropism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827464" y="5943601"/>
            <a:ext cx="520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</a:t>
            </a:r>
            <a:r>
              <a:rPr lang="en-US" dirty="0" smtClean="0"/>
              <a:t>pictures and </a:t>
            </a:r>
            <a:r>
              <a:rPr lang="en-US" smtClean="0"/>
              <a:t>textbook extract </a:t>
            </a:r>
            <a:r>
              <a:rPr lang="en-US" dirty="0" smtClean="0"/>
              <a:t>provided to explain how a plant shoot grows towards the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9 at 9.11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9504" r="3630" b="29089"/>
          <a:stretch/>
        </p:blipFill>
        <p:spPr>
          <a:xfrm>
            <a:off x="1136213" y="0"/>
            <a:ext cx="5861487" cy="331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60851"/>
            <a:ext cx="8755516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Auxin (IAA) produced in the tip of a shoot.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Auxin efflux pumps (membrane proteins) move auxin out of the cells closest to the light using ATP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Creates a high concentration of auxin in the intercellular space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There is a low concentration of auxin in adjacent cells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Auxin diffuses into adjacent cells (auxin influx) on the dark side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Lateral movement of auxin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causes cell elongation on the dark side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72" r="5732"/>
          <a:stretch/>
        </p:blipFill>
        <p:spPr>
          <a:xfrm>
            <a:off x="-1819815" y="775984"/>
            <a:ext cx="7567712" cy="5266963"/>
          </a:xfrm>
        </p:spPr>
      </p:pic>
      <p:sp>
        <p:nvSpPr>
          <p:cNvPr id="5" name="TextBox 4"/>
          <p:cNvSpPr txBox="1"/>
          <p:nvPr/>
        </p:nvSpPr>
        <p:spPr>
          <a:xfrm>
            <a:off x="5614225" y="411076"/>
            <a:ext cx="35297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Auxin is produced in cells that face the light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Through efflux pumps and influx auxin diffuses into cells on the dark side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Auxin enters the nucleus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auxin and a receptor in the nuclei activate a proton pump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Auxin itself can also </a:t>
            </a:r>
            <a:r>
              <a:rPr lang="en-US" dirty="0" smtClean="0"/>
              <a:t>activate </a:t>
            </a:r>
            <a:r>
              <a:rPr lang="en-US" dirty="0" smtClean="0"/>
              <a:t>the proton pump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pump moves hydrogen ions from the cytoplasm into the cell wall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Reduced pH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 bonds break in cellulose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Cell walls becomes more elastic/softens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auxin stimulates the cell to grow by </a:t>
            </a:r>
            <a:r>
              <a:rPr lang="en-US" b="1" dirty="0" smtClean="0"/>
              <a:t>gene expressio</a:t>
            </a:r>
            <a:r>
              <a:rPr lang="en-US" b="1" dirty="0"/>
              <a:t>n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8 at 10.2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8826"/>
            <a:ext cx="9173873" cy="618811"/>
          </a:xfrm>
          <a:prstGeom prst="rect">
            <a:avLst/>
          </a:prstGeom>
        </p:spPr>
      </p:pic>
      <p:pic>
        <p:nvPicPr>
          <p:cNvPr id="5" name="Picture 4" descr="Screen Shot 2017-03-28 at 10.21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116"/>
            <a:ext cx="9325652" cy="37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" y="402336"/>
            <a:ext cx="9026101" cy="61569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323" y="2999232"/>
            <a:ext cx="294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small cutting is made from a plant (</a:t>
            </a:r>
            <a:r>
              <a:rPr lang="en-US" smtClean="0"/>
              <a:t>an explant)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6752" y="3019150"/>
            <a:ext cx="326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explant is placed in the sterile nutrient agar in a petri dish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23616" y="2999232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Agar is put into a petri dish </a:t>
            </a:r>
            <a:r>
              <a:rPr lang="en-US" smtClean="0"/>
              <a:t>containing nutrients and auxins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323" y="6073182"/>
            <a:ext cx="387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explants grow into tiny plantlets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3616" y="5995339"/>
            <a:ext cx="299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plantlets are transferred to soil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69541" y="5974520"/>
            <a:ext cx="2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plantlets grow into identical copies of the original plant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01568" y="85500"/>
            <a:ext cx="18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Micropropagation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Micropropagation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92" r="-6292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7251575" y="2256203"/>
            <a:ext cx="122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Cytokinins</a:t>
            </a:r>
            <a:endParaRPr lang="en-US" sz="1400" dirty="0" smtClean="0"/>
          </a:p>
          <a:p>
            <a:r>
              <a:rPr lang="en-US" sz="1400" dirty="0" smtClean="0"/>
              <a:t>Gibberellins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47744" y="1652254"/>
            <a:ext cx="7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sterile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475" y="390144"/>
            <a:ext cx="393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</a:t>
            </a:r>
            <a:r>
              <a:rPr lang="en-US" dirty="0"/>
              <a:t>	Outline the roles of auxin in plants.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976" y="1109472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/>
              <a:t>when a shoot is illuminated from one side;</a:t>
            </a:r>
            <a:br>
              <a:rPr lang="en-HK"/>
            </a:br>
            <a:r>
              <a:rPr lang="en-HK"/>
              <a:t>auxin is transported laterally to the other side;</a:t>
            </a:r>
            <a:br>
              <a:rPr lang="en-HK"/>
            </a:br>
            <a:r>
              <a:rPr lang="en-HK"/>
              <a:t>where it causes greater growth on one / dark side;</a:t>
            </a:r>
            <a:br>
              <a:rPr lang="en-HK"/>
            </a:br>
            <a:r>
              <a:rPr lang="en-HK"/>
              <a:t>by stimulating cell elongation;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976" y="3946635"/>
            <a:ext cx="76084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piece of plant/explant removed; </a:t>
            </a:r>
          </a:p>
          <a:p>
            <a:r>
              <a:rPr lang="en-US" dirty="0" smtClean="0"/>
              <a:t>Sterile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tissue is placed on sterile nutrient agar gel containing high auxin concentration;</a:t>
            </a:r>
            <a:br>
              <a:rPr lang="en-US" dirty="0"/>
            </a:br>
            <a:r>
              <a:rPr lang="en-US" dirty="0" err="1"/>
              <a:t>cytokinin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gibberellin are sometimes added;</a:t>
            </a:r>
            <a:br>
              <a:rPr lang="en-US" dirty="0"/>
            </a:br>
            <a:r>
              <a:rPr lang="en-US" dirty="0"/>
              <a:t>plantlets are separated and transferred to soil;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[4]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04" y="2943552"/>
            <a:ext cx="691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2.     Outline </a:t>
            </a:r>
            <a:r>
              <a:rPr lang="en-HK" dirty="0"/>
              <a:t>the techniques used in cloning plants by </a:t>
            </a:r>
            <a:r>
              <a:rPr lang="en-HK" dirty="0" err="1"/>
              <a:t>micropropagation</a:t>
            </a:r>
            <a:r>
              <a:rPr lang="en-H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3-29 at 5.53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" b="-1068"/>
          <a:stretch>
            <a:fillRect/>
          </a:stretch>
        </p:blipFill>
        <p:spPr>
          <a:xfrm>
            <a:off x="0" y="494292"/>
            <a:ext cx="9106798" cy="5008388"/>
          </a:xfrm>
        </p:spPr>
      </p:pic>
    </p:spTree>
    <p:extLst>
      <p:ext uri="{BB962C8B-B14F-4D97-AF65-F5344CB8AC3E}">
        <p14:creationId xmlns:p14="http://schemas.microsoft.com/office/powerpoint/2010/main" val="17909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82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Plant Growth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78" y="1375850"/>
            <a:ext cx="7535759" cy="50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the advantages and disadvantages of </a:t>
            </a:r>
            <a:r>
              <a:rPr lang="en-US" sz="3600" dirty="0" err="1" smtClean="0"/>
              <a:t>micropropagation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3535" y="6260584"/>
            <a:ext cx="4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952260"/>
            <a:ext cx="7406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more pressure from diseases and pests in a monoculture because they can spread more effectively as it is easy for them to find a host </a:t>
            </a:r>
            <a:r>
              <a:rPr lang="en-US" dirty="0" smtClean="0"/>
              <a:t>plant. </a:t>
            </a:r>
          </a:p>
          <a:p>
            <a:r>
              <a:rPr lang="en-US" dirty="0" smtClean="0"/>
              <a:t>The </a:t>
            </a:r>
            <a:r>
              <a:rPr lang="en-US" dirty="0"/>
              <a:t>lack of biodiversity of a monoculture makes it less adaptable to changes in the environment, so a single threat can destroy an entire crop. </a:t>
            </a:r>
            <a:endParaRPr lang="en-US" dirty="0" smtClean="0"/>
          </a:p>
          <a:p>
            <a:r>
              <a:rPr lang="en-US" dirty="0" smtClean="0"/>
              <a:t>Monocultures </a:t>
            </a:r>
            <a:r>
              <a:rPr lang="en-US" dirty="0"/>
              <a:t>are less effective than mixed plant communities when it comes to exploiting all the nutrients available in soil, water, light and fertilizer.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1" y="2136339"/>
            <a:ext cx="7887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a monoculture comprises a single crop, its cultivation is simpler and more efficient than simultaneously farming multiple crops in the same area. </a:t>
            </a:r>
          </a:p>
        </p:txBody>
      </p:sp>
    </p:spTree>
    <p:extLst>
      <p:ext uri="{BB962C8B-B14F-4D97-AF65-F5344CB8AC3E}">
        <p14:creationId xmlns:p14="http://schemas.microsoft.com/office/powerpoint/2010/main" val="25840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100" r="929"/>
          <a:stretch/>
        </p:blipFill>
        <p:spPr>
          <a:xfrm>
            <a:off x="-2854737" y="274638"/>
            <a:ext cx="8452252" cy="6412565"/>
          </a:xfrm>
        </p:spPr>
      </p:pic>
      <p:sp>
        <p:nvSpPr>
          <p:cNvPr id="5" name="TextBox 4"/>
          <p:cNvSpPr txBox="1"/>
          <p:nvPr/>
        </p:nvSpPr>
        <p:spPr>
          <a:xfrm>
            <a:off x="5597514" y="1417638"/>
            <a:ext cx="3311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Meristems</a:t>
            </a:r>
            <a:r>
              <a:rPr lang="en-US" sz="2400" dirty="0" smtClean="0"/>
              <a:t> are areas of continuous growth in plants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They are found at the tips of stems/shoots and roots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They contain </a:t>
            </a:r>
            <a:r>
              <a:rPr lang="en-US" sz="2400" dirty="0" smtClean="0"/>
              <a:t>undifferentiated (totipotent) </a:t>
            </a:r>
            <a:r>
              <a:rPr lang="en-US" sz="2400" dirty="0" smtClean="0"/>
              <a:t>cells and are the sites of continual growth = </a:t>
            </a:r>
            <a:r>
              <a:rPr lang="en-US" sz="2400" b="1" dirty="0" smtClean="0"/>
              <a:t>indeterminate </a:t>
            </a:r>
            <a:r>
              <a:rPr lang="en-US" sz="2400" b="1" dirty="0" smtClean="0"/>
              <a:t>growth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45081" y="1199408"/>
            <a:ext cx="2652433" cy="415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03865" y="1767444"/>
            <a:ext cx="1546050" cy="2721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430" r="-6430"/>
          <a:stretch>
            <a:fillRect/>
          </a:stretch>
        </p:blipFill>
        <p:spPr>
          <a:xfrm>
            <a:off x="-428378" y="965161"/>
            <a:ext cx="9852779" cy="5418649"/>
          </a:xfrm>
        </p:spPr>
      </p:pic>
    </p:spTree>
    <p:extLst>
      <p:ext uri="{BB962C8B-B14F-4D97-AF65-F5344CB8AC3E}">
        <p14:creationId xmlns:p14="http://schemas.microsoft.com/office/powerpoint/2010/main" val="1065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008" r="-70008"/>
          <a:stretch>
            <a:fillRect/>
          </a:stretch>
        </p:blipFill>
        <p:spPr>
          <a:xfrm>
            <a:off x="-3069520" y="427038"/>
            <a:ext cx="11104669" cy="6107140"/>
          </a:xfrm>
        </p:spPr>
      </p:pic>
      <p:sp>
        <p:nvSpPr>
          <p:cNvPr id="5" name="TextBox 4"/>
          <p:cNvSpPr txBox="1"/>
          <p:nvPr/>
        </p:nvSpPr>
        <p:spPr>
          <a:xfrm>
            <a:off x="4926408" y="882869"/>
            <a:ext cx="37603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Shoot Apex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At the </a:t>
            </a:r>
            <a:r>
              <a:rPr lang="en-US" sz="2400" dirty="0" smtClean="0"/>
              <a:t>shoot  </a:t>
            </a:r>
            <a:r>
              <a:rPr lang="en-US" sz="2400" dirty="0" smtClean="0"/>
              <a:t>apical meristem there is continuous cell division (mitosis) of undifferentiated cells (like stem cells)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One cell will differentiate into a shoot or leaf cell and the other will remain undifferentiated (</a:t>
            </a:r>
            <a:r>
              <a:rPr lang="en-US" sz="2400" dirty="0" err="1" smtClean="0"/>
              <a:t>meristematic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46200" y="1182688"/>
            <a:ext cx="7620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6200" y="115602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Apical meristem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1625600" y="-1188243"/>
            <a:ext cx="660400" cy="32305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8 at 10.2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6" y="-176573"/>
            <a:ext cx="7028432" cy="680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33" y="274638"/>
            <a:ext cx="467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Directional Growth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44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86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Plant hormones are called </a:t>
            </a:r>
            <a:r>
              <a:rPr lang="en-US" b="1" u="sng" dirty="0" err="1" smtClean="0"/>
              <a:t>auxins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b="1" u="sng" dirty="0" smtClean="0"/>
              <a:t>many</a:t>
            </a:r>
            <a:r>
              <a:rPr lang="en-US" dirty="0" smtClean="0"/>
              <a:t> different types.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6025" y="2901735"/>
            <a:ext cx="95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Auxins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86521" y="3423977"/>
            <a:ext cx="1398731" cy="1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63702" y="3423977"/>
            <a:ext cx="0" cy="175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9894" y="3423977"/>
            <a:ext cx="1366575" cy="1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3996" y="5224771"/>
            <a:ext cx="9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5252" y="5224771"/>
            <a:ext cx="180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of fruits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16469" y="5224771"/>
            <a:ext cx="189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Regulating leaf production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1188529" y="5025082"/>
            <a:ext cx="1565870" cy="846019"/>
          </a:xfrm>
          <a:prstGeom prst="donut">
            <a:avLst/>
          </a:prstGeom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890" y="5992426"/>
            <a:ext cx="802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Auxins</a:t>
            </a:r>
            <a:r>
              <a:rPr lang="en-US" b="1" dirty="0" smtClean="0">
                <a:solidFill>
                  <a:srgbClr val="FF0000"/>
                </a:solidFill>
              </a:rPr>
              <a:t> control directional growth in plants (Tropisms). </a:t>
            </a:r>
          </a:p>
          <a:p>
            <a:r>
              <a:rPr lang="en-US" b="1" dirty="0" smtClean="0"/>
              <a:t>How does the environment affect directional growth in plants?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4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91128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Tropisms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123" y="295957"/>
            <a:ext cx="4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 or movement in response to a directional external stimuli</a:t>
            </a:r>
            <a:endParaRPr lang="en-US" dirty="0"/>
          </a:p>
        </p:txBody>
      </p:sp>
      <p:pic>
        <p:nvPicPr>
          <p:cNvPr id="7" name="Picture 6" descr="Screen Shot 2017-03-29 at 9.1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" y="942288"/>
            <a:ext cx="8571305" cy="5915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2229" y="1203039"/>
            <a:ext cx="3359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Positive or Negative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 Plant Tropisms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361709" cy="22637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Mung bean seeds</a:t>
            </a:r>
          </a:p>
          <a:p>
            <a:r>
              <a:rPr lang="en-US" dirty="0" smtClean="0"/>
              <a:t>Cotton wool</a:t>
            </a:r>
          </a:p>
          <a:p>
            <a:r>
              <a:rPr lang="en-US" dirty="0" smtClean="0"/>
              <a:t>Cups</a:t>
            </a:r>
          </a:p>
          <a:p>
            <a:r>
              <a:rPr lang="en-US" dirty="0" smtClean="0"/>
              <a:t>Petri dishes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Boxes</a:t>
            </a:r>
          </a:p>
          <a:p>
            <a:r>
              <a:rPr lang="en-US" dirty="0" smtClean="0"/>
              <a:t>Lamps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89" y="1158109"/>
            <a:ext cx="4308270" cy="286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532" y="4019518"/>
            <a:ext cx="88009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Plant tropisms</a:t>
            </a:r>
            <a:r>
              <a:rPr lang="en-US" dirty="0"/>
              <a:t> – Writing qualitative observations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Decide on a plant tropism you would like to investigate.</a:t>
            </a:r>
          </a:p>
          <a:p>
            <a:pPr lvl="0"/>
            <a:r>
              <a:rPr lang="en-US" dirty="0"/>
              <a:t>Research the conditions required to germinate seeds</a:t>
            </a:r>
          </a:p>
          <a:p>
            <a:pPr lvl="0"/>
            <a:r>
              <a:rPr lang="en-US" dirty="0"/>
              <a:t>Germinate mung beans (</a:t>
            </a:r>
            <a:r>
              <a:rPr lang="en-HK" dirty="0" err="1"/>
              <a:t>Vigna</a:t>
            </a:r>
            <a:r>
              <a:rPr lang="en-HK" dirty="0"/>
              <a:t> </a:t>
            </a:r>
            <a:r>
              <a:rPr lang="en-HK" dirty="0" err="1"/>
              <a:t>radiata</a:t>
            </a:r>
            <a:r>
              <a:rPr lang="en-HK" dirty="0"/>
              <a:t>). Will you have more than one group? Control group?</a:t>
            </a:r>
            <a:endParaRPr lang="en-US" dirty="0"/>
          </a:p>
          <a:p>
            <a:pPr lvl="0"/>
            <a:r>
              <a:rPr lang="en-US" dirty="0"/>
              <a:t>Once germinated, expose your young plants to your chosen tropism. </a:t>
            </a:r>
          </a:p>
          <a:p>
            <a:pPr lvl="0"/>
            <a:r>
              <a:rPr lang="en-US" dirty="0"/>
              <a:t>Note qualitative observations.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It’s your responsibility to keep your plant alive!</a:t>
            </a:r>
          </a:p>
        </p:txBody>
      </p:sp>
    </p:spTree>
    <p:extLst>
      <p:ext uri="{BB962C8B-B14F-4D97-AF65-F5344CB8AC3E}">
        <p14:creationId xmlns:p14="http://schemas.microsoft.com/office/powerpoint/2010/main" val="17936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570</Words>
  <Application>Microsoft Macintosh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Plant Growth</vt:lpstr>
      <vt:lpstr>PowerPoint Presentation</vt:lpstr>
      <vt:lpstr>PowerPoint Presentation</vt:lpstr>
      <vt:lpstr>PowerPoint Presentation</vt:lpstr>
      <vt:lpstr>PowerPoint Presentation</vt:lpstr>
      <vt:lpstr>Plant Hormones</vt:lpstr>
      <vt:lpstr>Tropisms</vt:lpstr>
      <vt:lpstr>Investigate Plant Tropisms</vt:lpstr>
      <vt:lpstr>PowerPoint Presentation</vt:lpstr>
      <vt:lpstr>PowerPoint Presentation</vt:lpstr>
      <vt:lpstr>Positive Phototropism</vt:lpstr>
      <vt:lpstr>PowerPoint Presentation</vt:lpstr>
      <vt:lpstr>PowerPoint Presentation</vt:lpstr>
      <vt:lpstr>PowerPoint Presentation</vt:lpstr>
      <vt:lpstr>PowerPoint Presentation</vt:lpstr>
      <vt:lpstr>Micropropagation</vt:lpstr>
      <vt:lpstr>PowerPoint Presentation</vt:lpstr>
      <vt:lpstr>PowerPoint Presentation</vt:lpstr>
      <vt:lpstr>What are the advantages and disadvantages of micropropagation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Growth</dc:title>
  <dc:creator>Thomas Kitwood</dc:creator>
  <cp:lastModifiedBy>Microsoft Office User</cp:lastModifiedBy>
  <cp:revision>47</cp:revision>
  <cp:lastPrinted>2018-04-11T05:40:45Z</cp:lastPrinted>
  <dcterms:created xsi:type="dcterms:W3CDTF">2017-03-28T01:09:15Z</dcterms:created>
  <dcterms:modified xsi:type="dcterms:W3CDTF">2018-04-13T00:14:22Z</dcterms:modified>
</cp:coreProperties>
</file>