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10" r:id="rId2"/>
    <p:sldId id="311" r:id="rId3"/>
    <p:sldId id="290" r:id="rId4"/>
    <p:sldId id="291" r:id="rId5"/>
    <p:sldId id="292" r:id="rId6"/>
    <p:sldId id="274" r:id="rId7"/>
    <p:sldId id="275" r:id="rId8"/>
    <p:sldId id="294" r:id="rId9"/>
    <p:sldId id="297" r:id="rId10"/>
    <p:sldId id="298" r:id="rId11"/>
    <p:sldId id="299" r:id="rId12"/>
    <p:sldId id="280" r:id="rId13"/>
    <p:sldId id="300" r:id="rId14"/>
    <p:sldId id="308" r:id="rId15"/>
    <p:sldId id="309" r:id="rId16"/>
    <p:sldId id="307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98"/>
    <p:restoredTop sz="87852" autoAdjust="0"/>
  </p:normalViewPr>
  <p:slideViewPr>
    <p:cSldViewPr snapToGrid="0" snapToObjects="1">
      <p:cViewPr varScale="1">
        <p:scale>
          <a:sx n="84" d="100"/>
          <a:sy n="84" d="100"/>
        </p:scale>
        <p:origin x="19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515B9-1A83-474B-A1A8-1B6582C8C10E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3496B-C57E-F947-BDAE-DFA5122B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F5B1-197F-6A46-B22F-DF7955A215C3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6F6-F7E1-834D-8A5B-4BB23172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3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F5B1-197F-6A46-B22F-DF7955A215C3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6F6-F7E1-834D-8A5B-4BB23172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0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F5B1-197F-6A46-B22F-DF7955A215C3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6F6-F7E1-834D-8A5B-4BB23172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4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F5B1-197F-6A46-B22F-DF7955A215C3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6F6-F7E1-834D-8A5B-4BB23172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4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F5B1-197F-6A46-B22F-DF7955A215C3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6F6-F7E1-834D-8A5B-4BB23172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F5B1-197F-6A46-B22F-DF7955A215C3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6F6-F7E1-834D-8A5B-4BB23172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F5B1-197F-6A46-B22F-DF7955A215C3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6F6-F7E1-834D-8A5B-4BB23172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F5B1-197F-6A46-B22F-DF7955A215C3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6F6-F7E1-834D-8A5B-4BB23172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8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F5B1-197F-6A46-B22F-DF7955A215C3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6F6-F7E1-834D-8A5B-4BB23172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7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F5B1-197F-6A46-B22F-DF7955A215C3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6F6-F7E1-834D-8A5B-4BB23172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8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F5B1-197F-6A46-B22F-DF7955A215C3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6F6-F7E1-834D-8A5B-4BB23172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0F5B1-197F-6A46-B22F-DF7955A215C3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DB6F6-F7E1-834D-8A5B-4BB23172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2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twig-world.com/film/photosynthesis-1186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143000"/>
            <a:ext cx="8229600" cy="4525963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400" dirty="0" smtClean="0"/>
              <a:t>?</a:t>
            </a:r>
            <a:endParaRPr lang="en-US" sz="34400" dirty="0"/>
          </a:p>
        </p:txBody>
      </p:sp>
    </p:spTree>
    <p:extLst>
      <p:ext uri="{BB962C8B-B14F-4D97-AF65-F5344CB8AC3E}">
        <p14:creationId xmlns:p14="http://schemas.microsoft.com/office/powerpoint/2010/main" val="21066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5122" y="3154202"/>
            <a:ext cx="7073499" cy="26489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colours does this reflect?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151243" y="1146983"/>
            <a:ext cx="928568" cy="2539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9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82" y="1417638"/>
            <a:ext cx="5503128" cy="412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colours does this reflect?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438006" y="1146983"/>
            <a:ext cx="641805" cy="1993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7200" y="5306583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Pigments are substances that absorb some wavelengths of light and reflect others – therefore appear </a:t>
            </a:r>
            <a:r>
              <a:rPr lang="en-US" sz="3200" dirty="0" err="1"/>
              <a:t>coloured</a:t>
            </a:r>
            <a:r>
              <a:rPr lang="en-US" sz="3200" dirty="0"/>
              <a:t> to us</a:t>
            </a:r>
          </a:p>
        </p:txBody>
      </p:sp>
    </p:spTree>
    <p:extLst>
      <p:ext uri="{BB962C8B-B14F-4D97-AF65-F5344CB8AC3E}">
        <p14:creationId xmlns:p14="http://schemas.microsoft.com/office/powerpoint/2010/main" val="27290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243" y="596373"/>
            <a:ext cx="5141756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Chlorophyll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8" y="24873"/>
            <a:ext cx="4445000" cy="334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8" y="2322945"/>
            <a:ext cx="7978338" cy="45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-38069" r="-2341"/>
          <a:stretch/>
        </p:blipFill>
        <p:spPr>
          <a:xfrm>
            <a:off x="-525950" y="1553335"/>
            <a:ext cx="7679785" cy="5298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551"/>
            <a:ext cx="5141756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Chlorophyll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8391"/>
            <a:ext cx="51417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There are various forms of chlorophyll but they all appear green to us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4" name="Picture 3" descr="HK_Chai_Wan_Cape_Collinson_Crematorium_green_plants_May-2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83" y="0"/>
            <a:ext cx="2235282" cy="16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735769" cy="6130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8822" y="2473369"/>
            <a:ext cx="383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What colours does chlorophyll absorb?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7474" y="3339820"/>
            <a:ext cx="2935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Blue</a:t>
            </a:r>
            <a:r>
              <a:rPr lang="en-US" sz="3200" b="1" dirty="0" smtClean="0"/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Red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0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7917"/>
            <a:ext cx="8296835" cy="62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838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470" y="-79630"/>
            <a:ext cx="8831344" cy="68519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66329" y="132968"/>
            <a:ext cx="2519091" cy="519991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u="sng" dirty="0" smtClean="0"/>
          </a:p>
          <a:p>
            <a:pPr marL="0" indent="0" algn="ctr">
              <a:buNone/>
            </a:pPr>
            <a:r>
              <a:rPr lang="en-US" b="1" u="sng" dirty="0" smtClean="0"/>
              <a:t>SPECTRA</a:t>
            </a:r>
          </a:p>
          <a:p>
            <a:pPr marL="0" indent="0" algn="ctr">
              <a:buNone/>
            </a:pPr>
            <a:endParaRPr lang="en-US" b="1" u="sng" dirty="0" smtClean="0"/>
          </a:p>
          <a:p>
            <a:pPr marL="0" indent="0" algn="ctr">
              <a:buNone/>
            </a:pPr>
            <a:r>
              <a:rPr lang="en-US" b="1" dirty="0" smtClean="0"/>
              <a:t>Absorption</a:t>
            </a: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Percentage of light absorbed at each wavelength of each pigment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Action</a:t>
            </a:r>
          </a:p>
          <a:p>
            <a:pPr marL="0" indent="0" algn="ctr">
              <a:buNone/>
            </a:pPr>
            <a:r>
              <a:rPr lang="en-US" dirty="0"/>
              <a:t>Shows rate of photosynthesis at each wavelength of light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04" y="274638"/>
            <a:ext cx="8229600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Rules to draw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7635" y="1531394"/>
            <a:ext cx="9144000" cy="4187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47389"/>
              </p:ext>
            </p:extLst>
          </p:nvPr>
        </p:nvGraphicFramePr>
        <p:xfrm>
          <a:off x="138692" y="1856262"/>
          <a:ext cx="874051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3504"/>
                <a:gridCol w="2913504"/>
                <a:gridCol w="2913504"/>
              </a:tblGrid>
              <a:tr h="24526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Action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Absorption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Both</a:t>
                      </a:r>
                      <a:endParaRPr lang="en-US" sz="2400" b="1" dirty="0"/>
                    </a:p>
                  </a:txBody>
                  <a:tcPr/>
                </a:tc>
              </a:tr>
              <a:tr h="24977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Y-axis should be used for</a:t>
                      </a:r>
                      <a:r>
                        <a:rPr lang="en-US" sz="2400" baseline="0" dirty="0" smtClean="0"/>
                        <a:t> rate of photosynthesis – often given as a percentage of the maximum rate (0-100%)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Y-axis</a:t>
                      </a:r>
                      <a:r>
                        <a:rPr lang="en-US" sz="2400" baseline="0" dirty="0" smtClean="0"/>
                        <a:t> should be </a:t>
                      </a:r>
                      <a:r>
                        <a:rPr lang="en-US" sz="2400" baseline="0" dirty="0" err="1" smtClean="0"/>
                        <a:t>labelled</a:t>
                      </a:r>
                      <a:r>
                        <a:rPr lang="en-US" sz="2400" baseline="0" dirty="0" smtClean="0"/>
                        <a:t> % absorption (0-100%)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Horizontal axis should have label:</a:t>
                      </a:r>
                      <a:r>
                        <a:rPr lang="en-US" sz="2400" baseline="0" dirty="0" smtClean="0"/>
                        <a:t> wavelength (nm)</a:t>
                      </a:r>
                    </a:p>
                    <a:p>
                      <a:pPr algn="ctr"/>
                      <a:endParaRPr lang="en-US" sz="2400" baseline="0" dirty="0" smtClean="0"/>
                    </a:p>
                    <a:p>
                      <a:pPr algn="ctr"/>
                      <a:r>
                        <a:rPr lang="en-US" sz="2400" baseline="0" dirty="0" smtClean="0"/>
                        <a:t>Scale from 400-700 nm for wavelength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00683" y="5445522"/>
            <a:ext cx="342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Absorption – just chlorophyll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6086" y="6013211"/>
            <a:ext cx="3208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Bring</a:t>
            </a:r>
            <a:r>
              <a:rPr lang="en-US" sz="4000" b="1" dirty="0" smtClean="0"/>
              <a:t> in a leaf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858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462" y="38436"/>
            <a:ext cx="4611076" cy="403401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dirty="0" smtClean="0"/>
              <a:t>2.9 Photosynthesis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526898"/>
            <a:ext cx="8870462" cy="259907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600" dirty="0" smtClean="0"/>
              <a:t>Photosynthesis is the production of carbon compounds in cells using light energy</a:t>
            </a:r>
          </a:p>
          <a:p>
            <a:pPr>
              <a:buFontTx/>
              <a:buChar char="-"/>
            </a:pPr>
            <a:r>
              <a:rPr lang="en-US" sz="1600" dirty="0" smtClean="0"/>
              <a:t>Visible light has a range of wavelengths with violet the shortest wavelength and red the longest</a:t>
            </a:r>
          </a:p>
          <a:p>
            <a:pPr>
              <a:buFontTx/>
              <a:buChar char="-"/>
            </a:pPr>
            <a:r>
              <a:rPr lang="en-US" sz="1600" dirty="0" smtClean="0"/>
              <a:t>Chlorophyll absorbs red and blue light most effectively and reflects green light more than other colours</a:t>
            </a:r>
          </a:p>
          <a:p>
            <a:pPr>
              <a:buFontTx/>
              <a:buChar char="-"/>
            </a:pPr>
            <a:r>
              <a:rPr lang="en-US" sz="1600" dirty="0" smtClean="0"/>
              <a:t>Oxygen is produced in photosynthesis from photolysis of water</a:t>
            </a:r>
          </a:p>
          <a:p>
            <a:pPr>
              <a:buFontTx/>
              <a:buChar char="-"/>
            </a:pPr>
            <a:r>
              <a:rPr lang="en-US" sz="1600" dirty="0" smtClean="0"/>
              <a:t>Energy is needed to produce carbohydrates and other carbon compounds</a:t>
            </a:r>
          </a:p>
          <a:p>
            <a:pPr>
              <a:buFontTx/>
              <a:buChar char="-"/>
            </a:pPr>
            <a:r>
              <a:rPr lang="en-US" sz="1600" dirty="0" smtClean="0"/>
              <a:t>Temperature, light intensity and carbon dioxide concentration are possible limiting factors on the rate of photosynthesis</a:t>
            </a:r>
          </a:p>
          <a:p>
            <a:pPr>
              <a:buFontTx/>
              <a:buChar char="-"/>
            </a:pPr>
            <a:endParaRPr lang="en-US" sz="1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6770" y="3211032"/>
            <a:ext cx="8870462" cy="876209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Applications:</a:t>
            </a:r>
          </a:p>
          <a:p>
            <a:pPr>
              <a:buFontTx/>
              <a:buChar char="-"/>
            </a:pPr>
            <a:r>
              <a:rPr lang="en-US" sz="1800" dirty="0" smtClean="0"/>
              <a:t>Changes to the Earth’s atmosphere, oceans and rock deposition due to photosynthesis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6769" y="4172302"/>
            <a:ext cx="8870462" cy="1233377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600" dirty="0" smtClean="0"/>
              <a:t>Design of experiments to investigate limiting factors on photosynthesis</a:t>
            </a:r>
          </a:p>
          <a:p>
            <a:pPr>
              <a:buFontTx/>
              <a:buChar char="-"/>
            </a:pPr>
            <a:r>
              <a:rPr lang="en-US" sz="1600" dirty="0" smtClean="0"/>
              <a:t>Separation of photosynthetic pigments by chromatography</a:t>
            </a:r>
          </a:p>
          <a:p>
            <a:pPr>
              <a:buFontTx/>
              <a:buChar char="-"/>
            </a:pPr>
            <a:r>
              <a:rPr lang="en-US" sz="1600" dirty="0" smtClean="0"/>
              <a:t>Drawing an absorption spectrum for chlorophyll and an action spectrum for photosynthesis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6769" y="5490740"/>
            <a:ext cx="8870463" cy="961269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Experimental design: controlling relevant variables in photosynthesis experiments is essential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Font typeface="Arial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443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Photosynthesis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815" r="815"/>
          <a:stretch>
            <a:fillRect/>
          </a:stretch>
        </p:blipFill>
        <p:spPr>
          <a:xfrm>
            <a:off x="115815" y="1927910"/>
            <a:ext cx="5432617" cy="2987730"/>
          </a:xfrm>
        </p:spPr>
      </p:pic>
      <p:sp>
        <p:nvSpPr>
          <p:cNvPr id="5" name="TextBox 4"/>
          <p:cNvSpPr txBox="1"/>
          <p:nvPr/>
        </p:nvSpPr>
        <p:spPr>
          <a:xfrm>
            <a:off x="5161742" y="1754281"/>
            <a:ext cx="278281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tree takes in a gas  and a liquid and turns it into a solid. </a:t>
            </a:r>
          </a:p>
          <a:p>
            <a:endParaRPr lang="en-US" dirty="0"/>
          </a:p>
          <a:p>
            <a:r>
              <a:rPr lang="en-US" dirty="0" smtClean="0"/>
              <a:t>Where does the energy come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Equation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4578" b="-24578"/>
          <a:stretch>
            <a:fillRect/>
          </a:stretch>
        </p:blipFill>
        <p:spPr>
          <a:xfrm>
            <a:off x="457200" y="849199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6853283" y="4630659"/>
            <a:ext cx="1833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problems?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1885" y="5190496"/>
            <a:ext cx="421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energy conversion here?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40743" y="6130895"/>
            <a:ext cx="226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Light to Chemical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8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-24578" b="-24578"/>
          <a:stretch>
            <a:fillRect/>
          </a:stretch>
        </p:blipFill>
        <p:spPr>
          <a:xfrm>
            <a:off x="347957" y="-662782"/>
            <a:ext cx="8229600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7811" y="3401516"/>
            <a:ext cx="3045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happens to the products of photosynthesis?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14270" y="2444165"/>
            <a:ext cx="2430662" cy="2157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660682" y="2348583"/>
            <a:ext cx="204832" cy="2143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2014" y="4738130"/>
            <a:ext cx="3591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Glucose:</a:t>
            </a:r>
          </a:p>
          <a:p>
            <a:pPr>
              <a:buFontTx/>
              <a:buChar char="-"/>
            </a:pPr>
            <a:r>
              <a:rPr lang="en-GB" dirty="0"/>
              <a:t>Used in </a:t>
            </a:r>
            <a:r>
              <a:rPr lang="en-GB" dirty="0" smtClean="0"/>
              <a:t>respiration</a:t>
            </a:r>
            <a:endParaRPr lang="en-GB" dirty="0"/>
          </a:p>
          <a:p>
            <a:pPr>
              <a:buFontTx/>
              <a:buChar char="-"/>
            </a:pPr>
            <a:r>
              <a:rPr lang="en-GB" dirty="0"/>
              <a:t>Stored as starch (insoluble</a:t>
            </a:r>
            <a:r>
              <a:rPr lang="en-GB" dirty="0" smtClean="0"/>
              <a:t>)</a:t>
            </a:r>
          </a:p>
          <a:p>
            <a:pPr>
              <a:buFontTx/>
              <a:buChar char="-"/>
            </a:pPr>
            <a:r>
              <a:rPr lang="en-GB" dirty="0" smtClean="0"/>
              <a:t>Use to synthesis other organic molecules: lipids/proteins/cellulose</a:t>
            </a:r>
            <a:endParaRPr lang="en-GB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44392" y="52028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Oxygen:</a:t>
            </a:r>
            <a:r>
              <a:rPr lang="en-GB" dirty="0"/>
              <a:t> </a:t>
            </a:r>
          </a:p>
          <a:p>
            <a:pPr>
              <a:buFontTx/>
              <a:buChar char="-"/>
            </a:pPr>
            <a:r>
              <a:rPr lang="en-GB" dirty="0" smtClean="0"/>
              <a:t>Used in respiration</a:t>
            </a:r>
            <a:endParaRPr lang="en-GB" dirty="0"/>
          </a:p>
          <a:p>
            <a:pPr>
              <a:buFontTx/>
              <a:buChar char="-"/>
            </a:pPr>
            <a:r>
              <a:rPr lang="en-GB" dirty="0"/>
              <a:t>Let back out into atmosphere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81068" y="621915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Photosynthesis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Wavelengths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Light is made up of many wavelengths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Some wavelengths are invisible to us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 descr="visible-spectrum-light-waveleng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8" y="2715274"/>
            <a:ext cx="8686179" cy="44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Wavelengths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0744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Too </a:t>
            </a:r>
            <a:r>
              <a:rPr lang="en-US" b="1" dirty="0" smtClean="0"/>
              <a:t>short</a:t>
            </a:r>
            <a:r>
              <a:rPr lang="en-US" dirty="0" smtClean="0"/>
              <a:t> to see: X-rays, UV rays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Too </a:t>
            </a:r>
            <a:r>
              <a:rPr lang="en-US" b="1" dirty="0" smtClean="0"/>
              <a:t>long</a:t>
            </a:r>
            <a:r>
              <a:rPr lang="en-US" dirty="0" smtClean="0"/>
              <a:t> to see: Infrared</a:t>
            </a:r>
            <a:endParaRPr lang="en-US" dirty="0"/>
          </a:p>
          <a:p>
            <a:pPr marL="0" indent="0" algn="ctr">
              <a:buNone/>
            </a:pPr>
            <a:r>
              <a:rPr lang="en-US" sz="2800" dirty="0" smtClean="0"/>
              <a:t>Visible light range from 400 to 700 </a:t>
            </a:r>
            <a:r>
              <a:rPr lang="en-US" sz="2800" dirty="0" err="1" smtClean="0"/>
              <a:t>nanometres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400" b="1" dirty="0" smtClean="0"/>
              <a:t>So why don’t plants just use high energy wavelengths?</a:t>
            </a:r>
            <a:endParaRPr lang="en-US" sz="2400" b="1" dirty="0"/>
          </a:p>
        </p:txBody>
      </p:sp>
      <p:pic>
        <p:nvPicPr>
          <p:cNvPr id="4" name="Picture 3" descr="Infrared-Wa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85" y="4535770"/>
            <a:ext cx="5464273" cy="2328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873" y="596638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energy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0378" y="595691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Wavelengths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03" y="84875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are the wavelengths of light that we see the same as the wavelengths of light a plant uses?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3446"/>
            <a:ext cx="7010400" cy="433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1598" y="3700384"/>
            <a:ext cx="136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Evolution!!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21598" y="4410421"/>
            <a:ext cx="15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Adaptation!!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2231448"/>
            <a:ext cx="240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</a:t>
            </a:r>
            <a:r>
              <a:rPr lang="en-US" smtClean="0"/>
              <a:t>the wavelengths that get through to the earth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7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5122" y="3154202"/>
            <a:ext cx="7073499" cy="26489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colours does this reflect?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151243" y="1146983"/>
            <a:ext cx="928568" cy="2539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3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459</Words>
  <Application>Microsoft Macintosh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Photosynthesis</vt:lpstr>
      <vt:lpstr>2.9 Photosynthesis</vt:lpstr>
      <vt:lpstr>Photosynthesis</vt:lpstr>
      <vt:lpstr>Photosynthesis Equation</vt:lpstr>
      <vt:lpstr>PowerPoint Presentation</vt:lpstr>
      <vt:lpstr>Wavelengths of light</vt:lpstr>
      <vt:lpstr>Wavelengths of light</vt:lpstr>
      <vt:lpstr>Wavelengths of light</vt:lpstr>
      <vt:lpstr>What colours does this reflect?</vt:lpstr>
      <vt:lpstr>What colours does this reflect?</vt:lpstr>
      <vt:lpstr>What colours does this reflect?</vt:lpstr>
      <vt:lpstr>Chlorophyll</vt:lpstr>
      <vt:lpstr>Chlorophyll</vt:lpstr>
      <vt:lpstr>PowerPoint Presentation</vt:lpstr>
      <vt:lpstr>PowerPoint Presentation</vt:lpstr>
      <vt:lpstr>PowerPoint Presentation</vt:lpstr>
      <vt:lpstr>Rules to draw spectra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Microsoft Office User</cp:lastModifiedBy>
  <cp:revision>81</cp:revision>
  <dcterms:created xsi:type="dcterms:W3CDTF">2014-12-09T07:13:06Z</dcterms:created>
  <dcterms:modified xsi:type="dcterms:W3CDTF">2017-12-15T07:54:53Z</dcterms:modified>
</cp:coreProperties>
</file>