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7" r:id="rId2"/>
    <p:sldId id="326" r:id="rId3"/>
    <p:sldId id="327" r:id="rId4"/>
    <p:sldId id="266" r:id="rId5"/>
    <p:sldId id="328" r:id="rId6"/>
    <p:sldId id="258" r:id="rId7"/>
    <p:sldId id="260" r:id="rId8"/>
    <p:sldId id="285" r:id="rId9"/>
    <p:sldId id="267" r:id="rId10"/>
    <p:sldId id="294" r:id="rId11"/>
    <p:sldId id="295" r:id="rId12"/>
    <p:sldId id="334" r:id="rId13"/>
    <p:sldId id="331" r:id="rId14"/>
    <p:sldId id="332" r:id="rId15"/>
    <p:sldId id="335" r:id="rId16"/>
    <p:sldId id="291" r:id="rId17"/>
    <p:sldId id="336" r:id="rId18"/>
    <p:sldId id="337" r:id="rId19"/>
    <p:sldId id="338" r:id="rId20"/>
    <p:sldId id="333" r:id="rId21"/>
    <p:sldId id="283" r:id="rId22"/>
    <p:sldId id="310" r:id="rId23"/>
    <p:sldId id="313" r:id="rId24"/>
    <p:sldId id="314" r:id="rId25"/>
    <p:sldId id="315" r:id="rId26"/>
    <p:sldId id="316" r:id="rId27"/>
    <p:sldId id="340" r:id="rId28"/>
    <p:sldId id="341" r:id="rId29"/>
    <p:sldId id="342" r:id="rId30"/>
    <p:sldId id="343" r:id="rId31"/>
    <p:sldId id="322" r:id="rId32"/>
    <p:sldId id="323" r:id="rId33"/>
    <p:sldId id="324" r:id="rId34"/>
    <p:sldId id="281" r:id="rId35"/>
    <p:sldId id="286" r:id="rId36"/>
    <p:sldId id="293"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8"/>
    <p:restoredTop sz="98415" autoAdjust="0"/>
  </p:normalViewPr>
  <p:slideViewPr>
    <p:cSldViewPr snapToGrid="0" snapToObjects="1">
      <p:cViewPr>
        <p:scale>
          <a:sx n="95" d="100"/>
          <a:sy n="95" d="100"/>
        </p:scale>
        <p:origin x="-1264" y="-2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0A2A98-B05F-F943-9127-F29E8612811C}" type="datetimeFigureOut">
              <a:rPr lang="en-US" smtClean="0"/>
              <a:t>23/2/17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1EA7E-76B7-2141-9B15-1F68E806BC3F}" type="slidenum">
              <a:rPr lang="en-US" smtClean="0"/>
              <a:t>‹#›</a:t>
            </a:fld>
            <a:endParaRPr lang="en-US"/>
          </a:p>
        </p:txBody>
      </p:sp>
    </p:spTree>
    <p:extLst>
      <p:ext uri="{BB962C8B-B14F-4D97-AF65-F5344CB8AC3E}">
        <p14:creationId xmlns:p14="http://schemas.microsoft.com/office/powerpoint/2010/main" val="1458696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10906D-3F4D-F04B-B614-4088AF7D964B}" type="datetimeFigureOut">
              <a:rPr lang="en-US" smtClean="0"/>
              <a:t>23/2/17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1337364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0906D-3F4D-F04B-B614-4088AF7D964B}" type="datetimeFigureOut">
              <a:rPr lang="en-US" smtClean="0"/>
              <a:t>23/2/17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390927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0906D-3F4D-F04B-B614-4088AF7D964B}" type="datetimeFigureOut">
              <a:rPr lang="en-US" smtClean="0"/>
              <a:t>23/2/17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298761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0906D-3F4D-F04B-B614-4088AF7D964B}" type="datetimeFigureOut">
              <a:rPr lang="en-US" smtClean="0"/>
              <a:t>23/2/17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2114384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10906D-3F4D-F04B-B614-4088AF7D964B}" type="datetimeFigureOut">
              <a:rPr lang="en-US" smtClean="0"/>
              <a:t>23/2/17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426784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10906D-3F4D-F04B-B614-4088AF7D964B}" type="datetimeFigureOut">
              <a:rPr lang="en-US" smtClean="0"/>
              <a:t>23/2/17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221284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10906D-3F4D-F04B-B614-4088AF7D964B}" type="datetimeFigureOut">
              <a:rPr lang="en-US" smtClean="0"/>
              <a:t>23/2/17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3315998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10906D-3F4D-F04B-B614-4088AF7D964B}" type="datetimeFigureOut">
              <a:rPr lang="en-US" smtClean="0"/>
              <a:t>23/2/17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287766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10906D-3F4D-F04B-B614-4088AF7D964B}" type="datetimeFigureOut">
              <a:rPr lang="en-US" smtClean="0"/>
              <a:t>23/2/17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318526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0906D-3F4D-F04B-B614-4088AF7D964B}" type="datetimeFigureOut">
              <a:rPr lang="en-US" smtClean="0"/>
              <a:t>23/2/17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71254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10906D-3F4D-F04B-B614-4088AF7D964B}" type="datetimeFigureOut">
              <a:rPr lang="en-US" smtClean="0"/>
              <a:t>23/2/17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88DA1D-FBDE-A14D-83CB-F82C32D4412C}" type="slidenum">
              <a:rPr lang="en-US" smtClean="0"/>
              <a:t>‹#›</a:t>
            </a:fld>
            <a:endParaRPr lang="en-US"/>
          </a:p>
        </p:txBody>
      </p:sp>
    </p:spTree>
    <p:extLst>
      <p:ext uri="{BB962C8B-B14F-4D97-AF65-F5344CB8AC3E}">
        <p14:creationId xmlns:p14="http://schemas.microsoft.com/office/powerpoint/2010/main" val="5351842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0906D-3F4D-F04B-B614-4088AF7D964B}" type="datetimeFigureOut">
              <a:rPr lang="en-US" smtClean="0"/>
              <a:t>23/2/17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8DA1D-FBDE-A14D-83CB-F82C32D4412C}" type="slidenum">
              <a:rPr lang="en-US" smtClean="0"/>
              <a:t>‹#›</a:t>
            </a:fld>
            <a:endParaRPr lang="en-US"/>
          </a:p>
        </p:txBody>
      </p:sp>
    </p:spTree>
    <p:extLst>
      <p:ext uri="{BB962C8B-B14F-4D97-AF65-F5344CB8AC3E}">
        <p14:creationId xmlns:p14="http://schemas.microsoft.com/office/powerpoint/2010/main" val="396880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hyperlink" Target="https://www.youtube.com/watch?v=_hUxKPSNTl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s_1MbHFBet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9005" y="103143"/>
            <a:ext cx="4611076" cy="303193"/>
          </a:xfrm>
          <a:noFill/>
          <a:ln>
            <a:solidFill>
              <a:schemeClr val="tx1"/>
            </a:solidFill>
          </a:ln>
        </p:spPr>
        <p:txBody>
          <a:bodyPr>
            <a:noAutofit/>
          </a:bodyPr>
          <a:lstStyle/>
          <a:p>
            <a:r>
              <a:rPr lang="en-US" sz="2000" b="1" dirty="0" smtClean="0"/>
              <a:t>8.3 Photosynthesis</a:t>
            </a:r>
            <a:endParaRPr lang="en-US" sz="2000" b="1" dirty="0"/>
          </a:p>
        </p:txBody>
      </p:sp>
      <p:sp>
        <p:nvSpPr>
          <p:cNvPr id="3" name="Content Placeholder 2"/>
          <p:cNvSpPr>
            <a:spLocks noGrp="1"/>
          </p:cNvSpPr>
          <p:nvPr>
            <p:ph idx="1"/>
          </p:nvPr>
        </p:nvSpPr>
        <p:spPr>
          <a:xfrm>
            <a:off x="136769" y="507999"/>
            <a:ext cx="8870462" cy="4052098"/>
          </a:xfrm>
          <a:ln>
            <a:solidFill>
              <a:schemeClr val="tx1"/>
            </a:solidFill>
          </a:ln>
        </p:spPr>
        <p:txBody>
          <a:bodyPr>
            <a:noAutofit/>
          </a:bodyPr>
          <a:lstStyle/>
          <a:p>
            <a:pPr marL="0" indent="0">
              <a:buNone/>
            </a:pPr>
            <a:r>
              <a:rPr lang="en-US" sz="1400" b="1" dirty="0" smtClean="0"/>
              <a:t>Understanding:</a:t>
            </a:r>
          </a:p>
          <a:p>
            <a:pPr>
              <a:buFontTx/>
              <a:buChar char="-"/>
            </a:pPr>
            <a:r>
              <a:rPr lang="en-US" sz="1400" dirty="0" smtClean="0"/>
              <a:t>Light-dependent reactions take place in the </a:t>
            </a:r>
            <a:r>
              <a:rPr lang="en-US" sz="1400" dirty="0" err="1" smtClean="0"/>
              <a:t>intermembrane</a:t>
            </a:r>
            <a:r>
              <a:rPr lang="en-US" sz="1400" dirty="0" smtClean="0"/>
              <a:t> space of the thylakoids</a:t>
            </a:r>
          </a:p>
          <a:p>
            <a:pPr>
              <a:buFontTx/>
              <a:buChar char="-"/>
            </a:pPr>
            <a:r>
              <a:rPr lang="en-US" sz="1400" dirty="0" smtClean="0"/>
              <a:t>Reduced NADP and ATP are produced in the light-dependent reactions</a:t>
            </a:r>
          </a:p>
          <a:p>
            <a:pPr>
              <a:buFontTx/>
              <a:buChar char="-"/>
            </a:pPr>
            <a:r>
              <a:rPr lang="en-US" sz="1400" dirty="0" smtClean="0"/>
              <a:t>Light-independent reactions take place in the </a:t>
            </a:r>
            <a:r>
              <a:rPr lang="en-US" sz="1400" dirty="0" err="1" smtClean="0"/>
              <a:t>stroma</a:t>
            </a:r>
            <a:endParaRPr lang="en-US" sz="1400" dirty="0" smtClean="0"/>
          </a:p>
          <a:p>
            <a:pPr>
              <a:buFontTx/>
              <a:buChar char="-"/>
            </a:pPr>
            <a:r>
              <a:rPr lang="en-US" sz="1400" dirty="0" smtClean="0"/>
              <a:t>Absorption of light by photosystems generates excited electrons</a:t>
            </a:r>
          </a:p>
          <a:p>
            <a:pPr>
              <a:buFontTx/>
              <a:buChar char="-"/>
            </a:pPr>
            <a:r>
              <a:rPr lang="en-US" sz="1400" dirty="0" smtClean="0"/>
              <a:t>Photolysis of water generates electrons for use in the light-dependent reactions</a:t>
            </a:r>
          </a:p>
          <a:p>
            <a:pPr>
              <a:buFontTx/>
              <a:buChar char="-"/>
            </a:pPr>
            <a:r>
              <a:rPr lang="en-US" sz="1400" dirty="0" smtClean="0"/>
              <a:t>Transfer of excited electrons occurs between carriers in thylakoid membranes</a:t>
            </a:r>
          </a:p>
          <a:p>
            <a:pPr>
              <a:buFontTx/>
              <a:buChar char="-"/>
            </a:pPr>
            <a:r>
              <a:rPr lang="en-US" sz="1400" dirty="0" smtClean="0"/>
              <a:t>Excited electrons from Photosystem II are used to generate a proton gradient</a:t>
            </a:r>
          </a:p>
          <a:p>
            <a:pPr>
              <a:buFontTx/>
              <a:buChar char="-"/>
            </a:pPr>
            <a:r>
              <a:rPr lang="en-US" sz="1400" dirty="0" smtClean="0"/>
              <a:t>ATP synthase in thylakoids generates ATP using the proton gradient</a:t>
            </a:r>
          </a:p>
          <a:p>
            <a:pPr>
              <a:buFontTx/>
              <a:buChar char="-"/>
            </a:pPr>
            <a:r>
              <a:rPr lang="en-US" sz="1400" dirty="0" smtClean="0"/>
              <a:t>Excited electrons from photosystem I are used to reduce NADP</a:t>
            </a:r>
          </a:p>
          <a:p>
            <a:pPr>
              <a:buFontTx/>
              <a:buChar char="-"/>
            </a:pPr>
            <a:r>
              <a:rPr lang="en-US" sz="1400" dirty="0" smtClean="0"/>
              <a:t>In the light-independent reactions a carboxylase </a:t>
            </a:r>
            <a:r>
              <a:rPr lang="en-US" sz="1400" dirty="0" err="1" smtClean="0"/>
              <a:t>catalyses</a:t>
            </a:r>
            <a:r>
              <a:rPr lang="en-US" sz="1400" dirty="0" smtClean="0"/>
              <a:t> the carboxylation of ribulose bisphosphate</a:t>
            </a:r>
          </a:p>
          <a:p>
            <a:pPr>
              <a:buFontTx/>
              <a:buChar char="-"/>
            </a:pPr>
            <a:r>
              <a:rPr lang="en-US" sz="1400" dirty="0" err="1" smtClean="0"/>
              <a:t>Glycerate</a:t>
            </a:r>
            <a:r>
              <a:rPr lang="en-US" sz="1400" dirty="0" smtClean="0"/>
              <a:t> 3-phoshpate is reduced to triose phosphate using reduced NADP and ATP</a:t>
            </a:r>
          </a:p>
          <a:p>
            <a:pPr>
              <a:buFontTx/>
              <a:buChar char="-"/>
            </a:pPr>
            <a:r>
              <a:rPr lang="en-US" sz="1400" dirty="0" smtClean="0"/>
              <a:t>Triose phosphate is used to regenerate </a:t>
            </a:r>
            <a:r>
              <a:rPr lang="en-US" sz="1400" dirty="0" err="1" smtClean="0"/>
              <a:t>RuBP</a:t>
            </a:r>
            <a:r>
              <a:rPr lang="en-US" sz="1400" dirty="0" smtClean="0"/>
              <a:t> and produce carbohydrates</a:t>
            </a:r>
          </a:p>
          <a:p>
            <a:pPr>
              <a:buFontTx/>
              <a:buChar char="-"/>
            </a:pPr>
            <a:r>
              <a:rPr lang="en-US" sz="1400" dirty="0"/>
              <a:t>Ribulose bisphosphate is reformed using ATP</a:t>
            </a:r>
          </a:p>
          <a:p>
            <a:pPr>
              <a:buFontTx/>
              <a:buChar char="-"/>
            </a:pPr>
            <a:r>
              <a:rPr lang="en-US" sz="1400" dirty="0"/>
              <a:t>The structure of the chloroplast is adapted to its function in photosynthesis</a:t>
            </a:r>
          </a:p>
          <a:p>
            <a:pPr>
              <a:buFontTx/>
              <a:buChar char="-"/>
            </a:pPr>
            <a:endParaRPr lang="en-US" sz="1400" dirty="0" smtClean="0"/>
          </a:p>
          <a:p>
            <a:pPr>
              <a:buFontTx/>
              <a:buChar char="-"/>
            </a:pPr>
            <a:endParaRPr lang="en-US" sz="1400" dirty="0" smtClean="0"/>
          </a:p>
          <a:p>
            <a:pPr>
              <a:buFontTx/>
              <a:buChar char="-"/>
            </a:pPr>
            <a:endParaRPr lang="en-US" sz="1400" dirty="0" smtClean="0"/>
          </a:p>
          <a:p>
            <a:pPr marL="0" indent="0">
              <a:buNone/>
            </a:pPr>
            <a:endParaRPr lang="en-US" sz="1400" b="1" dirty="0" smtClean="0"/>
          </a:p>
        </p:txBody>
      </p:sp>
      <p:sp>
        <p:nvSpPr>
          <p:cNvPr id="6" name="Content Placeholder 2"/>
          <p:cNvSpPr txBox="1">
            <a:spLocks/>
          </p:cNvSpPr>
          <p:nvPr/>
        </p:nvSpPr>
        <p:spPr>
          <a:xfrm>
            <a:off x="136769" y="6112202"/>
            <a:ext cx="8870462" cy="745798"/>
          </a:xfrm>
          <a:prstGeom prst="rect">
            <a:avLst/>
          </a:prstGeom>
          <a:solidFill>
            <a:srgbClr val="FF6600"/>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Applications:</a:t>
            </a:r>
            <a:endParaRPr lang="en-US" sz="1400" b="1" dirty="0"/>
          </a:p>
          <a:p>
            <a:pPr>
              <a:buFontTx/>
              <a:buChar char="-"/>
            </a:pPr>
            <a:r>
              <a:rPr lang="en-US" sz="1400" dirty="0" smtClean="0"/>
              <a:t>Calvin’s experiment to elucidate the carboxylation of </a:t>
            </a:r>
            <a:r>
              <a:rPr lang="en-US" sz="1400" dirty="0" err="1" smtClean="0"/>
              <a:t>RuBP</a:t>
            </a:r>
            <a:endParaRPr lang="en-US" sz="1400" dirty="0" smtClean="0"/>
          </a:p>
          <a:p>
            <a:pPr marL="0" indent="0">
              <a:buNone/>
            </a:pPr>
            <a:endParaRPr lang="en-US" sz="1400" dirty="0"/>
          </a:p>
        </p:txBody>
      </p:sp>
      <p:sp>
        <p:nvSpPr>
          <p:cNvPr id="7" name="Content Placeholder 2"/>
          <p:cNvSpPr txBox="1">
            <a:spLocks/>
          </p:cNvSpPr>
          <p:nvPr/>
        </p:nvSpPr>
        <p:spPr>
          <a:xfrm>
            <a:off x="136769" y="5467417"/>
            <a:ext cx="8870462" cy="644785"/>
          </a:xfrm>
          <a:prstGeom prst="rect">
            <a:avLst/>
          </a:prstGeom>
          <a:solidFill>
            <a:srgbClr val="FF7FE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Skills:</a:t>
            </a:r>
          </a:p>
          <a:p>
            <a:pPr>
              <a:buFontTx/>
              <a:buChar char="-"/>
            </a:pPr>
            <a:r>
              <a:rPr lang="en-US" sz="1400" dirty="0" smtClean="0"/>
              <a:t>Annotation of a diagram to indicate the adaptations of a chloroplast to its function</a:t>
            </a:r>
          </a:p>
          <a:p>
            <a:pPr marL="0" indent="0">
              <a:buNone/>
            </a:pPr>
            <a:endParaRPr lang="en-US" sz="1400" dirty="0" smtClean="0"/>
          </a:p>
        </p:txBody>
      </p:sp>
      <p:sp>
        <p:nvSpPr>
          <p:cNvPr id="8" name="Content Placeholder 2"/>
          <p:cNvSpPr txBox="1">
            <a:spLocks/>
          </p:cNvSpPr>
          <p:nvPr/>
        </p:nvSpPr>
        <p:spPr>
          <a:xfrm>
            <a:off x="136769" y="4560097"/>
            <a:ext cx="8870462" cy="907320"/>
          </a:xfrm>
          <a:prstGeom prst="rect">
            <a:avLst/>
          </a:prstGeom>
          <a:solidFill>
            <a:srgbClr val="98FFBC"/>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Nature of science:</a:t>
            </a:r>
            <a:endParaRPr lang="en-US" sz="1400" b="1" dirty="0"/>
          </a:p>
          <a:p>
            <a:pPr marL="0" indent="0">
              <a:buNone/>
            </a:pPr>
            <a:r>
              <a:rPr lang="en-US" sz="1400" dirty="0" smtClean="0"/>
              <a:t>- Developments in scientific research follow </a:t>
            </a:r>
            <a:r>
              <a:rPr lang="en-US" sz="1400" dirty="0" err="1" smtClean="0"/>
              <a:t>improvments</a:t>
            </a:r>
            <a:r>
              <a:rPr lang="en-US" sz="1400" dirty="0" smtClean="0"/>
              <a:t> in apparatus: sources of 14C and autoradiography enabled Calvin to elucidate the pathways of carbon fixation</a:t>
            </a:r>
            <a:endParaRPr lang="en-US" sz="1400" b="1" dirty="0"/>
          </a:p>
        </p:txBody>
      </p:sp>
    </p:spTree>
    <p:extLst>
      <p:ext uri="{BB962C8B-B14F-4D97-AF65-F5344CB8AC3E}">
        <p14:creationId xmlns:p14="http://schemas.microsoft.com/office/powerpoint/2010/main" val="28636423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22983"/>
            <a:ext cx="3351939" cy="5406005"/>
          </a:xfrm>
        </p:spPr>
        <p:txBody>
          <a:bodyPr>
            <a:normAutofit fontScale="92500"/>
          </a:bodyPr>
          <a:lstStyle/>
          <a:p>
            <a:pPr>
              <a:buFontTx/>
              <a:buChar char="-"/>
            </a:pPr>
            <a:r>
              <a:rPr lang="en-US" sz="2400" dirty="0" smtClean="0"/>
              <a:t>Thylakoid membranes</a:t>
            </a:r>
          </a:p>
          <a:p>
            <a:pPr>
              <a:buFontTx/>
              <a:buChar char="-"/>
            </a:pPr>
            <a:endParaRPr lang="en-US" sz="2400" dirty="0"/>
          </a:p>
          <a:p>
            <a:pPr>
              <a:buFontTx/>
              <a:buChar char="-"/>
            </a:pPr>
            <a:r>
              <a:rPr lang="en-US" sz="2400" dirty="0" smtClean="0"/>
              <a:t>Uses light directly </a:t>
            </a:r>
            <a:endParaRPr lang="en-US" sz="2400" dirty="0"/>
          </a:p>
          <a:p>
            <a:pPr>
              <a:buFontTx/>
              <a:buChar char="-"/>
            </a:pPr>
            <a:endParaRPr lang="en-US" sz="2400" dirty="0" smtClean="0"/>
          </a:p>
          <a:p>
            <a:pPr>
              <a:buFontTx/>
              <a:buChar char="-"/>
            </a:pPr>
            <a:r>
              <a:rPr lang="en-US" sz="2400" dirty="0" smtClean="0"/>
              <a:t>Pigments (e.g. Chlorophyll a) absorb light </a:t>
            </a:r>
          </a:p>
          <a:p>
            <a:pPr>
              <a:buFontTx/>
              <a:buChar char="-"/>
            </a:pPr>
            <a:endParaRPr lang="en-US" sz="2400" dirty="0"/>
          </a:p>
          <a:p>
            <a:pPr>
              <a:buFontTx/>
              <a:buChar char="-"/>
            </a:pPr>
            <a:r>
              <a:rPr lang="en-US" sz="2400" dirty="0" smtClean="0"/>
              <a:t>Pigments organised into </a:t>
            </a:r>
            <a:r>
              <a:rPr lang="en-US" sz="2400" b="1" dirty="0" smtClean="0"/>
              <a:t>photosystems (protein and pigments)</a:t>
            </a:r>
            <a:r>
              <a:rPr lang="en-US" sz="2400" dirty="0" smtClean="0"/>
              <a:t> in thylakoids</a:t>
            </a:r>
          </a:p>
          <a:p>
            <a:pPr marL="0" indent="0">
              <a:buNone/>
            </a:pPr>
            <a:endParaRPr lang="en-US" sz="2400" dirty="0" smtClean="0"/>
          </a:p>
          <a:p>
            <a:pPr marL="0" indent="0">
              <a:buNone/>
            </a:pPr>
            <a:endParaRPr lang="en-US" sz="2400" dirty="0" smtClean="0"/>
          </a:p>
          <a:p>
            <a:pPr>
              <a:buFontTx/>
              <a:buChar char="-"/>
            </a:pPr>
            <a:endParaRPr lang="en-US" sz="2400" dirty="0" smtClean="0"/>
          </a:p>
          <a:p>
            <a:pPr>
              <a:buFontTx/>
              <a:buChar char="-"/>
            </a:pPr>
            <a:endParaRPr lang="en-US" sz="2400" dirty="0" smtClean="0"/>
          </a:p>
        </p:txBody>
      </p:sp>
      <p:sp>
        <p:nvSpPr>
          <p:cNvPr id="5" name="Content Placeholder 2"/>
          <p:cNvSpPr txBox="1">
            <a:spLocks/>
          </p:cNvSpPr>
          <p:nvPr/>
        </p:nvSpPr>
        <p:spPr>
          <a:xfrm>
            <a:off x="136769" y="5994680"/>
            <a:ext cx="8870462" cy="692991"/>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smtClean="0"/>
              <a:t>Light-dependent reactions take place in the intermembrane space of the thylakoid</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Light Dependent Reactions</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902" y="1782012"/>
            <a:ext cx="6426872" cy="4197899"/>
          </a:xfrm>
          <a:prstGeom prst="rect">
            <a:avLst/>
          </a:prstGeom>
        </p:spPr>
      </p:pic>
    </p:spTree>
    <p:extLst>
      <p:ext uri="{BB962C8B-B14F-4D97-AF65-F5344CB8AC3E}">
        <p14:creationId xmlns:p14="http://schemas.microsoft.com/office/powerpoint/2010/main" val="5352252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4138"/>
            <a:ext cx="4464424" cy="4865127"/>
          </a:xfrm>
        </p:spPr>
        <p:txBody>
          <a:bodyPr>
            <a:normAutofit fontScale="85000" lnSpcReduction="10000"/>
          </a:bodyPr>
          <a:lstStyle/>
          <a:p>
            <a:pPr marL="0" indent="0">
              <a:buNone/>
            </a:pPr>
            <a:r>
              <a:rPr lang="en-US" sz="2400" b="1" dirty="0" smtClean="0"/>
              <a:t>Photosystems include:</a:t>
            </a:r>
          </a:p>
          <a:p>
            <a:pPr marL="0" indent="0">
              <a:buNone/>
            </a:pPr>
            <a:endParaRPr lang="en-US" sz="2400" b="1" dirty="0" smtClean="0"/>
          </a:p>
          <a:p>
            <a:pPr marL="514350" indent="-514350">
              <a:buAutoNum type="arabicPeriod"/>
            </a:pPr>
            <a:r>
              <a:rPr lang="en-US" sz="2400" dirty="0" smtClean="0"/>
              <a:t>Chlorophyll a molecules</a:t>
            </a:r>
          </a:p>
          <a:p>
            <a:pPr marL="514350" indent="-514350">
              <a:buAutoNum type="arabicPeriod"/>
            </a:pPr>
            <a:r>
              <a:rPr lang="en-US" sz="2400" dirty="0" smtClean="0"/>
              <a:t>Accessory pigments (other than chlorophyll a)</a:t>
            </a:r>
          </a:p>
          <a:p>
            <a:pPr marL="514350" indent="-514350">
              <a:buAutoNum type="arabicPeriod"/>
            </a:pPr>
            <a:r>
              <a:rPr lang="en-US" sz="2400" dirty="0" smtClean="0"/>
              <a:t>Reaction centre containing a primary electron acceptor</a:t>
            </a:r>
          </a:p>
          <a:p>
            <a:pPr marL="514350" indent="-514350">
              <a:buAutoNum type="arabicPeriod"/>
            </a:pPr>
            <a:r>
              <a:rPr lang="en-US" sz="2400" dirty="0" smtClean="0"/>
              <a:t>The is a photosystem I and II each activated by different wavelengths of light:</a:t>
            </a:r>
          </a:p>
          <a:p>
            <a:pPr marL="0" indent="0">
              <a:buNone/>
            </a:pPr>
            <a:endParaRPr lang="en-US" sz="2400" dirty="0" smtClean="0"/>
          </a:p>
          <a:p>
            <a:pPr marL="0" indent="0" algn="ctr">
              <a:buNone/>
            </a:pPr>
            <a:r>
              <a:rPr lang="en-US" sz="2400" dirty="0"/>
              <a:t>Photosystem I: 700nm (P700)</a:t>
            </a:r>
          </a:p>
          <a:p>
            <a:pPr marL="0" indent="0" algn="ctr">
              <a:buNone/>
            </a:pPr>
            <a:r>
              <a:rPr lang="en-US" sz="2400" dirty="0"/>
              <a:t> </a:t>
            </a:r>
            <a:r>
              <a:rPr lang="en-US" sz="2400" dirty="0" smtClean="0"/>
              <a:t>Photosystem </a:t>
            </a:r>
            <a:r>
              <a:rPr lang="en-US" sz="2400" dirty="0"/>
              <a:t>II: 680nm (P680</a:t>
            </a:r>
            <a:r>
              <a:rPr lang="en-US" sz="2400" dirty="0" smtClean="0"/>
              <a:t>)</a:t>
            </a:r>
          </a:p>
          <a:p>
            <a:pPr marL="0" indent="0">
              <a:buNone/>
            </a:pPr>
            <a:endParaRPr lang="en-US" sz="2400" dirty="0" smtClean="0"/>
          </a:p>
          <a:p>
            <a:pPr marL="0" indent="0">
              <a:buNone/>
            </a:pPr>
            <a:r>
              <a:rPr lang="en-US" sz="2400" dirty="0" smtClean="0"/>
              <a:t>5. They contain reaction </a:t>
            </a:r>
            <a:r>
              <a:rPr lang="en-US" sz="2400" dirty="0" err="1" smtClean="0"/>
              <a:t>centres</a:t>
            </a:r>
            <a:endParaRPr lang="en-US" sz="2400" dirty="0" smtClean="0"/>
          </a:p>
          <a:p>
            <a:pPr marL="514350" indent="-514350">
              <a:buAutoNum type="arabicPeriod"/>
            </a:pPr>
            <a:endParaRPr lang="en-US" sz="2400" dirty="0" smtClean="0"/>
          </a:p>
          <a:p>
            <a:pPr marL="0" indent="0">
              <a:buNone/>
            </a:pPr>
            <a:endParaRPr lang="en-US" sz="2400" dirty="0" smtClean="0"/>
          </a:p>
          <a:p>
            <a:pPr>
              <a:buFontTx/>
              <a:buChar char="-"/>
            </a:pPr>
            <a:endParaRPr lang="en-US" sz="2400" dirty="0" smtClean="0"/>
          </a:p>
          <a:p>
            <a:pPr>
              <a:buFontTx/>
              <a:buChar char="-"/>
            </a:pPr>
            <a:endParaRPr lang="en-US" sz="2400" dirty="0" smtClean="0"/>
          </a:p>
        </p:txBody>
      </p:sp>
      <p:sp>
        <p:nvSpPr>
          <p:cNvPr id="5" name="Content Placeholder 2"/>
          <p:cNvSpPr txBox="1">
            <a:spLocks/>
          </p:cNvSpPr>
          <p:nvPr/>
        </p:nvSpPr>
        <p:spPr>
          <a:xfrm>
            <a:off x="136769" y="5994680"/>
            <a:ext cx="8870462" cy="692991"/>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smtClean="0"/>
              <a:t>Light-dependent reactions take place in the intermembrane space of the thylakoid</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Light Dependent Reactions</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302" y="588675"/>
            <a:ext cx="4820697" cy="5671408"/>
          </a:xfrm>
          <a:prstGeom prst="rect">
            <a:avLst/>
          </a:prstGeom>
        </p:spPr>
      </p:pic>
    </p:spTree>
    <p:extLst>
      <p:ext uri="{BB962C8B-B14F-4D97-AF65-F5344CB8AC3E}">
        <p14:creationId xmlns:p14="http://schemas.microsoft.com/office/powerpoint/2010/main" val="125707503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00101"/>
            <a:ext cx="4464424" cy="4921583"/>
          </a:xfrm>
        </p:spPr>
        <p:txBody>
          <a:bodyPr>
            <a:normAutofit fontScale="77500" lnSpcReduction="20000"/>
          </a:bodyPr>
          <a:lstStyle/>
          <a:p>
            <a:pPr marL="0" indent="0">
              <a:buNone/>
            </a:pPr>
            <a:r>
              <a:rPr lang="en-US" sz="2400" b="1" dirty="0" smtClean="0">
                <a:solidFill>
                  <a:srgbClr val="660066"/>
                </a:solidFill>
              </a:rPr>
              <a:t>Location: </a:t>
            </a:r>
            <a:r>
              <a:rPr lang="en-US" sz="2000" dirty="0" smtClean="0"/>
              <a:t>Thylakoid space and across the thylakoid membrane</a:t>
            </a:r>
          </a:p>
          <a:p>
            <a:pPr marL="457200" indent="-457200">
              <a:buAutoNum type="arabicPeriod"/>
            </a:pPr>
            <a:r>
              <a:rPr lang="en-US" sz="2400" dirty="0" smtClean="0"/>
              <a:t>Chlorophyll molecules absorb light energy from photons of light.</a:t>
            </a:r>
          </a:p>
          <a:p>
            <a:pPr marL="457200" indent="-457200">
              <a:buAutoNum type="arabicPeriod"/>
            </a:pPr>
            <a:r>
              <a:rPr lang="en-US" sz="2400" dirty="0" smtClean="0"/>
              <a:t>Light energy is passed to a Chlorophyll</a:t>
            </a:r>
            <a:r>
              <a:rPr lang="en-US" sz="2400" i="1" dirty="0" smtClean="0"/>
              <a:t> a </a:t>
            </a:r>
            <a:r>
              <a:rPr lang="en-US" sz="2400" dirty="0" smtClean="0"/>
              <a:t>molecule in the reaction centre.</a:t>
            </a:r>
          </a:p>
          <a:p>
            <a:pPr marL="457200" indent="-457200">
              <a:buAutoNum type="arabicPeriod"/>
            </a:pPr>
            <a:r>
              <a:rPr lang="en-US" sz="2400" dirty="0" smtClean="0"/>
              <a:t>This excites the chlorophyll </a:t>
            </a:r>
            <a:r>
              <a:rPr lang="en-US" sz="2400" i="1" dirty="0" smtClean="0"/>
              <a:t>a</a:t>
            </a:r>
            <a:r>
              <a:rPr lang="en-US" sz="2400" dirty="0" smtClean="0"/>
              <a:t> and it is </a:t>
            </a:r>
            <a:r>
              <a:rPr lang="en-US" sz="2400" b="1" dirty="0" err="1" smtClean="0"/>
              <a:t>photoactivated</a:t>
            </a:r>
            <a:r>
              <a:rPr lang="en-US" sz="2400" b="1" dirty="0" smtClean="0"/>
              <a:t>.</a:t>
            </a:r>
          </a:p>
          <a:p>
            <a:pPr marL="457200" indent="-457200">
              <a:buAutoNum type="arabicPeriod"/>
            </a:pPr>
            <a:r>
              <a:rPr lang="en-US" sz="2400" dirty="0" smtClean="0"/>
              <a:t>The chlorophyll </a:t>
            </a:r>
            <a:r>
              <a:rPr lang="en-US" sz="2400" i="1" dirty="0" smtClean="0"/>
              <a:t>a</a:t>
            </a:r>
            <a:r>
              <a:rPr lang="en-US" sz="2400" dirty="0" smtClean="0"/>
              <a:t> molecule donates an excited electron to the </a:t>
            </a:r>
            <a:r>
              <a:rPr lang="en-US" sz="2400" b="1" dirty="0" smtClean="0"/>
              <a:t>primary electron acceptor – plastoquinine </a:t>
            </a:r>
            <a:r>
              <a:rPr lang="en-US" sz="2400" dirty="0" smtClean="0"/>
              <a:t>(plastoquinine is reduced). </a:t>
            </a:r>
          </a:p>
          <a:p>
            <a:pPr marL="0" indent="0">
              <a:buNone/>
            </a:pPr>
            <a:endParaRPr lang="en-US" sz="2400" dirty="0" smtClean="0"/>
          </a:p>
          <a:p>
            <a:pPr marL="0" indent="0">
              <a:buNone/>
            </a:pPr>
            <a:endParaRPr lang="en-US" sz="2400" dirty="0"/>
          </a:p>
          <a:p>
            <a:pPr marL="0" indent="0">
              <a:buNone/>
            </a:pPr>
            <a:r>
              <a:rPr lang="en-US" sz="2400" dirty="0" smtClean="0"/>
              <a:t>Two photons = one reduced plastoquinine.</a:t>
            </a:r>
          </a:p>
          <a:p>
            <a:pPr marL="0" indent="0">
              <a:buNone/>
            </a:pPr>
            <a:endParaRPr lang="en-US" sz="2400" dirty="0" smtClean="0"/>
          </a:p>
        </p:txBody>
      </p:sp>
      <p:sp>
        <p:nvSpPr>
          <p:cNvPr id="5" name="Content Placeholder 2"/>
          <p:cNvSpPr txBox="1">
            <a:spLocks/>
          </p:cNvSpPr>
          <p:nvPr/>
        </p:nvSpPr>
        <p:spPr>
          <a:xfrm>
            <a:off x="136769" y="5994680"/>
            <a:ext cx="8870462" cy="692991"/>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smtClean="0"/>
              <a:t>Light-dependent reactions take place in the intermembrane space of the thylakoid</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Light Dependent Reactions</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6670" y="588675"/>
            <a:ext cx="4820697" cy="5671408"/>
          </a:xfrm>
          <a:prstGeom prst="rect">
            <a:avLst/>
          </a:prstGeom>
        </p:spPr>
      </p:pic>
      <p:sp>
        <p:nvSpPr>
          <p:cNvPr id="2" name="TextBox 1"/>
          <p:cNvSpPr txBox="1"/>
          <p:nvPr/>
        </p:nvSpPr>
        <p:spPr>
          <a:xfrm>
            <a:off x="7420535" y="1842246"/>
            <a:ext cx="302887" cy="338554"/>
          </a:xfrm>
          <a:prstGeom prst="rect">
            <a:avLst/>
          </a:prstGeom>
          <a:noFill/>
        </p:spPr>
        <p:txBody>
          <a:bodyPr wrap="none" rtlCol="0">
            <a:spAutoFit/>
          </a:bodyPr>
          <a:lstStyle/>
          <a:p>
            <a:r>
              <a:rPr lang="en-US" sz="1600" dirty="0" smtClean="0"/>
              <a:t>II</a:t>
            </a:r>
            <a:endParaRPr lang="en-US" sz="1600" dirty="0"/>
          </a:p>
        </p:txBody>
      </p:sp>
      <p:sp>
        <p:nvSpPr>
          <p:cNvPr id="4" name="TextBox 3"/>
          <p:cNvSpPr txBox="1"/>
          <p:nvPr/>
        </p:nvSpPr>
        <p:spPr>
          <a:xfrm>
            <a:off x="5895473" y="3390596"/>
            <a:ext cx="467895" cy="369332"/>
          </a:xfrm>
          <a:prstGeom prst="rect">
            <a:avLst/>
          </a:prstGeom>
          <a:noFill/>
        </p:spPr>
        <p:txBody>
          <a:bodyPr wrap="square" rtlCol="0">
            <a:spAutoFit/>
          </a:bodyPr>
          <a:lstStyle/>
          <a:p>
            <a:r>
              <a:rPr lang="en-US" dirty="0" smtClean="0"/>
              <a:t>1</a:t>
            </a:r>
            <a:endParaRPr lang="en-US" dirty="0"/>
          </a:p>
        </p:txBody>
      </p:sp>
      <p:sp>
        <p:nvSpPr>
          <p:cNvPr id="8" name="TextBox 7"/>
          <p:cNvSpPr txBox="1"/>
          <p:nvPr/>
        </p:nvSpPr>
        <p:spPr>
          <a:xfrm>
            <a:off x="6644105" y="4489296"/>
            <a:ext cx="922421" cy="369332"/>
          </a:xfrm>
          <a:prstGeom prst="rect">
            <a:avLst/>
          </a:prstGeom>
          <a:noFill/>
        </p:spPr>
        <p:txBody>
          <a:bodyPr wrap="square" rtlCol="0">
            <a:spAutoFit/>
          </a:bodyPr>
          <a:lstStyle/>
          <a:p>
            <a:r>
              <a:rPr lang="en-US" dirty="0" smtClean="0"/>
              <a:t>2</a:t>
            </a:r>
            <a:endParaRPr lang="en-US" dirty="0"/>
          </a:p>
        </p:txBody>
      </p:sp>
      <p:sp>
        <p:nvSpPr>
          <p:cNvPr id="10" name="TextBox 9"/>
          <p:cNvSpPr txBox="1"/>
          <p:nvPr/>
        </p:nvSpPr>
        <p:spPr>
          <a:xfrm>
            <a:off x="6867842" y="3575262"/>
            <a:ext cx="681790" cy="369332"/>
          </a:xfrm>
          <a:prstGeom prst="rect">
            <a:avLst/>
          </a:prstGeom>
          <a:noFill/>
        </p:spPr>
        <p:txBody>
          <a:bodyPr wrap="square" rtlCol="0">
            <a:spAutoFit/>
          </a:bodyPr>
          <a:lstStyle/>
          <a:p>
            <a:r>
              <a:rPr lang="en-US" dirty="0" smtClean="0"/>
              <a:t>4</a:t>
            </a:r>
            <a:endParaRPr lang="en-US" dirty="0"/>
          </a:p>
        </p:txBody>
      </p:sp>
      <p:sp>
        <p:nvSpPr>
          <p:cNvPr id="11" name="TextBox 10"/>
          <p:cNvSpPr txBox="1"/>
          <p:nvPr/>
        </p:nvSpPr>
        <p:spPr>
          <a:xfrm>
            <a:off x="7149641" y="4304630"/>
            <a:ext cx="481263"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35854855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Acceptor</a:t>
            </a:r>
            <a:endParaRPr lang="en-US" dirty="0"/>
          </a:p>
        </p:txBody>
      </p:sp>
      <p:pic>
        <p:nvPicPr>
          <p:cNvPr id="4" name="Content Placeholder 3"/>
          <p:cNvPicPr>
            <a:picLocks noGrp="1" noChangeAspect="1"/>
          </p:cNvPicPr>
          <p:nvPr>
            <p:ph idx="1"/>
          </p:nvPr>
        </p:nvPicPr>
        <p:blipFill>
          <a:blip r:embed="rId2"/>
          <a:srcRect l="4542" r="4542"/>
          <a:stretch>
            <a:fillRect/>
          </a:stretch>
        </p:blipFill>
        <p:spPr/>
      </p:pic>
      <p:sp>
        <p:nvSpPr>
          <p:cNvPr id="5" name="TextBox 4"/>
          <p:cNvSpPr txBox="1"/>
          <p:nvPr/>
        </p:nvSpPr>
        <p:spPr>
          <a:xfrm>
            <a:off x="2407936" y="6312387"/>
            <a:ext cx="6736064" cy="369332"/>
          </a:xfrm>
          <a:prstGeom prst="rect">
            <a:avLst/>
          </a:prstGeom>
          <a:noFill/>
        </p:spPr>
        <p:txBody>
          <a:bodyPr wrap="none" rtlCol="0">
            <a:spAutoFit/>
          </a:bodyPr>
          <a:lstStyle/>
          <a:p>
            <a:r>
              <a:rPr lang="en-US" dirty="0" smtClean="0"/>
              <a:t>Just out of interest – you don’t need to know the structure</a:t>
            </a:r>
            <a:endParaRPr lang="en-US" dirty="0"/>
          </a:p>
        </p:txBody>
      </p:sp>
    </p:spTree>
    <p:extLst>
      <p:ext uri="{BB962C8B-B14F-4D97-AF65-F5344CB8AC3E}">
        <p14:creationId xmlns:p14="http://schemas.microsoft.com/office/powerpoint/2010/main" val="27051642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2293" b="-12293"/>
          <a:stretch>
            <a:fillRect/>
          </a:stretch>
        </p:blipFill>
        <p:spPr>
          <a:xfrm>
            <a:off x="0" y="1921042"/>
            <a:ext cx="9147072" cy="5030537"/>
          </a:xfrm>
        </p:spPr>
      </p:pic>
      <p:sp>
        <p:nvSpPr>
          <p:cNvPr id="6" name="TextBox 5"/>
          <p:cNvSpPr txBox="1"/>
          <p:nvPr/>
        </p:nvSpPr>
        <p:spPr>
          <a:xfrm>
            <a:off x="294104" y="441158"/>
            <a:ext cx="8766940" cy="2031325"/>
          </a:xfrm>
          <a:prstGeom prst="rect">
            <a:avLst/>
          </a:prstGeom>
          <a:noFill/>
        </p:spPr>
        <p:txBody>
          <a:bodyPr wrap="square" rtlCol="0">
            <a:spAutoFit/>
          </a:bodyPr>
          <a:lstStyle/>
          <a:p>
            <a:r>
              <a:rPr lang="en-US" dirty="0" smtClean="0"/>
              <a:t>5.   Once plastoquinine collects two electrons it moves from photosystem II    	into the membrane (it is hydrophobic so it stays in the bilayer). It travels   	along an electron transport chain to photosystem I.</a:t>
            </a:r>
          </a:p>
          <a:p>
            <a:endParaRPr lang="en-US" dirty="0" smtClean="0"/>
          </a:p>
          <a:p>
            <a:r>
              <a:rPr lang="en-US" dirty="0" smtClean="0"/>
              <a:t>This is repeated so the chlorophyll </a:t>
            </a:r>
            <a:r>
              <a:rPr lang="en-US" i="1" dirty="0" smtClean="0"/>
              <a:t>a</a:t>
            </a:r>
            <a:r>
              <a:rPr lang="en-US" dirty="0" smtClean="0"/>
              <a:t> has lost four electrons and two reduced plastoquinine are produced.</a:t>
            </a:r>
          </a:p>
          <a:p>
            <a:endParaRPr lang="en-US" dirty="0"/>
          </a:p>
        </p:txBody>
      </p:sp>
      <p:sp>
        <p:nvSpPr>
          <p:cNvPr id="7" name="TextBox 6"/>
          <p:cNvSpPr txBox="1"/>
          <p:nvPr/>
        </p:nvSpPr>
        <p:spPr>
          <a:xfrm>
            <a:off x="3168316" y="4023895"/>
            <a:ext cx="681789" cy="369332"/>
          </a:xfrm>
          <a:prstGeom prst="rect">
            <a:avLst/>
          </a:prstGeom>
          <a:noFill/>
        </p:spPr>
        <p:txBody>
          <a:bodyPr wrap="square" rtlCol="0">
            <a:spAutoFit/>
          </a:bodyPr>
          <a:lstStyle/>
          <a:p>
            <a:r>
              <a:rPr lang="en-US" dirty="0" smtClean="0"/>
              <a:t>5</a:t>
            </a:r>
            <a:endParaRPr lang="en-US" dirty="0"/>
          </a:p>
        </p:txBody>
      </p:sp>
      <p:sp>
        <p:nvSpPr>
          <p:cNvPr id="8" name="TextBox 7"/>
          <p:cNvSpPr txBox="1"/>
          <p:nvPr/>
        </p:nvSpPr>
        <p:spPr>
          <a:xfrm>
            <a:off x="4149558" y="4545627"/>
            <a:ext cx="681789" cy="369332"/>
          </a:xfrm>
          <a:prstGeom prst="rect">
            <a:avLst/>
          </a:prstGeom>
          <a:noFill/>
        </p:spPr>
        <p:txBody>
          <a:bodyPr wrap="square" rtlCol="0">
            <a:spAutoFit/>
          </a:bodyPr>
          <a:lstStyle/>
          <a:p>
            <a:r>
              <a:rPr lang="en-US" dirty="0" smtClean="0"/>
              <a:t>5</a:t>
            </a:r>
            <a:endParaRPr lang="en-US" dirty="0"/>
          </a:p>
        </p:txBody>
      </p:sp>
      <p:sp>
        <p:nvSpPr>
          <p:cNvPr id="9" name="TextBox 8"/>
          <p:cNvSpPr txBox="1"/>
          <p:nvPr/>
        </p:nvSpPr>
        <p:spPr>
          <a:xfrm>
            <a:off x="5045243" y="4545627"/>
            <a:ext cx="681789" cy="369332"/>
          </a:xfrm>
          <a:prstGeom prst="rect">
            <a:avLst/>
          </a:prstGeom>
          <a:noFill/>
        </p:spPr>
        <p:txBody>
          <a:bodyPr wrap="square" rtlCol="0">
            <a:spAutoFit/>
          </a:bodyPr>
          <a:lstStyle/>
          <a:p>
            <a:r>
              <a:rPr lang="en-US" dirty="0" smtClean="0"/>
              <a:t>5</a:t>
            </a:r>
            <a:endParaRPr lang="en-US" dirty="0"/>
          </a:p>
        </p:txBody>
      </p:sp>
      <p:sp>
        <p:nvSpPr>
          <p:cNvPr id="10" name="TextBox 9"/>
          <p:cNvSpPr txBox="1"/>
          <p:nvPr/>
        </p:nvSpPr>
        <p:spPr>
          <a:xfrm>
            <a:off x="6055894" y="6055895"/>
            <a:ext cx="3005150" cy="369332"/>
          </a:xfrm>
          <a:prstGeom prst="rect">
            <a:avLst/>
          </a:prstGeom>
          <a:noFill/>
        </p:spPr>
        <p:txBody>
          <a:bodyPr wrap="none" rtlCol="0">
            <a:spAutoFit/>
          </a:bodyPr>
          <a:lstStyle/>
          <a:p>
            <a:r>
              <a:rPr lang="en-US" b="1" dirty="0" smtClean="0">
                <a:solidFill>
                  <a:srgbClr val="FF0000"/>
                </a:solidFill>
              </a:rPr>
              <a:t>Ignore the red numbers</a:t>
            </a:r>
            <a:endParaRPr lang="en-US" b="1" dirty="0">
              <a:solidFill>
                <a:srgbClr val="FF0000"/>
              </a:solidFill>
            </a:endParaRPr>
          </a:p>
        </p:txBody>
      </p:sp>
    </p:spTree>
    <p:extLst>
      <p:ext uri="{BB962C8B-B14F-4D97-AF65-F5344CB8AC3E}">
        <p14:creationId xmlns:p14="http://schemas.microsoft.com/office/powerpoint/2010/main" val="36854364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2293" b="-12293"/>
          <a:stretch>
            <a:fillRect/>
          </a:stretch>
        </p:blipFill>
        <p:spPr>
          <a:xfrm>
            <a:off x="0" y="1921042"/>
            <a:ext cx="9147072" cy="5030537"/>
          </a:xfrm>
        </p:spPr>
      </p:pic>
      <p:sp>
        <p:nvSpPr>
          <p:cNvPr id="10" name="TextBox 9"/>
          <p:cNvSpPr txBox="1"/>
          <p:nvPr/>
        </p:nvSpPr>
        <p:spPr>
          <a:xfrm>
            <a:off x="6055894" y="6055895"/>
            <a:ext cx="3005150" cy="369332"/>
          </a:xfrm>
          <a:prstGeom prst="rect">
            <a:avLst/>
          </a:prstGeom>
          <a:noFill/>
        </p:spPr>
        <p:txBody>
          <a:bodyPr wrap="none" rtlCol="0">
            <a:spAutoFit/>
          </a:bodyPr>
          <a:lstStyle/>
          <a:p>
            <a:r>
              <a:rPr lang="en-US" b="1" dirty="0" smtClean="0">
                <a:solidFill>
                  <a:srgbClr val="FF0000"/>
                </a:solidFill>
              </a:rPr>
              <a:t>Ignore the red numbers</a:t>
            </a:r>
            <a:endParaRPr lang="en-US" b="1" dirty="0">
              <a:solidFill>
                <a:srgbClr val="FF0000"/>
              </a:solidFill>
            </a:endParaRPr>
          </a:p>
        </p:txBody>
      </p:sp>
      <p:sp>
        <p:nvSpPr>
          <p:cNvPr id="2" name="TextBox 1"/>
          <p:cNvSpPr txBox="1"/>
          <p:nvPr/>
        </p:nvSpPr>
        <p:spPr>
          <a:xfrm>
            <a:off x="387685" y="267369"/>
            <a:ext cx="8395368" cy="2308324"/>
          </a:xfrm>
          <a:prstGeom prst="rect">
            <a:avLst/>
          </a:prstGeom>
          <a:noFill/>
        </p:spPr>
        <p:txBody>
          <a:bodyPr wrap="square" rtlCol="0">
            <a:spAutoFit/>
          </a:bodyPr>
          <a:lstStyle/>
          <a:p>
            <a:r>
              <a:rPr lang="en-US" dirty="0" smtClean="0"/>
              <a:t>6. Once the plastoquinine in photosystem II is reduced, the chlorophyll </a:t>
            </a:r>
            <a:r>
              <a:rPr lang="en-US" i="1" dirty="0" smtClean="0"/>
              <a:t>a</a:t>
            </a:r>
            <a:r>
              <a:rPr lang="en-US" dirty="0" smtClean="0"/>
              <a:t> in the reaction centre becomes a powerful oxidizing agent. It causes water molecules to split and give up their elections to replace the ones that the chlorophyll </a:t>
            </a:r>
            <a:r>
              <a:rPr lang="en-US" i="1" dirty="0" smtClean="0"/>
              <a:t>a</a:t>
            </a:r>
            <a:r>
              <a:rPr lang="en-US" dirty="0" smtClean="0"/>
              <a:t> has lost. </a:t>
            </a:r>
          </a:p>
          <a:p>
            <a:endParaRPr lang="en-US" dirty="0"/>
          </a:p>
          <a:p>
            <a:endParaRPr lang="en-US" dirty="0" smtClean="0"/>
          </a:p>
          <a:p>
            <a:r>
              <a:rPr lang="en-US" dirty="0" smtClean="0"/>
              <a:t>This is called photolysis </a:t>
            </a:r>
            <a:r>
              <a:rPr lang="en-US" i="1" dirty="0" smtClean="0"/>
              <a:t>(photo – Light, </a:t>
            </a:r>
            <a:r>
              <a:rPr lang="en-US" i="1" dirty="0" err="1" smtClean="0"/>
              <a:t>lysis</a:t>
            </a:r>
            <a:r>
              <a:rPr lang="en-US" i="1" dirty="0" smtClean="0"/>
              <a:t> – split). </a:t>
            </a:r>
            <a:r>
              <a:rPr lang="en-US" dirty="0" smtClean="0"/>
              <a:t>Oxygen is the waste product and diffuses away. </a:t>
            </a:r>
            <a:endParaRPr lang="en-US" i="1" dirty="0"/>
          </a:p>
        </p:txBody>
      </p:sp>
      <p:sp>
        <p:nvSpPr>
          <p:cNvPr id="3" name="TextBox 2"/>
          <p:cNvSpPr txBox="1"/>
          <p:nvPr/>
        </p:nvSpPr>
        <p:spPr>
          <a:xfrm>
            <a:off x="868946" y="5871229"/>
            <a:ext cx="601579" cy="369332"/>
          </a:xfrm>
          <a:prstGeom prst="rect">
            <a:avLst/>
          </a:prstGeom>
          <a:noFill/>
        </p:spPr>
        <p:txBody>
          <a:bodyPr wrap="square" rtlCol="0">
            <a:spAutoFit/>
          </a:bodyPr>
          <a:lstStyle/>
          <a:p>
            <a:r>
              <a:rPr lang="en-US" dirty="0" smtClean="0"/>
              <a:t>6.</a:t>
            </a:r>
            <a:endParaRPr lang="en-US" dirty="0"/>
          </a:p>
        </p:txBody>
      </p:sp>
      <p:sp>
        <p:nvSpPr>
          <p:cNvPr id="5" name="TextBox 4"/>
          <p:cNvSpPr txBox="1"/>
          <p:nvPr/>
        </p:nvSpPr>
        <p:spPr>
          <a:xfrm>
            <a:off x="2811346" y="1654856"/>
            <a:ext cx="3609732" cy="369332"/>
          </a:xfrm>
          <a:prstGeom prst="rect">
            <a:avLst/>
          </a:prstGeom>
          <a:noFill/>
        </p:spPr>
        <p:txBody>
          <a:bodyPr wrap="none" rtlCol="0">
            <a:spAutoFit/>
          </a:bodyPr>
          <a:lstStyle/>
          <a:p>
            <a:r>
              <a:rPr lang="en-US" dirty="0" smtClean="0"/>
              <a:t>2H</a:t>
            </a:r>
            <a:r>
              <a:rPr lang="en-US" baseline="-25000" dirty="0" smtClean="0"/>
              <a:t>2</a:t>
            </a:r>
            <a:r>
              <a:rPr lang="en-US" dirty="0" smtClean="0"/>
              <a:t>O               O</a:t>
            </a:r>
            <a:r>
              <a:rPr lang="en-US" baseline="-25000" dirty="0" smtClean="0"/>
              <a:t>2</a:t>
            </a:r>
            <a:r>
              <a:rPr lang="en-US" dirty="0" smtClean="0"/>
              <a:t> + 4H</a:t>
            </a:r>
            <a:r>
              <a:rPr lang="en-US" baseline="30000" dirty="0" smtClean="0"/>
              <a:t>+</a:t>
            </a:r>
            <a:r>
              <a:rPr lang="en-US" dirty="0" smtClean="0"/>
              <a:t> + 4e</a:t>
            </a:r>
            <a:r>
              <a:rPr lang="en-US" baseline="30000" dirty="0" smtClean="0"/>
              <a:t>-</a:t>
            </a:r>
            <a:endParaRPr lang="en-US" dirty="0"/>
          </a:p>
        </p:txBody>
      </p:sp>
      <p:cxnSp>
        <p:nvCxnSpPr>
          <p:cNvPr id="12" name="Straight Arrow Connector 11"/>
          <p:cNvCxnSpPr/>
          <p:nvPr/>
        </p:nvCxnSpPr>
        <p:spPr>
          <a:xfrm>
            <a:off x="3542632" y="1850666"/>
            <a:ext cx="97493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53592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800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4" y="1424851"/>
            <a:ext cx="8770354" cy="5457394"/>
          </a:xfrm>
          <a:prstGeom prst="rect">
            <a:avLst/>
          </a:prstGeom>
        </p:spPr>
      </p:pic>
      <p:sp>
        <p:nvSpPr>
          <p:cNvPr id="6" name="TextBox 5"/>
          <p:cNvSpPr txBox="1"/>
          <p:nvPr/>
        </p:nvSpPr>
        <p:spPr>
          <a:xfrm>
            <a:off x="7138737" y="6235914"/>
            <a:ext cx="2205789" cy="646331"/>
          </a:xfrm>
          <a:prstGeom prst="rect">
            <a:avLst/>
          </a:prstGeom>
          <a:noFill/>
        </p:spPr>
        <p:txBody>
          <a:bodyPr wrap="square" rtlCol="0">
            <a:spAutoFit/>
          </a:bodyPr>
          <a:lstStyle/>
          <a:p>
            <a:r>
              <a:rPr lang="en-US" b="1" dirty="0" smtClean="0">
                <a:solidFill>
                  <a:srgbClr val="0000FF"/>
                </a:solidFill>
              </a:rPr>
              <a:t>Ignore the blue numbers</a:t>
            </a:r>
            <a:endParaRPr lang="en-US" b="1" dirty="0">
              <a:solidFill>
                <a:srgbClr val="0000FF"/>
              </a:solidFill>
            </a:endParaRPr>
          </a:p>
        </p:txBody>
      </p:sp>
      <p:sp>
        <p:nvSpPr>
          <p:cNvPr id="7" name="TextBox 6"/>
          <p:cNvSpPr txBox="1"/>
          <p:nvPr/>
        </p:nvSpPr>
        <p:spPr>
          <a:xfrm>
            <a:off x="12699" y="-147053"/>
            <a:ext cx="9131301" cy="2031325"/>
          </a:xfrm>
          <a:prstGeom prst="rect">
            <a:avLst/>
          </a:prstGeom>
          <a:noFill/>
        </p:spPr>
        <p:txBody>
          <a:bodyPr wrap="square" rtlCol="0">
            <a:spAutoFit/>
          </a:bodyPr>
          <a:lstStyle/>
          <a:p>
            <a:endParaRPr lang="en-US" dirty="0" smtClean="0"/>
          </a:p>
          <a:p>
            <a:r>
              <a:rPr lang="en-US" dirty="0" smtClean="0"/>
              <a:t>7.   Plastoquinine transfers it’s electrons to the electron transport chain. As the  	electrons pass through they release energy. This is used to pump protons 	(H</a:t>
            </a:r>
            <a:r>
              <a:rPr lang="en-US" baseline="30000" dirty="0" smtClean="0"/>
              <a:t>+</a:t>
            </a:r>
            <a:r>
              <a:rPr lang="en-US" dirty="0" smtClean="0"/>
              <a:t>) across the thylakoid membrane into the thylakoid space. These protons 	and the protons from photolysis cause a build up of protons in the 	thylakoid space – proton gradient. </a:t>
            </a:r>
          </a:p>
          <a:p>
            <a:endParaRPr lang="en-US" dirty="0"/>
          </a:p>
        </p:txBody>
      </p:sp>
      <p:sp>
        <p:nvSpPr>
          <p:cNvPr id="8" name="TextBox 7"/>
          <p:cNvSpPr txBox="1"/>
          <p:nvPr/>
        </p:nvSpPr>
        <p:spPr>
          <a:xfrm>
            <a:off x="3703054" y="3147471"/>
            <a:ext cx="1440206" cy="369332"/>
          </a:xfrm>
          <a:prstGeom prst="rect">
            <a:avLst/>
          </a:prstGeom>
          <a:noFill/>
        </p:spPr>
        <p:txBody>
          <a:bodyPr wrap="square" rtlCol="0">
            <a:spAutoFit/>
          </a:bodyPr>
          <a:lstStyle/>
          <a:p>
            <a:r>
              <a:rPr lang="en-US" dirty="0" smtClean="0"/>
              <a:t>7  </a:t>
            </a:r>
            <a:endParaRPr lang="en-US" dirty="0"/>
          </a:p>
        </p:txBody>
      </p:sp>
    </p:spTree>
    <p:extLst>
      <p:ext uri="{BB962C8B-B14F-4D97-AF65-F5344CB8AC3E}">
        <p14:creationId xmlns:p14="http://schemas.microsoft.com/office/powerpoint/2010/main" val="544352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800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4" y="1424851"/>
            <a:ext cx="8770354" cy="5457394"/>
          </a:xfrm>
          <a:prstGeom prst="rect">
            <a:avLst/>
          </a:prstGeom>
        </p:spPr>
      </p:pic>
      <p:sp>
        <p:nvSpPr>
          <p:cNvPr id="6" name="TextBox 5"/>
          <p:cNvSpPr txBox="1"/>
          <p:nvPr/>
        </p:nvSpPr>
        <p:spPr>
          <a:xfrm>
            <a:off x="7138737" y="6235914"/>
            <a:ext cx="2205789" cy="646331"/>
          </a:xfrm>
          <a:prstGeom prst="rect">
            <a:avLst/>
          </a:prstGeom>
          <a:noFill/>
        </p:spPr>
        <p:txBody>
          <a:bodyPr wrap="square" rtlCol="0">
            <a:spAutoFit/>
          </a:bodyPr>
          <a:lstStyle/>
          <a:p>
            <a:r>
              <a:rPr lang="en-US" b="1" dirty="0" smtClean="0">
                <a:solidFill>
                  <a:srgbClr val="0000FF"/>
                </a:solidFill>
              </a:rPr>
              <a:t>Ignore the blue numbers</a:t>
            </a:r>
            <a:endParaRPr lang="en-US" b="1" dirty="0">
              <a:solidFill>
                <a:srgbClr val="0000FF"/>
              </a:solidFill>
            </a:endParaRPr>
          </a:p>
        </p:txBody>
      </p:sp>
      <p:sp>
        <p:nvSpPr>
          <p:cNvPr id="2" name="TextBox 1"/>
          <p:cNvSpPr txBox="1"/>
          <p:nvPr/>
        </p:nvSpPr>
        <p:spPr>
          <a:xfrm>
            <a:off x="146384" y="224522"/>
            <a:ext cx="8087895" cy="1754327"/>
          </a:xfrm>
          <a:prstGeom prst="rect">
            <a:avLst/>
          </a:prstGeom>
          <a:noFill/>
        </p:spPr>
        <p:txBody>
          <a:bodyPr wrap="square" rtlCol="0">
            <a:spAutoFit/>
          </a:bodyPr>
          <a:lstStyle/>
          <a:p>
            <a:pPr marL="342900" indent="-342900">
              <a:buAutoNum type="arabicPeriod" startAt="8"/>
            </a:pPr>
            <a:r>
              <a:rPr lang="en-US" b="1" dirty="0" smtClean="0"/>
              <a:t>Chemiosmosis </a:t>
            </a:r>
            <a:r>
              <a:rPr lang="en-US" dirty="0" smtClean="0"/>
              <a:t>– The protons pass across the membrane through 	ATP synthase. The energy produced as protons (H</a:t>
            </a:r>
            <a:r>
              <a:rPr lang="en-US" baseline="30000" dirty="0" smtClean="0"/>
              <a:t>+</a:t>
            </a:r>
            <a:r>
              <a:rPr lang="en-US" dirty="0" smtClean="0"/>
              <a:t>) travel down 	their concentration gradient synthesises ATP from ADP (just like in 	the mitochondria</a:t>
            </a:r>
            <a:r>
              <a:rPr lang="en-US" dirty="0" smtClean="0"/>
              <a:t>)</a:t>
            </a:r>
          </a:p>
          <a:p>
            <a:endParaRPr lang="en-US" dirty="0"/>
          </a:p>
          <a:p>
            <a:r>
              <a:rPr lang="en-US" dirty="0" smtClean="0"/>
              <a:t>The ATP will be used in the light independent reactio</a:t>
            </a:r>
            <a:r>
              <a:rPr lang="en-US" dirty="0"/>
              <a:t>n</a:t>
            </a:r>
            <a:endParaRPr lang="en-US" dirty="0"/>
          </a:p>
        </p:txBody>
      </p:sp>
      <p:sp>
        <p:nvSpPr>
          <p:cNvPr id="3" name="TextBox 2"/>
          <p:cNvSpPr txBox="1"/>
          <p:nvPr/>
        </p:nvSpPr>
        <p:spPr>
          <a:xfrm>
            <a:off x="6042526" y="5764281"/>
            <a:ext cx="521368" cy="369332"/>
          </a:xfrm>
          <a:prstGeom prst="rect">
            <a:avLst/>
          </a:prstGeom>
          <a:noFill/>
        </p:spPr>
        <p:txBody>
          <a:bodyPr wrap="square" rtlCol="0">
            <a:spAutoFit/>
          </a:bodyPr>
          <a:lstStyle/>
          <a:p>
            <a:r>
              <a:rPr lang="en-US" dirty="0" smtClean="0"/>
              <a:t>8</a:t>
            </a:r>
            <a:endParaRPr lang="en-US" dirty="0"/>
          </a:p>
        </p:txBody>
      </p:sp>
    </p:spTree>
    <p:extLst>
      <p:ext uri="{BB962C8B-B14F-4D97-AF65-F5344CB8AC3E}">
        <p14:creationId xmlns:p14="http://schemas.microsoft.com/office/powerpoint/2010/main" val="245851153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4800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4" y="1424851"/>
            <a:ext cx="8770354" cy="5457394"/>
          </a:xfrm>
          <a:prstGeom prst="rect">
            <a:avLst/>
          </a:prstGeom>
        </p:spPr>
      </p:pic>
      <p:sp>
        <p:nvSpPr>
          <p:cNvPr id="6" name="TextBox 5"/>
          <p:cNvSpPr txBox="1"/>
          <p:nvPr/>
        </p:nvSpPr>
        <p:spPr>
          <a:xfrm>
            <a:off x="7138737" y="6235914"/>
            <a:ext cx="2205789" cy="646331"/>
          </a:xfrm>
          <a:prstGeom prst="rect">
            <a:avLst/>
          </a:prstGeom>
          <a:noFill/>
        </p:spPr>
        <p:txBody>
          <a:bodyPr wrap="square" rtlCol="0">
            <a:spAutoFit/>
          </a:bodyPr>
          <a:lstStyle/>
          <a:p>
            <a:r>
              <a:rPr lang="en-US" b="1" dirty="0" smtClean="0">
                <a:solidFill>
                  <a:srgbClr val="0000FF"/>
                </a:solidFill>
              </a:rPr>
              <a:t>Ignore the blue numbers</a:t>
            </a:r>
            <a:endParaRPr lang="en-US" b="1" dirty="0">
              <a:solidFill>
                <a:srgbClr val="0000FF"/>
              </a:solidFill>
            </a:endParaRPr>
          </a:p>
        </p:txBody>
      </p:sp>
      <p:sp>
        <p:nvSpPr>
          <p:cNvPr id="2" name="TextBox 1"/>
          <p:cNvSpPr txBox="1"/>
          <p:nvPr/>
        </p:nvSpPr>
        <p:spPr>
          <a:xfrm>
            <a:off x="146384" y="224522"/>
            <a:ext cx="8087895" cy="1200329"/>
          </a:xfrm>
          <a:prstGeom prst="rect">
            <a:avLst/>
          </a:prstGeom>
          <a:noFill/>
        </p:spPr>
        <p:txBody>
          <a:bodyPr wrap="square" rtlCol="0">
            <a:spAutoFit/>
          </a:bodyPr>
          <a:lstStyle/>
          <a:p>
            <a:r>
              <a:rPr lang="en-US" dirty="0" smtClean="0"/>
              <a:t>9.   When electrons reach the end of the electron transport chain they 	are passed to plastocyanin (an electron acceptor). Reduced 	plastocyanin is needed in the next stage of photosynthesis at 	photosystem I. </a:t>
            </a:r>
            <a:endParaRPr lang="en-US" dirty="0"/>
          </a:p>
        </p:txBody>
      </p:sp>
      <p:sp>
        <p:nvSpPr>
          <p:cNvPr id="3" name="TextBox 2"/>
          <p:cNvSpPr txBox="1"/>
          <p:nvPr/>
        </p:nvSpPr>
        <p:spPr>
          <a:xfrm>
            <a:off x="6042526" y="5764281"/>
            <a:ext cx="521368" cy="369332"/>
          </a:xfrm>
          <a:prstGeom prst="rect">
            <a:avLst/>
          </a:prstGeom>
          <a:noFill/>
        </p:spPr>
        <p:txBody>
          <a:bodyPr wrap="square" rtlCol="0">
            <a:spAutoFit/>
          </a:bodyPr>
          <a:lstStyle/>
          <a:p>
            <a:r>
              <a:rPr lang="en-US" dirty="0" smtClean="0"/>
              <a:t>8</a:t>
            </a:r>
            <a:endParaRPr lang="en-US" dirty="0"/>
          </a:p>
        </p:txBody>
      </p:sp>
      <p:sp>
        <p:nvSpPr>
          <p:cNvPr id="5" name="TextBox 4"/>
          <p:cNvSpPr txBox="1"/>
          <p:nvPr/>
        </p:nvSpPr>
        <p:spPr>
          <a:xfrm>
            <a:off x="4277895" y="3235158"/>
            <a:ext cx="655053" cy="369332"/>
          </a:xfrm>
          <a:prstGeom prst="rect">
            <a:avLst/>
          </a:prstGeom>
          <a:noFill/>
        </p:spPr>
        <p:txBody>
          <a:bodyPr wrap="square" rtlCol="0">
            <a:spAutoFit/>
          </a:bodyPr>
          <a:lstStyle/>
          <a:p>
            <a:r>
              <a:rPr lang="en-US" dirty="0" smtClean="0"/>
              <a:t>9</a:t>
            </a:r>
            <a:endParaRPr lang="en-US" dirty="0"/>
          </a:p>
        </p:txBody>
      </p:sp>
      <p:sp>
        <p:nvSpPr>
          <p:cNvPr id="7" name="TextBox 6"/>
          <p:cNvSpPr txBox="1"/>
          <p:nvPr/>
        </p:nvSpPr>
        <p:spPr>
          <a:xfrm>
            <a:off x="254000" y="6488668"/>
            <a:ext cx="4390946" cy="369332"/>
          </a:xfrm>
          <a:prstGeom prst="rect">
            <a:avLst/>
          </a:prstGeom>
          <a:noFill/>
        </p:spPr>
        <p:txBody>
          <a:bodyPr wrap="none" rtlCol="0">
            <a:spAutoFit/>
          </a:bodyPr>
          <a:lstStyle/>
          <a:p>
            <a:r>
              <a:rPr lang="en-US" b="1" u="sng" dirty="0" smtClean="0">
                <a:solidFill>
                  <a:srgbClr val="008000"/>
                </a:solidFill>
              </a:rPr>
              <a:t>We are going to zoom in again now</a:t>
            </a:r>
            <a:endParaRPr lang="en-US" b="1" u="sng" dirty="0">
              <a:solidFill>
                <a:srgbClr val="008000"/>
              </a:solidFill>
            </a:endParaRPr>
          </a:p>
        </p:txBody>
      </p:sp>
    </p:spTree>
    <p:extLst>
      <p:ext uri="{BB962C8B-B14F-4D97-AF65-F5344CB8AC3E}">
        <p14:creationId xmlns:p14="http://schemas.microsoft.com/office/powerpoint/2010/main" val="751357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2"/>
          <a:srcRect t="-12293" b="-12293"/>
          <a:stretch>
            <a:fillRect/>
          </a:stretch>
        </p:blipFill>
        <p:spPr>
          <a:xfrm>
            <a:off x="-3072" y="2192421"/>
            <a:ext cx="9147072" cy="5030537"/>
          </a:xfrm>
        </p:spPr>
      </p:pic>
      <p:sp>
        <p:nvSpPr>
          <p:cNvPr id="6" name="TextBox 5"/>
          <p:cNvSpPr txBox="1"/>
          <p:nvPr/>
        </p:nvSpPr>
        <p:spPr>
          <a:xfrm>
            <a:off x="7138737" y="6235914"/>
            <a:ext cx="2205789" cy="646331"/>
          </a:xfrm>
          <a:prstGeom prst="rect">
            <a:avLst/>
          </a:prstGeom>
          <a:noFill/>
        </p:spPr>
        <p:txBody>
          <a:bodyPr wrap="square" rtlCol="0">
            <a:spAutoFit/>
          </a:bodyPr>
          <a:lstStyle/>
          <a:p>
            <a:r>
              <a:rPr lang="en-US" b="1" dirty="0" smtClean="0">
                <a:solidFill>
                  <a:srgbClr val="FF0000"/>
                </a:solidFill>
              </a:rPr>
              <a:t>Ignore the red numbers</a:t>
            </a:r>
            <a:endParaRPr lang="en-US" b="1" dirty="0">
              <a:solidFill>
                <a:srgbClr val="FF0000"/>
              </a:solidFill>
            </a:endParaRPr>
          </a:p>
        </p:txBody>
      </p:sp>
      <p:sp>
        <p:nvSpPr>
          <p:cNvPr id="2" name="TextBox 1"/>
          <p:cNvSpPr txBox="1"/>
          <p:nvPr/>
        </p:nvSpPr>
        <p:spPr>
          <a:xfrm>
            <a:off x="146384" y="0"/>
            <a:ext cx="8910721" cy="2862323"/>
          </a:xfrm>
          <a:prstGeom prst="rect">
            <a:avLst/>
          </a:prstGeom>
          <a:noFill/>
        </p:spPr>
        <p:txBody>
          <a:bodyPr wrap="square" rtlCol="0">
            <a:spAutoFit/>
          </a:bodyPr>
          <a:lstStyle/>
          <a:p>
            <a:r>
              <a:rPr lang="en-US" dirty="0" smtClean="0"/>
              <a:t>10. </a:t>
            </a:r>
            <a:r>
              <a:rPr lang="en-US" dirty="0" smtClean="0"/>
              <a:t>Chlorophyll molecules </a:t>
            </a:r>
            <a:r>
              <a:rPr lang="en-US" dirty="0" smtClean="0"/>
              <a:t>in photosystem I absorb </a:t>
            </a:r>
            <a:r>
              <a:rPr lang="en-US" dirty="0" smtClean="0"/>
              <a:t>light energy </a:t>
            </a:r>
            <a:r>
              <a:rPr lang="en-US" dirty="0" smtClean="0"/>
              <a:t>and pass it to </a:t>
            </a:r>
            <a:r>
              <a:rPr lang="en-US" dirty="0" smtClean="0"/>
              <a:t>   	the</a:t>
            </a:r>
            <a:r>
              <a:rPr lang="en-US" dirty="0" smtClean="0"/>
              <a:t>	Chlorophyll </a:t>
            </a:r>
            <a:r>
              <a:rPr lang="en-US" i="1" dirty="0" smtClean="0"/>
              <a:t>a</a:t>
            </a:r>
            <a:r>
              <a:rPr lang="en-US" dirty="0" smtClean="0"/>
              <a:t> in </a:t>
            </a:r>
            <a:r>
              <a:rPr lang="en-US" dirty="0" smtClean="0"/>
              <a:t>the reaction centre. This </a:t>
            </a:r>
            <a:r>
              <a:rPr lang="en-US" dirty="0"/>
              <a:t>excites the </a:t>
            </a:r>
            <a:r>
              <a:rPr lang="en-US" dirty="0" smtClean="0"/>
              <a:t>chlorophyll </a:t>
            </a:r>
            <a:r>
              <a:rPr lang="en-US" i="1" dirty="0" smtClean="0"/>
              <a:t>a</a:t>
            </a:r>
            <a:r>
              <a:rPr lang="en-US" dirty="0" smtClean="0"/>
              <a:t> </a:t>
            </a:r>
            <a:r>
              <a:rPr lang="en-US" dirty="0" smtClean="0"/>
              <a:t>and </a:t>
            </a:r>
            <a:r>
              <a:rPr lang="en-US" dirty="0" smtClean="0"/>
              <a:t>	it </a:t>
            </a:r>
            <a:r>
              <a:rPr lang="en-US" dirty="0"/>
              <a:t>is </a:t>
            </a:r>
            <a:r>
              <a:rPr lang="en-US" b="1" dirty="0" err="1" smtClean="0"/>
              <a:t>photoactivated</a:t>
            </a:r>
            <a:r>
              <a:rPr lang="en-US" b="1" dirty="0" smtClean="0"/>
              <a:t>. </a:t>
            </a:r>
          </a:p>
          <a:p>
            <a:r>
              <a:rPr lang="en-US" dirty="0" smtClean="0"/>
              <a:t>11</a:t>
            </a:r>
            <a:r>
              <a:rPr lang="en-US" b="1" dirty="0" smtClean="0"/>
              <a:t>. </a:t>
            </a:r>
            <a:r>
              <a:rPr lang="en-US" dirty="0" smtClean="0"/>
              <a:t>Excited electron passes from the chlorophyll, out of the photosystem 	to 	</a:t>
            </a:r>
            <a:r>
              <a:rPr lang="en-US" dirty="0" smtClean="0"/>
              <a:t>ferredoxin (</a:t>
            </a:r>
            <a:r>
              <a:rPr lang="en-US" dirty="0"/>
              <a:t>a protein) </a:t>
            </a:r>
            <a:r>
              <a:rPr lang="en-US" dirty="0" smtClean="0"/>
              <a:t>(to form reduced </a:t>
            </a:r>
            <a:r>
              <a:rPr lang="en-US" dirty="0" err="1" smtClean="0"/>
              <a:t>ferrodoxin</a:t>
            </a:r>
            <a:r>
              <a:rPr lang="en-US" dirty="0" smtClean="0"/>
              <a:t>)</a:t>
            </a:r>
            <a:r>
              <a:rPr lang="en-US" dirty="0" smtClean="0"/>
              <a:t>. </a:t>
            </a:r>
          </a:p>
          <a:p>
            <a:r>
              <a:rPr lang="en-US" dirty="0" smtClean="0"/>
              <a:t>12. Two molecules of reduced </a:t>
            </a:r>
            <a:r>
              <a:rPr lang="en-US" dirty="0" err="1" smtClean="0"/>
              <a:t>ferradoxin</a:t>
            </a:r>
            <a:r>
              <a:rPr lang="en-US" dirty="0" smtClean="0"/>
              <a:t> are used to reduce NADP to 	form reduced </a:t>
            </a:r>
            <a:r>
              <a:rPr lang="en-US" dirty="0" smtClean="0"/>
              <a:t>NADP (NADPH)</a:t>
            </a:r>
            <a:endParaRPr lang="en-US" dirty="0" smtClean="0"/>
          </a:p>
          <a:p>
            <a:r>
              <a:rPr lang="en-US" dirty="0" smtClean="0"/>
              <a:t>13. The de-</a:t>
            </a:r>
            <a:r>
              <a:rPr lang="en-US" dirty="0" err="1" smtClean="0"/>
              <a:t>energised</a:t>
            </a:r>
            <a:r>
              <a:rPr lang="en-US" dirty="0" smtClean="0"/>
              <a:t> electrons lost from the chlorophyll in photosystem I are 	always</a:t>
            </a:r>
            <a:r>
              <a:rPr lang="en-US" dirty="0"/>
              <a:t> </a:t>
            </a:r>
            <a:r>
              <a:rPr lang="en-US" dirty="0" smtClean="0"/>
              <a:t>being replaced by electrons that were generated in photosystem II</a:t>
            </a:r>
            <a:endParaRPr lang="en-US" dirty="0"/>
          </a:p>
          <a:p>
            <a:r>
              <a:rPr lang="en-US" dirty="0" smtClean="0"/>
              <a:t> </a:t>
            </a:r>
            <a:endParaRPr lang="en-US" dirty="0"/>
          </a:p>
        </p:txBody>
      </p:sp>
      <p:sp>
        <p:nvSpPr>
          <p:cNvPr id="8" name="TextBox 7"/>
          <p:cNvSpPr txBox="1"/>
          <p:nvPr/>
        </p:nvSpPr>
        <p:spPr>
          <a:xfrm>
            <a:off x="7840579" y="4170948"/>
            <a:ext cx="1216526" cy="369332"/>
          </a:xfrm>
          <a:prstGeom prst="rect">
            <a:avLst/>
          </a:prstGeom>
          <a:noFill/>
        </p:spPr>
        <p:txBody>
          <a:bodyPr wrap="square" rtlCol="0">
            <a:spAutoFit/>
          </a:bodyPr>
          <a:lstStyle/>
          <a:p>
            <a:r>
              <a:rPr lang="en-US" dirty="0" err="1" smtClean="0"/>
              <a:t>Fd</a:t>
            </a:r>
            <a:endParaRPr lang="en-US" dirty="0"/>
          </a:p>
        </p:txBody>
      </p:sp>
      <p:sp>
        <p:nvSpPr>
          <p:cNvPr id="10" name="TextBox 9"/>
          <p:cNvSpPr txBox="1"/>
          <p:nvPr/>
        </p:nvSpPr>
        <p:spPr>
          <a:xfrm>
            <a:off x="7479548" y="3355474"/>
            <a:ext cx="548272" cy="369332"/>
          </a:xfrm>
          <a:prstGeom prst="rect">
            <a:avLst/>
          </a:prstGeom>
          <a:noFill/>
        </p:spPr>
        <p:txBody>
          <a:bodyPr wrap="none" rtlCol="0">
            <a:spAutoFit/>
          </a:bodyPr>
          <a:lstStyle/>
          <a:p>
            <a:r>
              <a:rPr lang="en-US" dirty="0" smtClean="0"/>
              <a:t>2e</a:t>
            </a:r>
            <a:r>
              <a:rPr lang="en-US" baseline="30000" dirty="0" smtClean="0"/>
              <a:t>-</a:t>
            </a:r>
            <a:endParaRPr lang="en-US" dirty="0"/>
          </a:p>
        </p:txBody>
      </p:sp>
      <p:sp>
        <p:nvSpPr>
          <p:cNvPr id="11" name="TextBox 10"/>
          <p:cNvSpPr txBox="1"/>
          <p:nvPr/>
        </p:nvSpPr>
        <p:spPr>
          <a:xfrm>
            <a:off x="6136105" y="4580386"/>
            <a:ext cx="476588" cy="369332"/>
          </a:xfrm>
          <a:prstGeom prst="rect">
            <a:avLst/>
          </a:prstGeom>
          <a:noFill/>
        </p:spPr>
        <p:txBody>
          <a:bodyPr wrap="none" rtlCol="0">
            <a:spAutoFit/>
          </a:bodyPr>
          <a:lstStyle/>
          <a:p>
            <a:r>
              <a:rPr lang="en-US" dirty="0" smtClean="0"/>
              <a:t>10</a:t>
            </a:r>
            <a:endParaRPr lang="en-US" dirty="0"/>
          </a:p>
        </p:txBody>
      </p:sp>
      <p:sp>
        <p:nvSpPr>
          <p:cNvPr id="12" name="TextBox 11"/>
          <p:cNvSpPr txBox="1"/>
          <p:nvPr/>
        </p:nvSpPr>
        <p:spPr>
          <a:xfrm>
            <a:off x="6662149" y="3986282"/>
            <a:ext cx="476588" cy="369332"/>
          </a:xfrm>
          <a:prstGeom prst="rect">
            <a:avLst/>
          </a:prstGeom>
          <a:noFill/>
        </p:spPr>
        <p:txBody>
          <a:bodyPr wrap="none" rtlCol="0">
            <a:spAutoFit/>
          </a:bodyPr>
          <a:lstStyle/>
          <a:p>
            <a:r>
              <a:rPr lang="en-US" dirty="0" smtClean="0"/>
              <a:t>11</a:t>
            </a:r>
            <a:endParaRPr lang="en-US" dirty="0"/>
          </a:p>
        </p:txBody>
      </p:sp>
      <p:sp>
        <p:nvSpPr>
          <p:cNvPr id="13" name="TextBox 12"/>
          <p:cNvSpPr txBox="1"/>
          <p:nvPr/>
        </p:nvSpPr>
        <p:spPr>
          <a:xfrm>
            <a:off x="7840579" y="2700421"/>
            <a:ext cx="476588" cy="369332"/>
          </a:xfrm>
          <a:prstGeom prst="rect">
            <a:avLst/>
          </a:prstGeom>
          <a:noFill/>
        </p:spPr>
        <p:txBody>
          <a:bodyPr wrap="none" rtlCol="0">
            <a:spAutoFit/>
          </a:bodyPr>
          <a:lstStyle/>
          <a:p>
            <a:r>
              <a:rPr lang="en-US" dirty="0" smtClean="0"/>
              <a:t>12</a:t>
            </a:r>
            <a:endParaRPr lang="en-US" dirty="0"/>
          </a:p>
        </p:txBody>
      </p:sp>
      <p:sp>
        <p:nvSpPr>
          <p:cNvPr id="14" name="TextBox 13"/>
          <p:cNvSpPr txBox="1"/>
          <p:nvPr/>
        </p:nvSpPr>
        <p:spPr>
          <a:xfrm>
            <a:off x="6136105" y="5588000"/>
            <a:ext cx="476588" cy="369332"/>
          </a:xfrm>
          <a:prstGeom prst="rect">
            <a:avLst/>
          </a:prstGeom>
          <a:noFill/>
        </p:spPr>
        <p:txBody>
          <a:bodyPr wrap="none" rtlCol="0">
            <a:spAutoFit/>
          </a:bodyPr>
          <a:lstStyle/>
          <a:p>
            <a:r>
              <a:rPr lang="en-US" dirty="0" smtClean="0"/>
              <a:t>13</a:t>
            </a:r>
            <a:endParaRPr lang="en-US" dirty="0"/>
          </a:p>
        </p:txBody>
      </p:sp>
    </p:spTree>
    <p:extLst>
      <p:ext uri="{BB962C8B-B14F-4D97-AF65-F5344CB8AC3E}">
        <p14:creationId xmlns:p14="http://schemas.microsoft.com/office/powerpoint/2010/main" val="47557046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83428" y="3063630"/>
            <a:ext cx="5066125" cy="3799594"/>
          </a:xfrm>
          <a:prstGeom prst="rect">
            <a:avLst/>
          </a:prstGeom>
        </p:spPr>
      </p:pic>
      <p:sp>
        <p:nvSpPr>
          <p:cNvPr id="3" name="Content Placeholder 2"/>
          <p:cNvSpPr>
            <a:spLocks noGrp="1"/>
          </p:cNvSpPr>
          <p:nvPr>
            <p:ph idx="1"/>
          </p:nvPr>
        </p:nvSpPr>
        <p:spPr>
          <a:xfrm>
            <a:off x="457200" y="487224"/>
            <a:ext cx="8229600" cy="5962328"/>
          </a:xfrm>
        </p:spPr>
        <p:txBody>
          <a:bodyPr/>
          <a:lstStyle/>
          <a:p>
            <a:pPr marL="0" indent="0">
              <a:buNone/>
            </a:pPr>
            <a:r>
              <a:rPr lang="en-US" sz="3600" b="1" dirty="0" smtClean="0"/>
              <a:t>How do you turn a gas, a liquid and some energy into a solid?</a:t>
            </a:r>
          </a:p>
          <a:p>
            <a:pPr marL="0" indent="0">
              <a:buNone/>
            </a:pPr>
            <a:endParaRPr lang="en-US" dirty="0"/>
          </a:p>
          <a:p>
            <a:pPr marL="0" indent="0" algn="ctr">
              <a:buNone/>
            </a:pPr>
            <a:r>
              <a:rPr lang="en-US" sz="6600" b="1" dirty="0" smtClean="0">
                <a:solidFill>
                  <a:srgbClr val="008000"/>
                </a:solidFill>
              </a:rPr>
              <a:t>PHOTOSYNTHESIS</a:t>
            </a:r>
            <a:endParaRPr lang="en-US" sz="6600" b="1" dirty="0">
              <a:solidFill>
                <a:srgbClr val="008000"/>
              </a:solidFill>
            </a:endParaRPr>
          </a:p>
        </p:txBody>
      </p:sp>
    </p:spTree>
    <p:extLst>
      <p:ext uri="{BB962C8B-B14F-4D97-AF65-F5344CB8AC3E}">
        <p14:creationId xmlns:p14="http://schemas.microsoft.com/office/powerpoint/2010/main" val="32332405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14800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84" y="1277798"/>
            <a:ext cx="8770354" cy="5457394"/>
          </a:xfrm>
          <a:prstGeom prst="rect">
            <a:avLst/>
          </a:prstGeom>
        </p:spPr>
      </p:pic>
      <p:sp>
        <p:nvSpPr>
          <p:cNvPr id="5" name="TextBox 4"/>
          <p:cNvSpPr txBox="1"/>
          <p:nvPr/>
        </p:nvSpPr>
        <p:spPr>
          <a:xfrm>
            <a:off x="481264" y="294105"/>
            <a:ext cx="7285790" cy="646331"/>
          </a:xfrm>
          <a:prstGeom prst="rect">
            <a:avLst/>
          </a:prstGeom>
          <a:noFill/>
        </p:spPr>
        <p:txBody>
          <a:bodyPr wrap="square" rtlCol="0">
            <a:spAutoFit/>
          </a:bodyPr>
          <a:lstStyle/>
          <a:p>
            <a:r>
              <a:rPr lang="en-US" b="1" dirty="0" smtClean="0"/>
              <a:t>The reduced NADP (NADPH) and ATP from the light dependent stage will be used in the light independent stage</a:t>
            </a:r>
            <a:endParaRPr lang="en-US" b="1" dirty="0"/>
          </a:p>
        </p:txBody>
      </p:sp>
    </p:spTree>
    <p:extLst>
      <p:ext uri="{BB962C8B-B14F-4D97-AF65-F5344CB8AC3E}">
        <p14:creationId xmlns:p14="http://schemas.microsoft.com/office/powerpoint/2010/main" val="3300364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10_14_the_Z_scheme-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37129"/>
            <a:ext cx="9144000" cy="3787674"/>
          </a:xfrm>
          <a:prstGeom prst="rect">
            <a:avLst/>
          </a:prstGeom>
        </p:spPr>
      </p:pic>
      <p:sp>
        <p:nvSpPr>
          <p:cNvPr id="3" name="TextBox 2"/>
          <p:cNvSpPr txBox="1"/>
          <p:nvPr/>
        </p:nvSpPr>
        <p:spPr>
          <a:xfrm>
            <a:off x="1430421" y="5507789"/>
            <a:ext cx="5388540" cy="369332"/>
          </a:xfrm>
          <a:prstGeom prst="rect">
            <a:avLst/>
          </a:prstGeom>
          <a:noFill/>
        </p:spPr>
        <p:txBody>
          <a:bodyPr wrap="none" rtlCol="0">
            <a:spAutoFit/>
          </a:bodyPr>
          <a:lstStyle/>
          <a:p>
            <a:r>
              <a:rPr lang="en-US" dirty="0" smtClean="0"/>
              <a:t>Take note of the energy levels of the electrons</a:t>
            </a:r>
            <a:endParaRPr lang="en-US" dirty="0"/>
          </a:p>
        </p:txBody>
      </p:sp>
      <p:sp>
        <p:nvSpPr>
          <p:cNvPr id="5" name="Rectangle 4"/>
          <p:cNvSpPr/>
          <p:nvPr/>
        </p:nvSpPr>
        <p:spPr>
          <a:xfrm>
            <a:off x="2407382" y="6164712"/>
            <a:ext cx="4572000" cy="369332"/>
          </a:xfrm>
          <a:prstGeom prst="rect">
            <a:avLst/>
          </a:prstGeom>
        </p:spPr>
        <p:txBody>
          <a:bodyPr>
            <a:spAutoFit/>
          </a:bodyPr>
          <a:lstStyle/>
          <a:p>
            <a:r>
              <a:rPr lang="en-US" dirty="0" smtClean="0">
                <a:hlinkClick r:id="rId3"/>
              </a:rPr>
              <a:t>Light Dependent Stage</a:t>
            </a:r>
            <a:endParaRPr lang="en-US" dirty="0"/>
          </a:p>
        </p:txBody>
      </p:sp>
    </p:spTree>
    <p:extLst>
      <p:ext uri="{BB962C8B-B14F-4D97-AF65-F5344CB8AC3E}">
        <p14:creationId xmlns:p14="http://schemas.microsoft.com/office/powerpoint/2010/main" val="39585659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26648"/>
            <a:ext cx="3341537" cy="3751514"/>
          </a:xfrm>
        </p:spPr>
        <p:txBody>
          <a:bodyPr>
            <a:normAutofit fontScale="92500" lnSpcReduction="10000"/>
          </a:bodyPr>
          <a:lstStyle/>
          <a:p>
            <a:pPr marL="0" indent="0" algn="ctr">
              <a:buNone/>
            </a:pPr>
            <a:r>
              <a:rPr lang="en-US" sz="2400" b="1" dirty="0"/>
              <a:t>NADPH and ATP are the final products</a:t>
            </a:r>
          </a:p>
          <a:p>
            <a:pPr marL="0" indent="0" algn="ctr">
              <a:buNone/>
            </a:pPr>
            <a:endParaRPr lang="en-US" sz="2400" dirty="0"/>
          </a:p>
          <a:p>
            <a:pPr marL="0" indent="0" algn="ctr">
              <a:buNone/>
            </a:pPr>
            <a:r>
              <a:rPr lang="en-US" sz="2400" dirty="0"/>
              <a:t>Supply energy for the light independent reactions to occur</a:t>
            </a:r>
          </a:p>
          <a:p>
            <a:pPr marL="0" indent="0" algn="ctr">
              <a:buNone/>
            </a:pPr>
            <a:endParaRPr lang="en-US" sz="2400" dirty="0"/>
          </a:p>
          <a:p>
            <a:pPr marL="0" indent="0" algn="ctr">
              <a:buNone/>
            </a:pPr>
            <a:r>
              <a:rPr lang="en-US" sz="2400" dirty="0"/>
              <a:t>Also where oxygen is released (water splitting in the first few steps)</a:t>
            </a:r>
          </a:p>
        </p:txBody>
      </p:sp>
      <p:sp>
        <p:nvSpPr>
          <p:cNvPr id="5" name="Content Placeholder 2"/>
          <p:cNvSpPr txBox="1">
            <a:spLocks/>
          </p:cNvSpPr>
          <p:nvPr/>
        </p:nvSpPr>
        <p:spPr>
          <a:xfrm>
            <a:off x="136769" y="5994680"/>
            <a:ext cx="8870462" cy="692991"/>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a:t>Reduced NADP and ATP are produced in the light-dependent reactions</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Light Dependent Reactions</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905" y="1226647"/>
            <a:ext cx="5940313" cy="3880089"/>
          </a:xfrm>
          <a:prstGeom prst="rect">
            <a:avLst/>
          </a:prstGeom>
        </p:spPr>
      </p:pic>
    </p:spTree>
    <p:extLst>
      <p:ext uri="{BB962C8B-B14F-4D97-AF65-F5344CB8AC3E}">
        <p14:creationId xmlns:p14="http://schemas.microsoft.com/office/powerpoint/2010/main" val="3258540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3149"/>
            <a:ext cx="3341537" cy="3751514"/>
          </a:xfrm>
        </p:spPr>
        <p:txBody>
          <a:bodyPr>
            <a:normAutofit lnSpcReduction="10000"/>
          </a:bodyPr>
          <a:lstStyle/>
          <a:p>
            <a:pPr marL="0" indent="0" algn="ctr">
              <a:buNone/>
            </a:pPr>
            <a:r>
              <a:rPr lang="en-US" sz="2400" dirty="0"/>
              <a:t>ATP production in photosynthesis and respiration are similar</a:t>
            </a:r>
          </a:p>
          <a:p>
            <a:pPr marL="0" indent="0" algn="ctr">
              <a:buNone/>
            </a:pPr>
            <a:endParaRPr lang="en-US" sz="2400" dirty="0"/>
          </a:p>
          <a:p>
            <a:pPr marL="0" indent="0" algn="ctr">
              <a:buNone/>
            </a:pPr>
            <a:r>
              <a:rPr lang="en-US" sz="2400" dirty="0"/>
              <a:t>Both use chemiosmosis to phosphorylate ADP to ATP (ATP synthase enzyme)</a:t>
            </a:r>
          </a:p>
          <a:p>
            <a:pPr marL="0" indent="0" algn="ctr">
              <a:buNone/>
            </a:pPr>
            <a:endParaRPr lang="en-US" sz="2400" dirty="0"/>
          </a:p>
          <a:p>
            <a:pPr marL="0" indent="0" algn="ctr">
              <a:buNone/>
            </a:pPr>
            <a:endParaRPr lang="en-US" sz="2400" b="1" dirty="0" smtClean="0">
              <a:solidFill>
                <a:srgbClr val="008000"/>
              </a:solidFill>
            </a:endParaRPr>
          </a:p>
          <a:p>
            <a:pPr marL="0" indent="0" algn="ctr">
              <a:buNone/>
            </a:pPr>
            <a:endParaRPr lang="en-US" sz="2400" b="1" dirty="0">
              <a:solidFill>
                <a:srgbClr val="008000"/>
              </a:solidFill>
            </a:endParaRPr>
          </a:p>
          <a:p>
            <a:pPr marL="0" indent="0" algn="ctr">
              <a:buNone/>
            </a:pPr>
            <a:endParaRPr lang="en-US" sz="2400" b="1" dirty="0" smtClean="0">
              <a:solidFill>
                <a:srgbClr val="008000"/>
              </a:solidFill>
            </a:endParaRPr>
          </a:p>
        </p:txBody>
      </p:sp>
      <p:sp>
        <p:nvSpPr>
          <p:cNvPr id="5" name="Content Placeholder 2"/>
          <p:cNvSpPr txBox="1">
            <a:spLocks/>
          </p:cNvSpPr>
          <p:nvPr/>
        </p:nvSpPr>
        <p:spPr>
          <a:xfrm>
            <a:off x="136769" y="5994680"/>
            <a:ext cx="8870462" cy="692991"/>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a:t>Reduced NADP and ATP are produced in the light-dependent reactions</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ATP production</a:t>
            </a:r>
            <a:endParaRPr 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551" y="805211"/>
            <a:ext cx="5869449" cy="3154829"/>
          </a:xfrm>
          <a:prstGeom prst="rect">
            <a:avLst/>
          </a:prstGeom>
        </p:spPr>
      </p:pic>
      <p:sp>
        <p:nvSpPr>
          <p:cNvPr id="4" name="Rectangle 3"/>
          <p:cNvSpPr/>
          <p:nvPr/>
        </p:nvSpPr>
        <p:spPr>
          <a:xfrm>
            <a:off x="334211" y="4120461"/>
            <a:ext cx="8673020" cy="1754327"/>
          </a:xfrm>
          <a:prstGeom prst="rect">
            <a:avLst/>
          </a:prstGeom>
        </p:spPr>
        <p:txBody>
          <a:bodyPr wrap="square">
            <a:spAutoFit/>
          </a:bodyPr>
          <a:lstStyle/>
          <a:p>
            <a:pPr algn="ctr"/>
            <a:endParaRPr lang="en-US" b="1" dirty="0">
              <a:solidFill>
                <a:srgbClr val="008000"/>
              </a:solidFill>
            </a:endParaRPr>
          </a:p>
          <a:p>
            <a:pPr algn="ctr"/>
            <a:r>
              <a:rPr lang="en-US" b="1" dirty="0">
                <a:solidFill>
                  <a:srgbClr val="008000"/>
                </a:solidFill>
              </a:rPr>
              <a:t>When it is produced using light = photophosphorylation (photosynthesis)</a:t>
            </a:r>
          </a:p>
          <a:p>
            <a:pPr algn="ctr"/>
            <a:endParaRPr lang="en-US" dirty="0"/>
          </a:p>
          <a:p>
            <a:pPr algn="ctr"/>
            <a:r>
              <a:rPr lang="en-US" b="1" dirty="0">
                <a:solidFill>
                  <a:srgbClr val="FF0000"/>
                </a:solidFill>
              </a:rPr>
              <a:t>When using oxidation = oxidative phosphorylation </a:t>
            </a:r>
            <a:endParaRPr lang="en-US" b="1" dirty="0" smtClean="0">
              <a:solidFill>
                <a:srgbClr val="FF0000"/>
              </a:solidFill>
            </a:endParaRPr>
          </a:p>
          <a:p>
            <a:pPr algn="ctr"/>
            <a:r>
              <a:rPr lang="en-US" b="1" dirty="0" smtClean="0">
                <a:solidFill>
                  <a:srgbClr val="FF0000"/>
                </a:solidFill>
              </a:rPr>
              <a:t>(</a:t>
            </a:r>
            <a:r>
              <a:rPr lang="en-US" b="1" dirty="0">
                <a:solidFill>
                  <a:srgbClr val="FF0000"/>
                </a:solidFill>
              </a:rPr>
              <a:t>respiration)</a:t>
            </a:r>
            <a:endParaRPr lang="en-US" b="1" dirty="0">
              <a:solidFill>
                <a:srgbClr val="FF0000"/>
              </a:solidFill>
            </a:endParaRPr>
          </a:p>
        </p:txBody>
      </p:sp>
    </p:spTree>
    <p:extLst>
      <p:ext uri="{BB962C8B-B14F-4D97-AF65-F5344CB8AC3E}">
        <p14:creationId xmlns:p14="http://schemas.microsoft.com/office/powerpoint/2010/main" val="166526730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243704891"/>
              </p:ext>
            </p:extLst>
          </p:nvPr>
        </p:nvGraphicFramePr>
        <p:xfrm>
          <a:off x="0" y="594640"/>
          <a:ext cx="9144000" cy="5400040"/>
        </p:xfrm>
        <a:graphic>
          <a:graphicData uri="http://schemas.openxmlformats.org/drawingml/2006/table">
            <a:tbl>
              <a:tblPr firstRow="1" bandRow="1">
                <a:tableStyleId>{5940675A-B579-460E-94D1-54222C63F5DA}</a:tableStyleId>
              </a:tblPr>
              <a:tblGrid>
                <a:gridCol w="4565971"/>
                <a:gridCol w="4578029"/>
              </a:tblGrid>
              <a:tr h="370840">
                <a:tc>
                  <a:txBody>
                    <a:bodyPr/>
                    <a:lstStyle/>
                    <a:p>
                      <a:pPr algn="ctr"/>
                      <a:r>
                        <a:rPr lang="en-US" b="1" dirty="0" smtClean="0"/>
                        <a:t>Respiration chemiosmosis</a:t>
                      </a:r>
                      <a:endParaRPr lang="en-US" b="1" dirty="0"/>
                    </a:p>
                  </a:txBody>
                  <a:tcPr/>
                </a:tc>
                <a:tc>
                  <a:txBody>
                    <a:bodyPr/>
                    <a:lstStyle/>
                    <a:p>
                      <a:pPr algn="ctr"/>
                      <a:r>
                        <a:rPr lang="en-US" b="1" dirty="0" smtClean="0"/>
                        <a:t>Photosynthesis chemiosmosis</a:t>
                      </a:r>
                      <a:endParaRPr lang="en-US" b="1" dirty="0"/>
                    </a:p>
                  </a:txBody>
                  <a:tcPr/>
                </a:tc>
              </a:tr>
              <a:tr h="370840">
                <a:tc>
                  <a:txBody>
                    <a:bodyPr/>
                    <a:lstStyle/>
                    <a:p>
                      <a:pPr algn="ctr"/>
                      <a:r>
                        <a:rPr lang="en-US" dirty="0" smtClean="0"/>
                        <a:t>Electron transport chain in cristae membranes</a:t>
                      </a:r>
                    </a:p>
                    <a:p>
                      <a:pPr algn="ctr"/>
                      <a:endParaRPr lang="en-US" dirty="0" smtClean="0"/>
                    </a:p>
                    <a:p>
                      <a:pPr algn="ctr"/>
                      <a:endParaRPr lang="en-US"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Energy released when electrons are exchanged</a:t>
                      </a:r>
                      <a:r>
                        <a:rPr lang="en-US" baseline="0" dirty="0" smtClean="0"/>
                        <a:t> from one carrier to another</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Energy used to pump H+ into </a:t>
                      </a:r>
                      <a:r>
                        <a:rPr lang="en-US" baseline="0" dirty="0" err="1" smtClean="0"/>
                        <a:t>intermembrane</a:t>
                      </a:r>
                      <a:r>
                        <a:rPr lang="en-US" baseline="0" dirty="0" smtClean="0"/>
                        <a:t> space</a:t>
                      </a:r>
                    </a:p>
                    <a:p>
                      <a:pPr marL="0" marR="0" indent="0" algn="ctr"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H+ ions come from matrix</a:t>
                      </a:r>
                      <a:endParaRPr lang="en-US" dirty="0" smtClean="0"/>
                    </a:p>
                    <a:p>
                      <a:pPr algn="ctr"/>
                      <a:endParaRPr lang="en-US" dirty="0" smtClean="0"/>
                    </a:p>
                    <a:p>
                      <a:pPr algn="ctr"/>
                      <a:r>
                        <a:rPr lang="en-US" dirty="0" smtClean="0"/>
                        <a:t>H+ ions diffuse</a:t>
                      </a:r>
                      <a:r>
                        <a:rPr lang="en-US" baseline="0" dirty="0" smtClean="0"/>
                        <a:t> back into matrix through channels of ATP synthase</a:t>
                      </a:r>
                    </a:p>
                    <a:p>
                      <a:pPr algn="ctr"/>
                      <a:endParaRPr lang="en-US" baseline="0" dirty="0" smtClean="0"/>
                    </a:p>
                    <a:p>
                      <a:pPr algn="ctr"/>
                      <a:r>
                        <a:rPr lang="en-US" baseline="0" dirty="0" smtClean="0"/>
                        <a:t>ATP synthase </a:t>
                      </a:r>
                      <a:r>
                        <a:rPr lang="en-US" baseline="0" dirty="0" err="1" smtClean="0"/>
                        <a:t>catalyses</a:t>
                      </a:r>
                      <a:r>
                        <a:rPr lang="en-US" baseline="0" dirty="0" smtClean="0"/>
                        <a:t> the phosphorylation of ADP to ATP</a:t>
                      </a:r>
                      <a:endParaRPr lang="en-US" dirty="0"/>
                    </a:p>
                  </a:txBody>
                  <a:tcPr/>
                </a:tc>
                <a:tc>
                  <a:txBody>
                    <a:bodyPr/>
                    <a:lstStyle/>
                    <a:p>
                      <a:pPr algn="ctr"/>
                      <a:r>
                        <a:rPr lang="en-US" dirty="0" smtClean="0"/>
                        <a:t>Electron transport chain in thylakoid membranes</a:t>
                      </a:r>
                    </a:p>
                    <a:p>
                      <a:pPr algn="ctr"/>
                      <a:endParaRPr lang="en-US" dirty="0" smtClean="0"/>
                    </a:p>
                    <a:p>
                      <a:pPr algn="ctr"/>
                      <a:r>
                        <a:rPr lang="en-US" dirty="0" smtClean="0"/>
                        <a:t>Energy released when electrons are exchanged</a:t>
                      </a:r>
                      <a:r>
                        <a:rPr lang="en-US" baseline="0" dirty="0" smtClean="0"/>
                        <a:t> from one carrier to another</a:t>
                      </a:r>
                    </a:p>
                    <a:p>
                      <a:pPr algn="ctr"/>
                      <a:endParaRPr lang="en-US" baseline="0" dirty="0" smtClean="0"/>
                    </a:p>
                    <a:p>
                      <a:pPr algn="ctr"/>
                      <a:r>
                        <a:rPr lang="en-US" baseline="0" dirty="0" smtClean="0"/>
                        <a:t>Energy used to pump H+ into thylakoid space</a:t>
                      </a:r>
                    </a:p>
                    <a:p>
                      <a:pPr algn="ctr"/>
                      <a:endParaRPr lang="en-US" baseline="0" dirty="0" smtClean="0"/>
                    </a:p>
                    <a:p>
                      <a:pPr algn="ctr"/>
                      <a:endParaRPr lang="en-US" baseline="0" dirty="0" smtClean="0"/>
                    </a:p>
                    <a:p>
                      <a:pPr algn="ctr"/>
                      <a:r>
                        <a:rPr lang="en-US" baseline="0" dirty="0" smtClean="0"/>
                        <a:t>H+ ions come from the </a:t>
                      </a:r>
                      <a:r>
                        <a:rPr lang="en-US" baseline="0" dirty="0" err="1" smtClean="0"/>
                        <a:t>stroma</a:t>
                      </a:r>
                      <a:endParaRPr lang="en-US" baseline="0" dirty="0" smtClean="0"/>
                    </a:p>
                    <a:p>
                      <a:pPr algn="ctr"/>
                      <a:endParaRPr lang="en-US" baseline="0" dirty="0" smtClean="0"/>
                    </a:p>
                    <a:p>
                      <a:pPr algn="ctr"/>
                      <a:r>
                        <a:rPr lang="en-US" baseline="0" dirty="0" smtClean="0"/>
                        <a:t>H+ ions diffuse back into </a:t>
                      </a:r>
                      <a:r>
                        <a:rPr lang="en-US" baseline="0" dirty="0" err="1" smtClean="0"/>
                        <a:t>stroma</a:t>
                      </a:r>
                      <a:r>
                        <a:rPr lang="en-US" baseline="0" dirty="0" smtClean="0"/>
                        <a:t> through channels of ATP synthase</a:t>
                      </a:r>
                    </a:p>
                    <a:p>
                      <a:pPr algn="ctr"/>
                      <a:endParaRPr lang="en-US" baseline="0" dirty="0" smtClean="0"/>
                    </a:p>
                    <a:p>
                      <a:pPr marL="0" marR="0" indent="0" algn="ctr" defTabSz="457200" rtl="0" eaLnBrk="1" fontAlgn="auto" latinLnBrk="0" hangingPunct="1">
                        <a:lnSpc>
                          <a:spcPct val="100000"/>
                        </a:lnSpc>
                        <a:spcBef>
                          <a:spcPts val="0"/>
                        </a:spcBef>
                        <a:spcAft>
                          <a:spcPts val="0"/>
                        </a:spcAft>
                        <a:buClrTx/>
                        <a:buSzTx/>
                        <a:buFontTx/>
                        <a:buNone/>
                        <a:tabLst/>
                        <a:defRPr/>
                      </a:pPr>
                      <a:r>
                        <a:rPr lang="en-US" baseline="0" dirty="0" smtClean="0"/>
                        <a:t>ATP synthase </a:t>
                      </a:r>
                      <a:r>
                        <a:rPr lang="en-US" baseline="0" dirty="0" err="1" smtClean="0"/>
                        <a:t>catalyses</a:t>
                      </a:r>
                      <a:r>
                        <a:rPr lang="en-US" baseline="0" dirty="0" smtClean="0"/>
                        <a:t> the photophosphorylation of ADP to ATP</a:t>
                      </a:r>
                      <a:endParaRPr lang="en-US" dirty="0" smtClean="0"/>
                    </a:p>
                    <a:p>
                      <a:pPr algn="ctr"/>
                      <a:endParaRPr lang="en-US" baseline="0" dirty="0" smtClean="0"/>
                    </a:p>
                  </a:txBody>
                  <a:tcPr/>
                </a:tc>
              </a:tr>
            </a:tbl>
          </a:graphicData>
        </a:graphic>
      </p:graphicFrame>
      <p:sp>
        <p:nvSpPr>
          <p:cNvPr id="5"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Chemiosmosis</a:t>
            </a:r>
            <a:endParaRPr lang="en-US" sz="3200" dirty="0"/>
          </a:p>
        </p:txBody>
      </p:sp>
      <p:sp>
        <p:nvSpPr>
          <p:cNvPr id="6" name="Content Placeholder 2"/>
          <p:cNvSpPr txBox="1">
            <a:spLocks/>
          </p:cNvSpPr>
          <p:nvPr/>
        </p:nvSpPr>
        <p:spPr>
          <a:xfrm>
            <a:off x="136769" y="5994680"/>
            <a:ext cx="8870462" cy="692991"/>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a:t>ATP synthase in thylakoids generates ATP using the proton gradient</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Tree>
    <p:extLst>
      <p:ext uri="{BB962C8B-B14F-4D97-AF65-F5344CB8AC3E}">
        <p14:creationId xmlns:p14="http://schemas.microsoft.com/office/powerpoint/2010/main" val="175647681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26648"/>
            <a:ext cx="3341537" cy="3751514"/>
          </a:xfrm>
        </p:spPr>
        <p:txBody>
          <a:bodyPr>
            <a:normAutofit fontScale="92500" lnSpcReduction="10000"/>
          </a:bodyPr>
          <a:lstStyle/>
          <a:p>
            <a:pPr marL="0" indent="0" algn="ctr">
              <a:buNone/>
            </a:pPr>
            <a:r>
              <a:rPr lang="en-US" sz="2400" dirty="0" smtClean="0"/>
              <a:t>Location: In </a:t>
            </a:r>
            <a:r>
              <a:rPr lang="en-US" sz="2400" dirty="0"/>
              <a:t>the stroma (contains enzymes)</a:t>
            </a:r>
          </a:p>
          <a:p>
            <a:pPr marL="0" indent="0" algn="ctr">
              <a:buNone/>
            </a:pPr>
            <a:endParaRPr lang="en-US" sz="2400" dirty="0"/>
          </a:p>
          <a:p>
            <a:pPr marL="0" indent="0" algn="ctr">
              <a:buNone/>
            </a:pPr>
            <a:r>
              <a:rPr lang="en-US" sz="2400" dirty="0"/>
              <a:t>Uses ATP and NADPH from light dependent reaction</a:t>
            </a:r>
          </a:p>
          <a:p>
            <a:pPr marL="0" indent="0" algn="ctr">
              <a:buNone/>
            </a:pPr>
            <a:endParaRPr lang="en-US" sz="2400" dirty="0"/>
          </a:p>
          <a:p>
            <a:pPr marL="0" indent="0" algn="ctr">
              <a:buNone/>
            </a:pPr>
            <a:r>
              <a:rPr lang="en-US" sz="2400" dirty="0"/>
              <a:t>Involves the Calvin cycle (begins and ends with the same substance)</a:t>
            </a:r>
          </a:p>
          <a:p>
            <a:pPr marL="0" indent="0" algn="ctr">
              <a:buNone/>
            </a:pPr>
            <a:endParaRPr lang="en-US" sz="2400" dirty="0"/>
          </a:p>
        </p:txBody>
      </p:sp>
      <p:sp>
        <p:nvSpPr>
          <p:cNvPr id="5" name="Content Placeholder 2"/>
          <p:cNvSpPr txBox="1">
            <a:spLocks/>
          </p:cNvSpPr>
          <p:nvPr/>
        </p:nvSpPr>
        <p:spPr>
          <a:xfrm>
            <a:off x="136769" y="5994680"/>
            <a:ext cx="8870462" cy="692991"/>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a:t>Light-independent reactions take place in the stroma</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Light Independent Reactions</a:t>
            </a:r>
            <a:endParaRPr lang="en-US" sz="32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1537" y="1445133"/>
            <a:ext cx="5408974" cy="3533029"/>
          </a:xfrm>
          <a:prstGeom prst="rect">
            <a:avLst/>
          </a:prstGeom>
        </p:spPr>
      </p:pic>
    </p:spTree>
    <p:extLst>
      <p:ext uri="{BB962C8B-B14F-4D97-AF65-F5344CB8AC3E}">
        <p14:creationId xmlns:p14="http://schemas.microsoft.com/office/powerpoint/2010/main" val="18098568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 y="6189578"/>
            <a:ext cx="9144000" cy="668421"/>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200" dirty="0"/>
              <a:t>In the light-independent reactions a carboxylase </a:t>
            </a:r>
            <a:r>
              <a:rPr lang="en-US" sz="1200" dirty="0" err="1"/>
              <a:t>catalyses</a:t>
            </a:r>
            <a:r>
              <a:rPr lang="en-US" sz="1200" dirty="0"/>
              <a:t> the carboxylation of ribulose bisphosphate</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97306" y="59731"/>
            <a:ext cx="8229600" cy="514256"/>
          </a:xfrm>
          <a:noFill/>
          <a:ln>
            <a:solidFill>
              <a:schemeClr val="tx1"/>
            </a:solidFill>
          </a:ln>
        </p:spPr>
        <p:txBody>
          <a:bodyPr>
            <a:noAutofit/>
          </a:bodyPr>
          <a:lstStyle/>
          <a:p>
            <a:r>
              <a:rPr lang="en-US" sz="3200" dirty="0" smtClean="0"/>
              <a:t>Light Independent Reaction</a:t>
            </a:r>
            <a:endParaRPr lang="en-US" sz="3200" dirty="0"/>
          </a:p>
        </p:txBody>
      </p:sp>
      <p:pic>
        <p:nvPicPr>
          <p:cNvPr id="7" name="Picture 6"/>
          <p:cNvPicPr>
            <a:picLocks noChangeAspect="1"/>
          </p:cNvPicPr>
          <p:nvPr/>
        </p:nvPicPr>
        <p:blipFill>
          <a:blip r:embed="rId2"/>
          <a:stretch>
            <a:fillRect/>
          </a:stretch>
        </p:blipFill>
        <p:spPr>
          <a:xfrm>
            <a:off x="497306" y="698497"/>
            <a:ext cx="7745798" cy="5491081"/>
          </a:xfrm>
          <a:prstGeom prst="rect">
            <a:avLst/>
          </a:prstGeom>
        </p:spPr>
      </p:pic>
    </p:spTree>
    <p:extLst>
      <p:ext uri="{BB962C8B-B14F-4D97-AF65-F5344CB8AC3E}">
        <p14:creationId xmlns:p14="http://schemas.microsoft.com/office/powerpoint/2010/main" val="85867400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24959"/>
            <a:ext cx="3449052" cy="4265188"/>
          </a:xfrm>
        </p:spPr>
        <p:txBody>
          <a:bodyPr>
            <a:normAutofit/>
          </a:bodyPr>
          <a:lstStyle/>
          <a:p>
            <a:pPr marL="0" indent="0">
              <a:buNone/>
            </a:pPr>
            <a:r>
              <a:rPr lang="en-US" sz="2000" dirty="0" smtClean="0"/>
              <a:t>1.  5</a:t>
            </a:r>
            <a:r>
              <a:rPr lang="en-US" sz="2000" dirty="0"/>
              <a:t>-carbon </a:t>
            </a:r>
            <a:r>
              <a:rPr lang="en-US" sz="2000" dirty="0" smtClean="0"/>
              <a:t>	compound 	</a:t>
            </a:r>
            <a:r>
              <a:rPr lang="en-US" sz="2000" b="1" dirty="0" err="1" smtClean="0"/>
              <a:t>Ribulose</a:t>
            </a:r>
            <a:r>
              <a:rPr lang="en-US" sz="2000" b="1" dirty="0" smtClean="0"/>
              <a:t> </a:t>
            </a:r>
            <a:r>
              <a:rPr lang="en-US" sz="2000" b="1" dirty="0" err="1" smtClean="0"/>
              <a:t>bisphosphate</a:t>
            </a:r>
            <a:r>
              <a:rPr lang="en-US" sz="2000" b="1" dirty="0" smtClean="0"/>
              <a:t> 	(</a:t>
            </a:r>
            <a:r>
              <a:rPr lang="en-US" sz="2000" b="1" dirty="0" err="1"/>
              <a:t>RuBP</a:t>
            </a:r>
            <a:r>
              <a:rPr lang="en-US" sz="2000" b="1" dirty="0"/>
              <a:t>) </a:t>
            </a:r>
            <a:r>
              <a:rPr lang="en-US" sz="2000" dirty="0"/>
              <a:t>binds to an </a:t>
            </a:r>
            <a:r>
              <a:rPr lang="en-US" sz="2000" dirty="0" smtClean="0"/>
              <a:t>	incoming </a:t>
            </a:r>
            <a:r>
              <a:rPr lang="en-US" sz="2000" dirty="0"/>
              <a:t>carbon </a:t>
            </a:r>
            <a:r>
              <a:rPr lang="en-US" sz="2000" dirty="0" smtClean="0"/>
              <a:t>	dioxide </a:t>
            </a:r>
            <a:r>
              <a:rPr lang="en-US" sz="2000" dirty="0"/>
              <a:t>molecule </a:t>
            </a:r>
            <a:endParaRPr lang="en-US" sz="2000" dirty="0" smtClean="0"/>
          </a:p>
          <a:p>
            <a:pPr marL="0" indent="0">
              <a:buNone/>
            </a:pPr>
            <a:endParaRPr lang="en-US" sz="2000" dirty="0"/>
          </a:p>
          <a:p>
            <a:pPr marL="0" indent="0">
              <a:buNone/>
            </a:pPr>
            <a:r>
              <a:rPr lang="en-US" sz="2000" dirty="0" smtClean="0"/>
              <a:t> 2.	Catalysed </a:t>
            </a:r>
            <a:r>
              <a:rPr lang="en-US" sz="2000" dirty="0"/>
              <a:t>by enzyme </a:t>
            </a:r>
            <a:r>
              <a:rPr lang="en-US" sz="2000" dirty="0" smtClean="0"/>
              <a:t>	RUBISCO – </a:t>
            </a:r>
            <a:r>
              <a:rPr lang="en-US" sz="2000" dirty="0"/>
              <a:t>results in </a:t>
            </a:r>
            <a:r>
              <a:rPr lang="en-US" sz="2000" dirty="0" smtClean="0"/>
              <a:t>	2 x </a:t>
            </a:r>
            <a:r>
              <a:rPr lang="en-US" sz="2000" dirty="0" err="1" smtClean="0"/>
              <a:t>glycerate</a:t>
            </a:r>
            <a:r>
              <a:rPr lang="en-US" sz="2000" dirty="0" smtClean="0"/>
              <a:t> 3-	phosphate (GP)</a:t>
            </a:r>
          </a:p>
          <a:p>
            <a:pPr marL="0" indent="0">
              <a:buNone/>
            </a:pPr>
            <a:endParaRPr lang="en-US" sz="2000" dirty="0"/>
          </a:p>
          <a:p>
            <a:pPr marL="0" indent="0">
              <a:buNone/>
            </a:pPr>
            <a:r>
              <a:rPr lang="en-US" sz="1800" dirty="0" smtClean="0"/>
              <a:t>The </a:t>
            </a:r>
            <a:r>
              <a:rPr lang="en-US" sz="1800" b="1" dirty="0" err="1" smtClean="0"/>
              <a:t>ribulose</a:t>
            </a:r>
            <a:r>
              <a:rPr lang="en-US" sz="1800" b="1" dirty="0" smtClean="0"/>
              <a:t> </a:t>
            </a:r>
            <a:r>
              <a:rPr lang="en-US" sz="1800" b="1" dirty="0" err="1" smtClean="0"/>
              <a:t>bisphosphate</a:t>
            </a:r>
            <a:r>
              <a:rPr lang="en-US" sz="1800" b="1" dirty="0" smtClean="0"/>
              <a:t> </a:t>
            </a:r>
            <a:r>
              <a:rPr lang="en-US" sz="1800" dirty="0" smtClean="0"/>
              <a:t>is </a:t>
            </a:r>
            <a:r>
              <a:rPr lang="en-US" sz="1800" dirty="0" err="1" smtClean="0"/>
              <a:t>carboxylated</a:t>
            </a:r>
            <a:endParaRPr lang="en-US" sz="2000" dirty="0"/>
          </a:p>
          <a:p>
            <a:pPr marL="0" indent="0" algn="ctr">
              <a:buNone/>
            </a:pPr>
            <a:endParaRPr lang="en-US" sz="2400" dirty="0"/>
          </a:p>
          <a:p>
            <a:pPr marL="0" indent="0" algn="ctr">
              <a:buNone/>
            </a:pPr>
            <a:endParaRPr lang="en-US" sz="2400" dirty="0"/>
          </a:p>
        </p:txBody>
      </p:sp>
      <p:sp>
        <p:nvSpPr>
          <p:cNvPr id="5" name="Content Placeholder 2"/>
          <p:cNvSpPr txBox="1">
            <a:spLocks/>
          </p:cNvSpPr>
          <p:nvPr/>
        </p:nvSpPr>
        <p:spPr>
          <a:xfrm>
            <a:off x="136769" y="6176212"/>
            <a:ext cx="9007231" cy="681788"/>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marL="0" indent="0">
              <a:buNone/>
            </a:pPr>
            <a:r>
              <a:rPr lang="en-US" sz="1400" dirty="0"/>
              <a:t>In the light-independent reactions a carboxylase </a:t>
            </a:r>
            <a:r>
              <a:rPr lang="en-US" sz="1400" dirty="0" err="1"/>
              <a:t>catalyses</a:t>
            </a:r>
            <a:r>
              <a:rPr lang="en-US" sz="1400" dirty="0"/>
              <a:t> the carboxylation of ribulose bisphosphate</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97306" y="59731"/>
            <a:ext cx="8229600" cy="514256"/>
          </a:xfrm>
          <a:noFill/>
          <a:ln>
            <a:solidFill>
              <a:schemeClr val="tx1"/>
            </a:solidFill>
          </a:ln>
        </p:spPr>
        <p:txBody>
          <a:bodyPr>
            <a:noAutofit/>
          </a:bodyPr>
          <a:lstStyle/>
          <a:p>
            <a:r>
              <a:rPr lang="en-US" sz="3200" dirty="0" smtClean="0"/>
              <a:t>Light Independent Reaction</a:t>
            </a:r>
            <a:endParaRPr lang="en-US" sz="3200" dirty="0"/>
          </a:p>
        </p:txBody>
      </p:sp>
      <p:pic>
        <p:nvPicPr>
          <p:cNvPr id="2" name="Picture 1"/>
          <p:cNvPicPr>
            <a:picLocks noChangeAspect="1"/>
          </p:cNvPicPr>
          <p:nvPr/>
        </p:nvPicPr>
        <p:blipFill>
          <a:blip r:embed="rId2"/>
          <a:stretch>
            <a:fillRect/>
          </a:stretch>
        </p:blipFill>
        <p:spPr>
          <a:xfrm>
            <a:off x="3352627" y="748631"/>
            <a:ext cx="5791373" cy="5013158"/>
          </a:xfrm>
          <a:prstGeom prst="rect">
            <a:avLst/>
          </a:prstGeom>
        </p:spPr>
      </p:pic>
      <p:sp>
        <p:nvSpPr>
          <p:cNvPr id="8" name="Rectangle 7"/>
          <p:cNvSpPr/>
          <p:nvPr/>
        </p:nvSpPr>
        <p:spPr>
          <a:xfrm>
            <a:off x="5267158" y="3981302"/>
            <a:ext cx="1630947" cy="5310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67158" y="3989089"/>
            <a:ext cx="1751263" cy="523220"/>
          </a:xfrm>
          <a:prstGeom prst="rect">
            <a:avLst/>
          </a:prstGeom>
          <a:noFill/>
        </p:spPr>
        <p:txBody>
          <a:bodyPr wrap="square" rtlCol="0">
            <a:spAutoFit/>
          </a:bodyPr>
          <a:lstStyle/>
          <a:p>
            <a:pPr algn="ctr"/>
            <a:r>
              <a:rPr lang="en-US" sz="1400" dirty="0" smtClean="0">
                <a:solidFill>
                  <a:srgbClr val="008000"/>
                </a:solidFill>
              </a:rPr>
              <a:t>2 x triose phosphate (TP)</a:t>
            </a:r>
            <a:endParaRPr lang="en-US" sz="1400" dirty="0">
              <a:solidFill>
                <a:srgbClr val="008000"/>
              </a:solidFill>
            </a:endParaRPr>
          </a:p>
        </p:txBody>
      </p:sp>
      <p:sp>
        <p:nvSpPr>
          <p:cNvPr id="10" name="TextBox 9"/>
          <p:cNvSpPr txBox="1"/>
          <p:nvPr/>
        </p:nvSpPr>
        <p:spPr>
          <a:xfrm>
            <a:off x="5507789" y="1124959"/>
            <a:ext cx="1002631" cy="369332"/>
          </a:xfrm>
          <a:prstGeom prst="rect">
            <a:avLst/>
          </a:prstGeom>
          <a:noFill/>
        </p:spPr>
        <p:txBody>
          <a:bodyPr wrap="square" rtlCol="0">
            <a:spAutoFit/>
          </a:bodyPr>
          <a:lstStyle/>
          <a:p>
            <a:r>
              <a:rPr lang="en-US" dirty="0" smtClean="0"/>
              <a:t>1</a:t>
            </a:r>
            <a:endParaRPr lang="en-US" dirty="0"/>
          </a:p>
        </p:txBody>
      </p:sp>
      <p:sp>
        <p:nvSpPr>
          <p:cNvPr id="11" name="TextBox 10"/>
          <p:cNvSpPr txBox="1"/>
          <p:nvPr/>
        </p:nvSpPr>
        <p:spPr>
          <a:xfrm>
            <a:off x="6804526" y="1309625"/>
            <a:ext cx="109621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3657952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24959"/>
            <a:ext cx="3352626" cy="4265188"/>
          </a:xfrm>
        </p:spPr>
        <p:txBody>
          <a:bodyPr>
            <a:normAutofit/>
          </a:bodyPr>
          <a:lstStyle/>
          <a:p>
            <a:pPr marL="0" indent="0">
              <a:buNone/>
            </a:pPr>
            <a:r>
              <a:rPr lang="en-US" sz="2400" dirty="0" smtClean="0"/>
              <a:t>3.  Each </a:t>
            </a:r>
            <a:r>
              <a:rPr lang="en-US" sz="2400" dirty="0" err="1" smtClean="0"/>
              <a:t>glycerate</a:t>
            </a:r>
            <a:r>
              <a:rPr lang="en-US" sz="2400" dirty="0" smtClean="0"/>
              <a:t> 3-	phosphate is 	reduced (H atoms     	added) using 	reduced NADP 	(NADPH) with 	 	energy from ATP. </a:t>
            </a:r>
          </a:p>
          <a:p>
            <a:pPr marL="0" indent="0">
              <a:buNone/>
            </a:pPr>
            <a:endParaRPr lang="en-US" sz="2400" dirty="0"/>
          </a:p>
          <a:p>
            <a:pPr marL="0" indent="0">
              <a:buNone/>
            </a:pPr>
            <a:r>
              <a:rPr lang="en-US" sz="2400" dirty="0" smtClean="0"/>
              <a:t>	Two triose 	phosphates (TP) 	are produced </a:t>
            </a:r>
            <a:endParaRPr lang="en-US" sz="2400" dirty="0"/>
          </a:p>
          <a:p>
            <a:pPr marL="0" indent="0" algn="ctr">
              <a:buNone/>
            </a:pPr>
            <a:endParaRPr lang="en-US" sz="2400" dirty="0"/>
          </a:p>
          <a:p>
            <a:pPr marL="0" indent="0" algn="ctr">
              <a:buNone/>
            </a:pPr>
            <a:endParaRPr lang="en-US" sz="2400" dirty="0"/>
          </a:p>
        </p:txBody>
      </p:sp>
      <p:sp>
        <p:nvSpPr>
          <p:cNvPr id="5" name="Content Placeholder 2"/>
          <p:cNvSpPr txBox="1">
            <a:spLocks/>
          </p:cNvSpPr>
          <p:nvPr/>
        </p:nvSpPr>
        <p:spPr>
          <a:xfrm>
            <a:off x="136769" y="6176212"/>
            <a:ext cx="9007231" cy="681788"/>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marL="0" indent="0">
              <a:buNone/>
            </a:pPr>
            <a:r>
              <a:rPr lang="en-US" sz="1400" dirty="0"/>
              <a:t>In the light-independent reactions a carboxylase </a:t>
            </a:r>
            <a:r>
              <a:rPr lang="en-US" sz="1400" dirty="0" err="1"/>
              <a:t>catalyses</a:t>
            </a:r>
            <a:r>
              <a:rPr lang="en-US" sz="1400" dirty="0"/>
              <a:t> the carboxylation of ribulose bisphosphate</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97306" y="59731"/>
            <a:ext cx="8229600" cy="514256"/>
          </a:xfrm>
          <a:noFill/>
          <a:ln>
            <a:solidFill>
              <a:schemeClr val="tx1"/>
            </a:solidFill>
          </a:ln>
        </p:spPr>
        <p:txBody>
          <a:bodyPr>
            <a:noAutofit/>
          </a:bodyPr>
          <a:lstStyle/>
          <a:p>
            <a:r>
              <a:rPr lang="en-US" sz="3200" dirty="0" smtClean="0"/>
              <a:t>Light Independent Reaction</a:t>
            </a:r>
            <a:endParaRPr lang="en-US" sz="3200" dirty="0"/>
          </a:p>
        </p:txBody>
      </p:sp>
      <p:pic>
        <p:nvPicPr>
          <p:cNvPr id="2" name="Picture 1"/>
          <p:cNvPicPr>
            <a:picLocks noChangeAspect="1"/>
          </p:cNvPicPr>
          <p:nvPr/>
        </p:nvPicPr>
        <p:blipFill>
          <a:blip r:embed="rId2"/>
          <a:stretch>
            <a:fillRect/>
          </a:stretch>
        </p:blipFill>
        <p:spPr>
          <a:xfrm>
            <a:off x="3352627" y="748631"/>
            <a:ext cx="5791373" cy="5013158"/>
          </a:xfrm>
          <a:prstGeom prst="rect">
            <a:avLst/>
          </a:prstGeom>
        </p:spPr>
      </p:pic>
      <p:sp>
        <p:nvSpPr>
          <p:cNvPr id="8" name="Rectangle 7"/>
          <p:cNvSpPr/>
          <p:nvPr/>
        </p:nvSpPr>
        <p:spPr>
          <a:xfrm>
            <a:off x="5267158" y="3981302"/>
            <a:ext cx="1630947" cy="5310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67158" y="3989089"/>
            <a:ext cx="1751263" cy="523220"/>
          </a:xfrm>
          <a:prstGeom prst="rect">
            <a:avLst/>
          </a:prstGeom>
          <a:noFill/>
        </p:spPr>
        <p:txBody>
          <a:bodyPr wrap="square" rtlCol="0">
            <a:spAutoFit/>
          </a:bodyPr>
          <a:lstStyle/>
          <a:p>
            <a:pPr algn="ctr"/>
            <a:r>
              <a:rPr lang="en-US" sz="1400" dirty="0" smtClean="0">
                <a:solidFill>
                  <a:srgbClr val="008000"/>
                </a:solidFill>
              </a:rPr>
              <a:t>2 x triose phosphate (TP)</a:t>
            </a:r>
            <a:endParaRPr lang="en-US" sz="1400" dirty="0">
              <a:solidFill>
                <a:srgbClr val="008000"/>
              </a:solidFill>
            </a:endParaRPr>
          </a:p>
        </p:txBody>
      </p:sp>
      <p:sp>
        <p:nvSpPr>
          <p:cNvPr id="4" name="TextBox 3"/>
          <p:cNvSpPr txBox="1"/>
          <p:nvPr/>
        </p:nvSpPr>
        <p:spPr>
          <a:xfrm>
            <a:off x="7566527" y="3221790"/>
            <a:ext cx="842210"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6665713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24959"/>
            <a:ext cx="3261894" cy="4265188"/>
          </a:xfrm>
        </p:spPr>
        <p:txBody>
          <a:bodyPr>
            <a:normAutofit/>
          </a:bodyPr>
          <a:lstStyle/>
          <a:p>
            <a:pPr marL="0" indent="0" algn="ctr">
              <a:buNone/>
            </a:pPr>
            <a:endParaRPr lang="en-US" sz="2400" dirty="0"/>
          </a:p>
          <a:p>
            <a:pPr marL="0" indent="0" algn="ctr">
              <a:buNone/>
            </a:pPr>
            <a:endParaRPr lang="en-US" sz="2400" dirty="0"/>
          </a:p>
          <a:p>
            <a:pPr marL="0" indent="0" algn="ctr">
              <a:buNone/>
            </a:pPr>
            <a:endParaRPr lang="en-US" sz="2400" dirty="0"/>
          </a:p>
        </p:txBody>
      </p:sp>
      <p:sp>
        <p:nvSpPr>
          <p:cNvPr id="5" name="Content Placeholder 2"/>
          <p:cNvSpPr txBox="1">
            <a:spLocks/>
          </p:cNvSpPr>
          <p:nvPr/>
        </p:nvSpPr>
        <p:spPr>
          <a:xfrm>
            <a:off x="136769" y="6176212"/>
            <a:ext cx="9007231" cy="681788"/>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marL="0" indent="0">
              <a:buNone/>
            </a:pPr>
            <a:r>
              <a:rPr lang="en-US" sz="1400" dirty="0"/>
              <a:t>In the light-independent reactions a carboxylase </a:t>
            </a:r>
            <a:r>
              <a:rPr lang="en-US" sz="1400" dirty="0" err="1"/>
              <a:t>catalyses</a:t>
            </a:r>
            <a:r>
              <a:rPr lang="en-US" sz="1400" dirty="0"/>
              <a:t> the carboxylation of ribulose bisphosphate</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97306" y="59731"/>
            <a:ext cx="8229600" cy="514256"/>
          </a:xfrm>
          <a:noFill/>
          <a:ln>
            <a:solidFill>
              <a:schemeClr val="tx1"/>
            </a:solidFill>
          </a:ln>
        </p:spPr>
        <p:txBody>
          <a:bodyPr>
            <a:noAutofit/>
          </a:bodyPr>
          <a:lstStyle/>
          <a:p>
            <a:r>
              <a:rPr lang="en-US" sz="3200" dirty="0" smtClean="0"/>
              <a:t>Light Independent Reaction</a:t>
            </a:r>
            <a:endParaRPr lang="en-US" sz="3200" dirty="0"/>
          </a:p>
        </p:txBody>
      </p:sp>
      <p:pic>
        <p:nvPicPr>
          <p:cNvPr id="2" name="Picture 1"/>
          <p:cNvPicPr>
            <a:picLocks noChangeAspect="1"/>
          </p:cNvPicPr>
          <p:nvPr/>
        </p:nvPicPr>
        <p:blipFill>
          <a:blip r:embed="rId2"/>
          <a:stretch>
            <a:fillRect/>
          </a:stretch>
        </p:blipFill>
        <p:spPr>
          <a:xfrm>
            <a:off x="3352627" y="748631"/>
            <a:ext cx="5791373" cy="5013158"/>
          </a:xfrm>
          <a:prstGeom prst="rect">
            <a:avLst/>
          </a:prstGeom>
        </p:spPr>
      </p:pic>
      <p:sp>
        <p:nvSpPr>
          <p:cNvPr id="8" name="Rectangle 7"/>
          <p:cNvSpPr/>
          <p:nvPr/>
        </p:nvSpPr>
        <p:spPr>
          <a:xfrm>
            <a:off x="5267158" y="3981302"/>
            <a:ext cx="1630947" cy="5310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267158" y="3989089"/>
            <a:ext cx="1751263" cy="523220"/>
          </a:xfrm>
          <a:prstGeom prst="rect">
            <a:avLst/>
          </a:prstGeom>
          <a:noFill/>
        </p:spPr>
        <p:txBody>
          <a:bodyPr wrap="square" rtlCol="0">
            <a:spAutoFit/>
          </a:bodyPr>
          <a:lstStyle/>
          <a:p>
            <a:pPr algn="ctr"/>
            <a:r>
              <a:rPr lang="en-US" sz="1400" dirty="0" smtClean="0">
                <a:solidFill>
                  <a:srgbClr val="008000"/>
                </a:solidFill>
              </a:rPr>
              <a:t>2 x triose phosphate (TP)</a:t>
            </a:r>
            <a:endParaRPr lang="en-US" sz="1400" dirty="0">
              <a:solidFill>
                <a:srgbClr val="008000"/>
              </a:solidFill>
            </a:endParaRPr>
          </a:p>
        </p:txBody>
      </p:sp>
      <p:sp>
        <p:nvSpPr>
          <p:cNvPr id="4" name="TextBox 3"/>
          <p:cNvSpPr txBox="1"/>
          <p:nvPr/>
        </p:nvSpPr>
        <p:spPr>
          <a:xfrm>
            <a:off x="136769" y="1124959"/>
            <a:ext cx="3034632" cy="5078314"/>
          </a:xfrm>
          <a:prstGeom prst="rect">
            <a:avLst/>
          </a:prstGeom>
          <a:noFill/>
        </p:spPr>
        <p:txBody>
          <a:bodyPr wrap="square" rtlCol="0">
            <a:spAutoFit/>
          </a:bodyPr>
          <a:lstStyle/>
          <a:p>
            <a:r>
              <a:rPr lang="en-US" dirty="0" smtClean="0"/>
              <a:t>4.   Some triose 	phosphate is used 	to form 	organic 	compounds e.g. 	glucose</a:t>
            </a:r>
          </a:p>
          <a:p>
            <a:endParaRPr lang="en-US" dirty="0"/>
          </a:p>
          <a:p>
            <a:r>
              <a:rPr lang="en-US" dirty="0" smtClean="0"/>
              <a:t>How many turns of the </a:t>
            </a:r>
            <a:r>
              <a:rPr lang="en-US" dirty="0"/>
              <a:t>C</a:t>
            </a:r>
            <a:r>
              <a:rPr lang="en-US" dirty="0" smtClean="0"/>
              <a:t>alvin cycle are needed to form one glucose?</a:t>
            </a:r>
          </a:p>
          <a:p>
            <a:endParaRPr lang="en-US" dirty="0"/>
          </a:p>
          <a:p>
            <a:endParaRPr lang="en-US" dirty="0" smtClean="0"/>
          </a:p>
          <a:p>
            <a:endParaRPr lang="en-US" dirty="0"/>
          </a:p>
          <a:p>
            <a:r>
              <a:rPr lang="en-US" dirty="0" smtClean="0"/>
              <a:t>5.   The remaining 	carbons  are used 	to re-</a:t>
            </a:r>
            <a:r>
              <a:rPr lang="en-US" dirty="0" err="1" smtClean="0"/>
              <a:t>synthesise</a:t>
            </a:r>
            <a:r>
              <a:rPr lang="en-US" dirty="0" smtClean="0"/>
              <a:t> 	</a:t>
            </a:r>
            <a:r>
              <a:rPr lang="en-US" dirty="0" err="1" smtClean="0"/>
              <a:t>RuBP</a:t>
            </a:r>
            <a:r>
              <a:rPr lang="en-US" dirty="0" smtClean="0"/>
              <a:t>. ATP required  	to power these 	changes</a:t>
            </a:r>
            <a:endParaRPr lang="en-US" dirty="0"/>
          </a:p>
        </p:txBody>
      </p:sp>
      <p:sp>
        <p:nvSpPr>
          <p:cNvPr id="7" name="TextBox 6"/>
          <p:cNvSpPr txBox="1"/>
          <p:nvPr/>
        </p:nvSpPr>
        <p:spPr>
          <a:xfrm>
            <a:off x="5614737" y="4732420"/>
            <a:ext cx="1163052" cy="369332"/>
          </a:xfrm>
          <a:prstGeom prst="rect">
            <a:avLst/>
          </a:prstGeom>
          <a:noFill/>
        </p:spPr>
        <p:txBody>
          <a:bodyPr wrap="square" rtlCol="0">
            <a:spAutoFit/>
          </a:bodyPr>
          <a:lstStyle/>
          <a:p>
            <a:r>
              <a:rPr lang="en-US" dirty="0" smtClean="0"/>
              <a:t>4</a:t>
            </a:r>
            <a:endParaRPr lang="en-US" dirty="0"/>
          </a:p>
        </p:txBody>
      </p:sp>
      <p:sp>
        <p:nvSpPr>
          <p:cNvPr id="10" name="TextBox 9"/>
          <p:cNvSpPr txBox="1"/>
          <p:nvPr/>
        </p:nvSpPr>
        <p:spPr>
          <a:xfrm>
            <a:off x="1149683" y="3804423"/>
            <a:ext cx="1911684" cy="369332"/>
          </a:xfrm>
          <a:prstGeom prst="rect">
            <a:avLst/>
          </a:prstGeom>
          <a:noFill/>
        </p:spPr>
        <p:txBody>
          <a:bodyPr wrap="square" rtlCol="0">
            <a:spAutoFit/>
          </a:bodyPr>
          <a:lstStyle/>
          <a:p>
            <a:r>
              <a:rPr lang="en-US" dirty="0" smtClean="0"/>
              <a:t>6</a:t>
            </a:r>
            <a:endParaRPr lang="en-US" dirty="0"/>
          </a:p>
        </p:txBody>
      </p:sp>
      <p:sp>
        <p:nvSpPr>
          <p:cNvPr id="11" name="TextBox 10"/>
          <p:cNvSpPr txBox="1"/>
          <p:nvPr/>
        </p:nvSpPr>
        <p:spPr>
          <a:xfrm>
            <a:off x="4578684" y="3659862"/>
            <a:ext cx="1376948"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3327132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8000"/>
                </a:solidFill>
              </a:rPr>
              <a:t>PHOTOSYNTHESIS</a:t>
            </a:r>
            <a:endParaRPr lang="en-US" dirty="0"/>
          </a:p>
        </p:txBody>
      </p:sp>
      <p:sp>
        <p:nvSpPr>
          <p:cNvPr id="3" name="Content Placeholder 2"/>
          <p:cNvSpPr>
            <a:spLocks noGrp="1"/>
          </p:cNvSpPr>
          <p:nvPr>
            <p:ph idx="1"/>
          </p:nvPr>
        </p:nvSpPr>
        <p:spPr>
          <a:xfrm>
            <a:off x="457200" y="1417638"/>
            <a:ext cx="8229600" cy="4525963"/>
          </a:xfrm>
        </p:spPr>
        <p:txBody>
          <a:bodyPr/>
          <a:lstStyle/>
          <a:p>
            <a:pPr marL="0" indent="0">
              <a:buNone/>
            </a:pPr>
            <a:r>
              <a:rPr lang="en-US" dirty="0" smtClean="0"/>
              <a:t>Photosynthesis </a:t>
            </a:r>
            <a:r>
              <a:rPr lang="en-US" u="sng" dirty="0" smtClean="0"/>
              <a:t>stores</a:t>
            </a:r>
            <a:r>
              <a:rPr lang="en-US" dirty="0" smtClean="0"/>
              <a:t> energy in glucose</a:t>
            </a:r>
            <a:endParaRPr lang="en-US" dirty="0"/>
          </a:p>
        </p:txBody>
      </p:sp>
      <p:pic>
        <p:nvPicPr>
          <p:cNvPr id="4" name="Picture 3"/>
          <p:cNvPicPr>
            <a:picLocks noChangeAspect="1"/>
          </p:cNvPicPr>
          <p:nvPr/>
        </p:nvPicPr>
        <p:blipFill>
          <a:blip r:embed="rId2"/>
          <a:stretch>
            <a:fillRect/>
          </a:stretch>
        </p:blipFill>
        <p:spPr>
          <a:xfrm>
            <a:off x="784893" y="2171700"/>
            <a:ext cx="7449345" cy="2045369"/>
          </a:xfrm>
          <a:prstGeom prst="rect">
            <a:avLst/>
          </a:prstGeom>
        </p:spPr>
      </p:pic>
      <p:sp>
        <p:nvSpPr>
          <p:cNvPr id="5" name="TextBox 4"/>
          <p:cNvSpPr txBox="1"/>
          <p:nvPr/>
        </p:nvSpPr>
        <p:spPr>
          <a:xfrm>
            <a:off x="256875" y="4342771"/>
            <a:ext cx="8617642" cy="1754327"/>
          </a:xfrm>
          <a:prstGeom prst="rect">
            <a:avLst/>
          </a:prstGeom>
          <a:noFill/>
        </p:spPr>
        <p:txBody>
          <a:bodyPr wrap="square" rtlCol="0">
            <a:spAutoFit/>
          </a:bodyPr>
          <a:lstStyle/>
          <a:p>
            <a:r>
              <a:rPr lang="en-US" dirty="0" smtClean="0"/>
              <a:t>Basically</a:t>
            </a:r>
            <a:r>
              <a:rPr lang="is-IS" dirty="0" smtClean="0"/>
              <a:t>…....</a:t>
            </a:r>
          </a:p>
          <a:p>
            <a:pPr marL="285750" indent="-285750">
              <a:buFont typeface="Arial"/>
              <a:buChar char="•"/>
            </a:pPr>
            <a:r>
              <a:rPr lang="en-US" dirty="0" smtClean="0"/>
              <a:t>Energy (light) is used to break the bonds in H</a:t>
            </a:r>
            <a:r>
              <a:rPr lang="en-US" baseline="-25000" dirty="0" smtClean="0"/>
              <a:t>2</a:t>
            </a:r>
            <a:r>
              <a:rPr lang="en-US" dirty="0" smtClean="0"/>
              <a:t>O. Hydrogen is stored as part of glucose which is formed when the hydrogen reacts with CO</a:t>
            </a:r>
            <a:r>
              <a:rPr lang="en-US" baseline="-25000" dirty="0" smtClean="0"/>
              <a:t>2</a:t>
            </a:r>
            <a:r>
              <a:rPr lang="en-US" dirty="0" smtClean="0"/>
              <a:t>. </a:t>
            </a:r>
          </a:p>
          <a:p>
            <a:pPr marL="285750" indent="-285750">
              <a:buFont typeface="Arial"/>
              <a:buChar char="•"/>
            </a:pPr>
            <a:r>
              <a:rPr lang="en-US" dirty="0" smtClean="0"/>
              <a:t>The O</a:t>
            </a:r>
            <a:r>
              <a:rPr lang="en-US" baseline="-25000" dirty="0" smtClean="0"/>
              <a:t>2</a:t>
            </a:r>
            <a:r>
              <a:rPr lang="en-US" dirty="0" smtClean="0"/>
              <a:t> formed from the breakdown is released.</a:t>
            </a:r>
          </a:p>
          <a:p>
            <a:pPr marL="285750" indent="-285750">
              <a:buFont typeface="Arial"/>
              <a:buChar char="•"/>
            </a:pPr>
            <a:r>
              <a:rPr lang="en-US" dirty="0" smtClean="0"/>
              <a:t>The glucose is a store of energy which the plant will use in respiration.</a:t>
            </a:r>
          </a:p>
          <a:p>
            <a:pPr marL="285750" indent="-285750">
              <a:buFont typeface="Arial"/>
              <a:buChar char="•"/>
            </a:pPr>
            <a:r>
              <a:rPr lang="en-US" dirty="0" smtClean="0"/>
              <a:t>Plants start food chains</a:t>
            </a:r>
            <a:endParaRPr lang="en-US" dirty="0"/>
          </a:p>
        </p:txBody>
      </p:sp>
    </p:spTree>
    <p:extLst>
      <p:ext uri="{BB962C8B-B14F-4D97-AF65-F5344CB8AC3E}">
        <p14:creationId xmlns:p14="http://schemas.microsoft.com/office/powerpoint/2010/main" val="32489135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24959"/>
            <a:ext cx="3261894" cy="4265188"/>
          </a:xfrm>
        </p:spPr>
        <p:txBody>
          <a:bodyPr>
            <a:normAutofit/>
          </a:bodyPr>
          <a:lstStyle/>
          <a:p>
            <a:pPr marL="0" indent="0" algn="ctr">
              <a:buNone/>
            </a:pPr>
            <a:endParaRPr lang="en-US" sz="2400" dirty="0"/>
          </a:p>
          <a:p>
            <a:pPr marL="0" indent="0" algn="ctr">
              <a:buNone/>
            </a:pPr>
            <a:endParaRPr lang="en-US" sz="2400" dirty="0"/>
          </a:p>
          <a:p>
            <a:pPr marL="0" indent="0" algn="ctr">
              <a:buNone/>
            </a:pPr>
            <a:endParaRPr lang="en-US" sz="2400" dirty="0"/>
          </a:p>
        </p:txBody>
      </p:sp>
      <p:sp>
        <p:nvSpPr>
          <p:cNvPr id="5" name="Content Placeholder 2"/>
          <p:cNvSpPr txBox="1">
            <a:spLocks/>
          </p:cNvSpPr>
          <p:nvPr/>
        </p:nvSpPr>
        <p:spPr>
          <a:xfrm>
            <a:off x="136769" y="6176212"/>
            <a:ext cx="9007231" cy="681788"/>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marL="0" indent="0">
              <a:buNone/>
            </a:pPr>
            <a:r>
              <a:rPr lang="en-US" sz="1400" dirty="0"/>
              <a:t>In the light-independent reactions a carboxylase </a:t>
            </a:r>
            <a:r>
              <a:rPr lang="en-US" sz="1400" dirty="0" err="1"/>
              <a:t>catalyses</a:t>
            </a:r>
            <a:r>
              <a:rPr lang="en-US" sz="1400" dirty="0"/>
              <a:t> the carboxylation of ribulose bisphosphate</a:t>
            </a:r>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6" name="Title 1"/>
          <p:cNvSpPr>
            <a:spLocks noGrp="1"/>
          </p:cNvSpPr>
          <p:nvPr>
            <p:ph type="title"/>
          </p:nvPr>
        </p:nvSpPr>
        <p:spPr>
          <a:xfrm>
            <a:off x="497306" y="59731"/>
            <a:ext cx="8229600" cy="514256"/>
          </a:xfrm>
          <a:noFill/>
          <a:ln>
            <a:solidFill>
              <a:schemeClr val="tx1"/>
            </a:solidFill>
          </a:ln>
        </p:spPr>
        <p:txBody>
          <a:bodyPr>
            <a:noAutofit/>
          </a:bodyPr>
          <a:lstStyle/>
          <a:p>
            <a:r>
              <a:rPr lang="en-US" sz="3200" dirty="0" smtClean="0"/>
              <a:t>Light Independent Reaction</a:t>
            </a:r>
            <a:endParaRPr lang="en-US" sz="3200" dirty="0"/>
          </a:p>
        </p:txBody>
      </p:sp>
      <p:pic>
        <p:nvPicPr>
          <p:cNvPr id="2" name="Picture 1"/>
          <p:cNvPicPr>
            <a:picLocks noChangeAspect="1"/>
          </p:cNvPicPr>
          <p:nvPr/>
        </p:nvPicPr>
        <p:blipFill>
          <a:blip r:embed="rId2"/>
          <a:stretch>
            <a:fillRect/>
          </a:stretch>
        </p:blipFill>
        <p:spPr>
          <a:xfrm>
            <a:off x="1206242" y="668422"/>
            <a:ext cx="6507336" cy="5632914"/>
          </a:xfrm>
          <a:prstGeom prst="rect">
            <a:avLst/>
          </a:prstGeom>
        </p:spPr>
      </p:pic>
      <p:sp>
        <p:nvSpPr>
          <p:cNvPr id="8" name="Rectangle 7"/>
          <p:cNvSpPr/>
          <p:nvPr/>
        </p:nvSpPr>
        <p:spPr>
          <a:xfrm>
            <a:off x="3368843" y="4355617"/>
            <a:ext cx="1858210" cy="53100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62422" y="4363404"/>
            <a:ext cx="1858210" cy="523220"/>
          </a:xfrm>
          <a:prstGeom prst="rect">
            <a:avLst/>
          </a:prstGeom>
          <a:noFill/>
        </p:spPr>
        <p:txBody>
          <a:bodyPr wrap="square" rtlCol="0">
            <a:spAutoFit/>
          </a:bodyPr>
          <a:lstStyle/>
          <a:p>
            <a:pPr algn="ctr"/>
            <a:r>
              <a:rPr lang="en-US" sz="1400" dirty="0" smtClean="0">
                <a:solidFill>
                  <a:srgbClr val="008000"/>
                </a:solidFill>
              </a:rPr>
              <a:t>2 x triose phosphate (TP)</a:t>
            </a:r>
            <a:endParaRPr lang="en-US" sz="1400" dirty="0">
              <a:solidFill>
                <a:srgbClr val="008000"/>
              </a:solidFill>
            </a:endParaRPr>
          </a:p>
        </p:txBody>
      </p:sp>
      <p:sp>
        <p:nvSpPr>
          <p:cNvPr id="12" name="TextBox 11"/>
          <p:cNvSpPr txBox="1"/>
          <p:nvPr/>
        </p:nvSpPr>
        <p:spPr>
          <a:xfrm>
            <a:off x="7339264" y="3756526"/>
            <a:ext cx="1510600" cy="369332"/>
          </a:xfrm>
          <a:prstGeom prst="rect">
            <a:avLst/>
          </a:prstGeom>
          <a:noFill/>
        </p:spPr>
        <p:txBody>
          <a:bodyPr wrap="none" rtlCol="0">
            <a:spAutoFit/>
          </a:bodyPr>
          <a:lstStyle/>
          <a:p>
            <a:r>
              <a:rPr lang="en-US" dirty="0" smtClean="0"/>
              <a:t>REDUCTION</a:t>
            </a:r>
            <a:endParaRPr lang="en-US" dirty="0"/>
          </a:p>
        </p:txBody>
      </p:sp>
      <p:sp>
        <p:nvSpPr>
          <p:cNvPr id="13" name="TextBox 12"/>
          <p:cNvSpPr txBox="1"/>
          <p:nvPr/>
        </p:nvSpPr>
        <p:spPr>
          <a:xfrm>
            <a:off x="6657473" y="1472849"/>
            <a:ext cx="2486527" cy="646331"/>
          </a:xfrm>
          <a:prstGeom prst="rect">
            <a:avLst/>
          </a:prstGeom>
          <a:noFill/>
        </p:spPr>
        <p:txBody>
          <a:bodyPr wrap="square" rtlCol="0">
            <a:spAutoFit/>
          </a:bodyPr>
          <a:lstStyle/>
          <a:p>
            <a:r>
              <a:rPr lang="en-US" dirty="0" smtClean="0"/>
              <a:t>CARBON FIXATION/CARBOXYLATION</a:t>
            </a:r>
            <a:endParaRPr lang="en-US" dirty="0"/>
          </a:p>
        </p:txBody>
      </p:sp>
      <p:sp>
        <p:nvSpPr>
          <p:cNvPr id="14" name="TextBox 13"/>
          <p:cNvSpPr txBox="1"/>
          <p:nvPr/>
        </p:nvSpPr>
        <p:spPr>
          <a:xfrm>
            <a:off x="628315" y="2954421"/>
            <a:ext cx="1910837" cy="369332"/>
          </a:xfrm>
          <a:prstGeom prst="rect">
            <a:avLst/>
          </a:prstGeom>
          <a:noFill/>
        </p:spPr>
        <p:txBody>
          <a:bodyPr wrap="none" rtlCol="0">
            <a:spAutoFit/>
          </a:bodyPr>
          <a:lstStyle/>
          <a:p>
            <a:r>
              <a:rPr lang="en-US" dirty="0" smtClean="0"/>
              <a:t>REGENERATION</a:t>
            </a:r>
            <a:endParaRPr lang="en-US" dirty="0"/>
          </a:p>
        </p:txBody>
      </p:sp>
    </p:spTree>
    <p:extLst>
      <p:ext uri="{BB962C8B-B14F-4D97-AF65-F5344CB8AC3E}">
        <p14:creationId xmlns:p14="http://schemas.microsoft.com/office/powerpoint/2010/main" val="40061221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83341"/>
            <a:ext cx="8686800" cy="5002306"/>
          </a:xfrm>
        </p:spPr>
        <p:txBody>
          <a:bodyPr>
            <a:normAutofit/>
          </a:bodyPr>
          <a:lstStyle/>
          <a:p>
            <a:pPr marL="0" indent="0">
              <a:buNone/>
            </a:pPr>
            <a:r>
              <a:rPr lang="en-US" sz="2400" dirty="0"/>
              <a:t>To form one 6 carbon sugar molecule:</a:t>
            </a:r>
          </a:p>
          <a:p>
            <a:pPr marL="0" indent="0">
              <a:buNone/>
            </a:pPr>
            <a:endParaRPr lang="en-US" sz="2400" dirty="0"/>
          </a:p>
          <a:p>
            <a:pPr marL="0" indent="0">
              <a:buNone/>
            </a:pPr>
            <a:r>
              <a:rPr lang="en-US" sz="2400" dirty="0"/>
              <a:t>6 Carbon dioxide molecules</a:t>
            </a:r>
          </a:p>
          <a:p>
            <a:pPr marL="0" indent="0">
              <a:buNone/>
            </a:pPr>
            <a:r>
              <a:rPr lang="en-US" sz="2400" dirty="0"/>
              <a:t>12 TP molecules</a:t>
            </a:r>
          </a:p>
          <a:p>
            <a:pPr marL="0" indent="0">
              <a:buNone/>
            </a:pPr>
            <a:r>
              <a:rPr lang="en-US" sz="2400" dirty="0"/>
              <a:t>6 </a:t>
            </a:r>
            <a:r>
              <a:rPr lang="en-US" sz="2400" dirty="0" err="1"/>
              <a:t>RuBP</a:t>
            </a:r>
            <a:r>
              <a:rPr lang="en-US" sz="2400" dirty="0"/>
              <a:t> molecules</a:t>
            </a:r>
          </a:p>
          <a:p>
            <a:pPr marL="0" indent="0">
              <a:buNone/>
            </a:pPr>
            <a:r>
              <a:rPr lang="en-US" sz="2400" dirty="0"/>
              <a:t>12 NADPH</a:t>
            </a:r>
          </a:p>
          <a:p>
            <a:pPr marL="0" indent="0">
              <a:buNone/>
            </a:pPr>
            <a:r>
              <a:rPr lang="en-US" sz="2400" dirty="0"/>
              <a:t>18 ATP</a:t>
            </a:r>
          </a:p>
          <a:p>
            <a:pPr marL="0" indent="0">
              <a:buNone/>
            </a:pPr>
            <a:endParaRPr lang="en-US" sz="2400" dirty="0"/>
          </a:p>
          <a:p>
            <a:pPr marL="0" indent="0">
              <a:buNone/>
            </a:pPr>
            <a:r>
              <a:rPr lang="en-US" sz="2400" dirty="0"/>
              <a:t>So there needs to be 6 turns in the wheel to make a 6-carbon sugar</a:t>
            </a:r>
          </a:p>
          <a:p>
            <a:pPr marL="0" indent="0">
              <a:buNone/>
            </a:pPr>
            <a:endParaRPr lang="en-US" sz="2400" b="1" dirty="0"/>
          </a:p>
        </p:txBody>
      </p:sp>
      <p:sp>
        <p:nvSpPr>
          <p:cNvPr id="6"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The Calvin Cycle</a:t>
            </a:r>
            <a:endParaRPr lang="en-US" sz="3200" dirty="0"/>
          </a:p>
        </p:txBody>
      </p:sp>
    </p:spTree>
    <p:extLst>
      <p:ext uri="{BB962C8B-B14F-4D97-AF65-F5344CB8AC3E}">
        <p14:creationId xmlns:p14="http://schemas.microsoft.com/office/powerpoint/2010/main" val="8478856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6098"/>
            <a:ext cx="8686800" cy="5002306"/>
          </a:xfrm>
        </p:spPr>
        <p:txBody>
          <a:bodyPr>
            <a:normAutofit/>
          </a:bodyPr>
          <a:lstStyle/>
          <a:p>
            <a:pPr marL="0" indent="0">
              <a:buNone/>
            </a:pPr>
            <a:r>
              <a:rPr lang="en-US" sz="2400" dirty="0"/>
              <a:t>Calvin and his team worked out carbon fixation in plants.</a:t>
            </a:r>
          </a:p>
          <a:p>
            <a:pPr marL="0" indent="0">
              <a:buNone/>
            </a:pPr>
            <a:endParaRPr lang="en-US" sz="2400" dirty="0"/>
          </a:p>
          <a:p>
            <a:pPr marL="0" indent="0">
              <a:buNone/>
            </a:pPr>
            <a:r>
              <a:rPr lang="en-US" sz="2400" dirty="0"/>
              <a:t>Research the lollipop </a:t>
            </a:r>
            <a:r>
              <a:rPr lang="en-US" sz="2400" dirty="0" smtClean="0"/>
              <a:t>experiment (watch video first)</a:t>
            </a:r>
            <a:endParaRPr lang="en-US" sz="2400" dirty="0"/>
          </a:p>
          <a:p>
            <a:pPr>
              <a:buFontTx/>
              <a:buChar char="-"/>
            </a:pPr>
            <a:r>
              <a:rPr lang="en-US" sz="2400" dirty="0"/>
              <a:t>What is it?</a:t>
            </a:r>
          </a:p>
          <a:p>
            <a:pPr>
              <a:buFontTx/>
              <a:buChar char="-"/>
            </a:pPr>
            <a:r>
              <a:rPr lang="en-US" sz="2400" dirty="0"/>
              <a:t>What is the process?</a:t>
            </a:r>
          </a:p>
          <a:p>
            <a:pPr>
              <a:buFontTx/>
              <a:buChar char="-"/>
            </a:pPr>
            <a:r>
              <a:rPr lang="en-US" sz="2400" dirty="0"/>
              <a:t>What did he find out?</a:t>
            </a:r>
          </a:p>
          <a:p>
            <a:pPr marL="0" indent="0">
              <a:buNone/>
            </a:pPr>
            <a:endParaRPr lang="en-US" sz="2400" dirty="0"/>
          </a:p>
        </p:txBody>
      </p:sp>
      <p:sp>
        <p:nvSpPr>
          <p:cNvPr id="6"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The Calvin Cycle</a:t>
            </a:r>
            <a:endParaRPr lang="en-US" sz="3200" dirty="0"/>
          </a:p>
        </p:txBody>
      </p:sp>
      <p:sp>
        <p:nvSpPr>
          <p:cNvPr id="7" name="Content Placeholder 2"/>
          <p:cNvSpPr txBox="1">
            <a:spLocks/>
          </p:cNvSpPr>
          <p:nvPr/>
        </p:nvSpPr>
        <p:spPr>
          <a:xfrm>
            <a:off x="136769" y="5755505"/>
            <a:ext cx="8870462" cy="745798"/>
          </a:xfrm>
          <a:prstGeom prst="rect">
            <a:avLst/>
          </a:prstGeom>
          <a:solidFill>
            <a:srgbClr val="FF6600"/>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Applications:</a:t>
            </a:r>
            <a:endParaRPr lang="en-US" sz="1400" b="1" dirty="0"/>
          </a:p>
          <a:p>
            <a:pPr>
              <a:buFontTx/>
              <a:buChar char="-"/>
            </a:pPr>
            <a:r>
              <a:rPr lang="en-US" sz="1400" dirty="0" smtClean="0"/>
              <a:t>Calvin’s experiment to elucidate the carboxylation of </a:t>
            </a:r>
            <a:r>
              <a:rPr lang="en-US" sz="1400" dirty="0" err="1" smtClean="0"/>
              <a:t>RuBP</a:t>
            </a:r>
            <a:endParaRPr lang="en-US" sz="1400" dirty="0" smtClean="0"/>
          </a:p>
          <a:p>
            <a:pPr marL="0" indent="0">
              <a:buNone/>
            </a:pPr>
            <a:endParaRPr lang="en-US" sz="1400" dirty="0"/>
          </a:p>
        </p:txBody>
      </p:sp>
      <p:sp>
        <p:nvSpPr>
          <p:cNvPr id="5" name="Rectangle 4"/>
          <p:cNvSpPr/>
          <p:nvPr/>
        </p:nvSpPr>
        <p:spPr>
          <a:xfrm>
            <a:off x="3288632" y="4415940"/>
            <a:ext cx="4572000" cy="369332"/>
          </a:xfrm>
          <a:prstGeom prst="rect">
            <a:avLst/>
          </a:prstGeom>
        </p:spPr>
        <p:txBody>
          <a:bodyPr>
            <a:spAutoFit/>
          </a:bodyPr>
          <a:lstStyle/>
          <a:p>
            <a:r>
              <a:rPr lang="en-US" dirty="0" smtClean="0">
                <a:hlinkClick r:id="rId2"/>
              </a:rPr>
              <a:t>Light Independent Stage</a:t>
            </a:r>
            <a:endParaRPr lang="en-US" dirty="0"/>
          </a:p>
        </p:txBody>
      </p:sp>
    </p:spTree>
    <p:extLst>
      <p:ext uri="{BB962C8B-B14F-4D97-AF65-F5344CB8AC3E}">
        <p14:creationId xmlns:p14="http://schemas.microsoft.com/office/powerpoint/2010/main" val="98237904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2098"/>
            <a:ext cx="8686800" cy="5002306"/>
          </a:xfrm>
        </p:spPr>
        <p:txBody>
          <a:bodyPr>
            <a:normAutofit fontScale="92500" lnSpcReduction="10000"/>
          </a:bodyPr>
          <a:lstStyle/>
          <a:p>
            <a:pPr marL="0" indent="0">
              <a:buNone/>
            </a:pPr>
            <a:r>
              <a:rPr lang="en-US" sz="2400" dirty="0"/>
              <a:t>Algae used as experimental specimen</a:t>
            </a:r>
          </a:p>
          <a:p>
            <a:pPr marL="0" indent="0">
              <a:buNone/>
            </a:pPr>
            <a:endParaRPr lang="en-US" sz="2400" dirty="0"/>
          </a:p>
          <a:p>
            <a:pPr marL="0" indent="0">
              <a:buNone/>
            </a:pPr>
            <a:r>
              <a:rPr lang="en-US" sz="2400" dirty="0"/>
              <a:t>Carbon 14 used as a marker to label carbon dioxide entering cells</a:t>
            </a:r>
          </a:p>
          <a:p>
            <a:pPr marL="0" indent="0">
              <a:buNone/>
            </a:pPr>
            <a:endParaRPr lang="en-US" sz="2400" dirty="0"/>
          </a:p>
          <a:p>
            <a:pPr marL="0" indent="0">
              <a:buNone/>
            </a:pPr>
            <a:r>
              <a:rPr lang="en-US" sz="2400" dirty="0"/>
              <a:t>Photosynthesis stopped at different points to observe where C14 was </a:t>
            </a:r>
          </a:p>
          <a:p>
            <a:pPr marL="0" indent="0">
              <a:buNone/>
            </a:pPr>
            <a:endParaRPr lang="en-US" sz="2400" dirty="0"/>
          </a:p>
          <a:p>
            <a:pPr marL="0" indent="0">
              <a:buNone/>
            </a:pPr>
            <a:r>
              <a:rPr lang="en-US" sz="2400" dirty="0"/>
              <a:t>Chromatography to separate out algal cells – x ray film placed on top of chromatogram and C14 developed the film where it was present</a:t>
            </a:r>
          </a:p>
          <a:p>
            <a:pPr marL="0" indent="0">
              <a:buNone/>
            </a:pPr>
            <a:endParaRPr lang="en-US" sz="2400" dirty="0"/>
          </a:p>
          <a:p>
            <a:pPr marL="0" indent="0">
              <a:buNone/>
            </a:pPr>
            <a:r>
              <a:rPr lang="en-US" sz="2400" dirty="0"/>
              <a:t>Knew concentration and location of C14 but took 10 years to identify the substances carbon became</a:t>
            </a:r>
          </a:p>
        </p:txBody>
      </p:sp>
      <p:sp>
        <p:nvSpPr>
          <p:cNvPr id="6"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The Calvin Cycle</a:t>
            </a:r>
            <a:endParaRPr lang="en-US" sz="3200" dirty="0"/>
          </a:p>
        </p:txBody>
      </p:sp>
      <p:sp>
        <p:nvSpPr>
          <p:cNvPr id="7" name="Content Placeholder 2"/>
          <p:cNvSpPr txBox="1">
            <a:spLocks/>
          </p:cNvSpPr>
          <p:nvPr/>
        </p:nvSpPr>
        <p:spPr>
          <a:xfrm>
            <a:off x="136769" y="5755505"/>
            <a:ext cx="8870462" cy="745798"/>
          </a:xfrm>
          <a:prstGeom prst="rect">
            <a:avLst/>
          </a:prstGeom>
          <a:solidFill>
            <a:srgbClr val="FF6600"/>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Applications:</a:t>
            </a:r>
            <a:endParaRPr lang="en-US" sz="1400" b="1" dirty="0"/>
          </a:p>
          <a:p>
            <a:pPr>
              <a:buFontTx/>
              <a:buChar char="-"/>
            </a:pPr>
            <a:r>
              <a:rPr lang="en-US" sz="1400" dirty="0" smtClean="0"/>
              <a:t>Calvin’s experiment to elucidate the carboxylation of </a:t>
            </a:r>
            <a:r>
              <a:rPr lang="en-US" sz="1400" dirty="0" err="1" smtClean="0"/>
              <a:t>RuBP</a:t>
            </a:r>
            <a:endParaRPr lang="en-US" sz="1400" dirty="0" smtClean="0"/>
          </a:p>
          <a:p>
            <a:pPr marL="0" indent="0">
              <a:buNone/>
            </a:pPr>
            <a:endParaRPr lang="en-US" sz="1400" dirty="0"/>
          </a:p>
        </p:txBody>
      </p:sp>
    </p:spTree>
    <p:extLst>
      <p:ext uri="{BB962C8B-B14F-4D97-AF65-F5344CB8AC3E}">
        <p14:creationId xmlns:p14="http://schemas.microsoft.com/office/powerpoint/2010/main" val="17542796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04482107"/>
              </p:ext>
            </p:extLst>
          </p:nvPr>
        </p:nvGraphicFramePr>
        <p:xfrm>
          <a:off x="457200" y="1600200"/>
          <a:ext cx="8229600" cy="3754120"/>
        </p:xfrm>
        <a:graphic>
          <a:graphicData uri="http://schemas.openxmlformats.org/drawingml/2006/table">
            <a:tbl>
              <a:tblPr firstRow="1" bandRow="1">
                <a:tableStyleId>{5940675A-B579-460E-94D1-54222C63F5DA}</a:tableStyleId>
              </a:tblPr>
              <a:tblGrid>
                <a:gridCol w="4114800"/>
                <a:gridCol w="4114800"/>
              </a:tblGrid>
              <a:tr h="370840">
                <a:tc>
                  <a:txBody>
                    <a:bodyPr/>
                    <a:lstStyle/>
                    <a:p>
                      <a:pPr algn="ctr"/>
                      <a:r>
                        <a:rPr lang="en-US" b="1" dirty="0" smtClean="0"/>
                        <a:t>Light dependent</a:t>
                      </a:r>
                      <a:endParaRPr lang="en-US" b="1" dirty="0"/>
                    </a:p>
                  </a:txBody>
                  <a:tcPr/>
                </a:tc>
                <a:tc>
                  <a:txBody>
                    <a:bodyPr/>
                    <a:lstStyle/>
                    <a:p>
                      <a:pPr algn="ctr"/>
                      <a:r>
                        <a:rPr lang="en-US" b="1" dirty="0" smtClean="0"/>
                        <a:t>Light independent</a:t>
                      </a:r>
                      <a:endParaRPr lang="en-US" b="1" dirty="0"/>
                    </a:p>
                  </a:txBody>
                  <a:tcPr/>
                </a:tc>
              </a:tr>
              <a:tr h="370840">
                <a:tc>
                  <a:txBody>
                    <a:bodyPr/>
                    <a:lstStyle/>
                    <a:p>
                      <a:pPr algn="ctr"/>
                      <a:r>
                        <a:rPr lang="en-US" dirty="0" smtClean="0"/>
                        <a:t>Occurs</a:t>
                      </a:r>
                      <a:r>
                        <a:rPr lang="en-US" baseline="0" dirty="0" smtClean="0"/>
                        <a:t> in thylakoids</a:t>
                      </a:r>
                    </a:p>
                    <a:p>
                      <a:pPr algn="ctr"/>
                      <a:endParaRPr lang="en-US" baseline="0" dirty="0" smtClean="0"/>
                    </a:p>
                    <a:p>
                      <a:pPr algn="ctr"/>
                      <a:r>
                        <a:rPr lang="en-US" baseline="0" dirty="0" smtClean="0"/>
                        <a:t>Uses light energy to form ATP and NADPH</a:t>
                      </a:r>
                    </a:p>
                    <a:p>
                      <a:pPr algn="ctr"/>
                      <a:endParaRPr lang="en-US" baseline="0" dirty="0" smtClean="0"/>
                    </a:p>
                    <a:p>
                      <a:pPr algn="ctr"/>
                      <a:endParaRPr lang="en-US" baseline="0" dirty="0" smtClean="0"/>
                    </a:p>
                    <a:p>
                      <a:pPr algn="ctr"/>
                      <a:r>
                        <a:rPr lang="en-US" baseline="0" dirty="0" smtClean="0"/>
                        <a:t>Splits water in photolysis to proved replacement e- and H+ and to release oxygen to atmosphere</a:t>
                      </a:r>
                    </a:p>
                    <a:p>
                      <a:pPr algn="ctr"/>
                      <a:endParaRPr lang="en-US" baseline="0" dirty="0" smtClean="0"/>
                    </a:p>
                    <a:p>
                      <a:pPr algn="ctr"/>
                      <a:r>
                        <a:rPr lang="en-US" baseline="0" dirty="0" smtClean="0"/>
                        <a:t>Includes 2 electron transport chains and photosystems I and II</a:t>
                      </a:r>
                    </a:p>
                  </a:txBody>
                  <a:tcPr/>
                </a:tc>
                <a:tc>
                  <a:txBody>
                    <a:bodyPr/>
                    <a:lstStyle/>
                    <a:p>
                      <a:pPr algn="ctr"/>
                      <a:r>
                        <a:rPr lang="en-US" dirty="0" smtClean="0"/>
                        <a:t>Occurs in the </a:t>
                      </a:r>
                      <a:r>
                        <a:rPr lang="en-US" dirty="0" err="1" smtClean="0"/>
                        <a:t>stroma</a:t>
                      </a:r>
                      <a:endParaRPr lang="en-US" dirty="0" smtClean="0"/>
                    </a:p>
                    <a:p>
                      <a:pPr algn="ctr"/>
                      <a:endParaRPr lang="en-US" dirty="0" smtClean="0"/>
                    </a:p>
                    <a:p>
                      <a:pPr algn="ctr"/>
                      <a:r>
                        <a:rPr lang="en-US" dirty="0" smtClean="0"/>
                        <a:t>Uses</a:t>
                      </a:r>
                      <a:r>
                        <a:rPr lang="en-US" baseline="0" dirty="0" smtClean="0"/>
                        <a:t> ATP and NADPH to form triose phosphate</a:t>
                      </a:r>
                    </a:p>
                    <a:p>
                      <a:pPr algn="ctr"/>
                      <a:endParaRPr lang="en-US" baseline="0" dirty="0" smtClean="0"/>
                    </a:p>
                    <a:p>
                      <a:pPr algn="ctr"/>
                      <a:r>
                        <a:rPr lang="en-US" baseline="0" dirty="0" smtClean="0"/>
                        <a:t>Returns ADP, inorganic phosphate and NADP to the light dependent reactions</a:t>
                      </a:r>
                    </a:p>
                    <a:p>
                      <a:pPr algn="ctr"/>
                      <a:endParaRPr lang="en-US" baseline="0" dirty="0" smtClean="0"/>
                    </a:p>
                    <a:p>
                      <a:pPr algn="ctr"/>
                      <a:endParaRPr lang="en-US" baseline="0" dirty="0" smtClean="0"/>
                    </a:p>
                    <a:p>
                      <a:pPr algn="ctr"/>
                      <a:r>
                        <a:rPr lang="en-US" baseline="0" dirty="0" smtClean="0"/>
                        <a:t>Involves the Calvin cycle </a:t>
                      </a:r>
                      <a:endParaRPr lang="en-US" dirty="0"/>
                    </a:p>
                  </a:txBody>
                  <a:tcPr/>
                </a:tc>
              </a:tr>
            </a:tbl>
          </a:graphicData>
        </a:graphic>
      </p:graphicFrame>
      <p:sp>
        <p:nvSpPr>
          <p:cNvPr id="5" name="Title 1"/>
          <p:cNvSpPr>
            <a:spLocks noGrp="1"/>
          </p:cNvSpPr>
          <p:nvPr>
            <p:ph type="title"/>
          </p:nvPr>
        </p:nvSpPr>
        <p:spPr>
          <a:xfrm>
            <a:off x="457200" y="74419"/>
            <a:ext cx="8229600" cy="514256"/>
          </a:xfrm>
          <a:noFill/>
          <a:ln>
            <a:solidFill>
              <a:schemeClr val="tx1"/>
            </a:solidFill>
          </a:ln>
        </p:spPr>
        <p:txBody>
          <a:bodyPr>
            <a:noAutofit/>
          </a:bodyPr>
          <a:lstStyle/>
          <a:p>
            <a:r>
              <a:rPr lang="en-US" sz="3200" dirty="0" smtClean="0"/>
              <a:t>Photosynthesis Summary</a:t>
            </a:r>
            <a:endParaRPr lang="en-US" sz="3200" dirty="0"/>
          </a:p>
        </p:txBody>
      </p:sp>
    </p:spTree>
    <p:extLst>
      <p:ext uri="{BB962C8B-B14F-4D97-AF65-F5344CB8AC3E}">
        <p14:creationId xmlns:p14="http://schemas.microsoft.com/office/powerpoint/2010/main" val="273496406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9899692"/>
              </p:ext>
            </p:extLst>
          </p:nvPr>
        </p:nvGraphicFramePr>
        <p:xfrm>
          <a:off x="457200" y="990600"/>
          <a:ext cx="8229600" cy="4723469"/>
        </p:xfrm>
        <a:graphic>
          <a:graphicData uri="http://schemas.openxmlformats.org/drawingml/2006/table">
            <a:tbl>
              <a:tblPr firstRow="1" bandRow="1">
                <a:tableStyleId>{5940675A-B579-460E-94D1-54222C63F5DA}</a:tableStyleId>
              </a:tblPr>
              <a:tblGrid>
                <a:gridCol w="4114800"/>
                <a:gridCol w="4114800"/>
              </a:tblGrid>
              <a:tr h="691265">
                <a:tc>
                  <a:txBody>
                    <a:bodyPr/>
                    <a:lstStyle/>
                    <a:p>
                      <a:pPr algn="ctr"/>
                      <a:r>
                        <a:rPr lang="en-US" sz="2400" b="1" dirty="0" smtClean="0"/>
                        <a:t>Chloroplast structure</a:t>
                      </a:r>
                      <a:endParaRPr lang="en-US" sz="2400" b="1" dirty="0"/>
                    </a:p>
                  </a:txBody>
                  <a:tcPr/>
                </a:tc>
                <a:tc>
                  <a:txBody>
                    <a:bodyPr/>
                    <a:lstStyle/>
                    <a:p>
                      <a:pPr algn="ctr"/>
                      <a:r>
                        <a:rPr lang="en-US" sz="2400" b="1" dirty="0" smtClean="0"/>
                        <a:t>Function Allowed</a:t>
                      </a:r>
                      <a:endParaRPr lang="en-US" sz="2400" b="1" dirty="0"/>
                    </a:p>
                  </a:txBody>
                  <a:tcPr/>
                </a:tc>
              </a:tr>
              <a:tr h="1193142">
                <a:tc>
                  <a:txBody>
                    <a:bodyPr/>
                    <a:lstStyle/>
                    <a:p>
                      <a:pPr algn="ctr"/>
                      <a:r>
                        <a:rPr lang="en-US" sz="2400" dirty="0" smtClean="0"/>
                        <a:t>Extensive</a:t>
                      </a:r>
                      <a:r>
                        <a:rPr lang="en-US" sz="2400" baseline="0" dirty="0" smtClean="0"/>
                        <a:t> membrane surface area of the thylakoids</a:t>
                      </a:r>
                      <a:endParaRPr lang="en-US" sz="2400" dirty="0"/>
                    </a:p>
                  </a:txBody>
                  <a:tcPr/>
                </a:tc>
                <a:tc>
                  <a:txBody>
                    <a:bodyPr/>
                    <a:lstStyle/>
                    <a:p>
                      <a:pPr algn="ctr"/>
                      <a:endParaRPr lang="en-US" sz="2400" dirty="0"/>
                    </a:p>
                  </a:txBody>
                  <a:tcPr/>
                </a:tc>
              </a:tr>
              <a:tr h="691265">
                <a:tc>
                  <a:txBody>
                    <a:bodyPr/>
                    <a:lstStyle/>
                    <a:p>
                      <a:pPr algn="ctr"/>
                      <a:r>
                        <a:rPr lang="en-US" sz="2400" dirty="0" smtClean="0"/>
                        <a:t>Small space</a:t>
                      </a:r>
                      <a:r>
                        <a:rPr lang="en-US" sz="2400" baseline="0" dirty="0" smtClean="0"/>
                        <a:t> (lumen) within the thylakoids</a:t>
                      </a:r>
                      <a:endParaRPr lang="en-US" sz="2400" dirty="0"/>
                    </a:p>
                  </a:txBody>
                  <a:tcPr/>
                </a:tc>
                <a:tc>
                  <a:txBody>
                    <a:bodyPr/>
                    <a:lstStyle/>
                    <a:p>
                      <a:pPr algn="ctr"/>
                      <a:endParaRPr lang="en-US" sz="2400"/>
                    </a:p>
                  </a:txBody>
                  <a:tcPr/>
                </a:tc>
              </a:tr>
              <a:tr h="1193142">
                <a:tc>
                  <a:txBody>
                    <a:bodyPr/>
                    <a:lstStyle/>
                    <a:p>
                      <a:pPr algn="ctr"/>
                      <a:r>
                        <a:rPr lang="en-US" sz="2400" dirty="0" err="1" smtClean="0"/>
                        <a:t>Stroma</a:t>
                      </a:r>
                      <a:r>
                        <a:rPr lang="en-US" sz="2400" dirty="0" smtClean="0"/>
                        <a:t> region</a:t>
                      </a:r>
                      <a:r>
                        <a:rPr lang="en-US" sz="2400" baseline="0" dirty="0" smtClean="0"/>
                        <a:t> similar to the cytosol of the cell</a:t>
                      </a:r>
                      <a:endParaRPr lang="en-US" sz="2400" dirty="0"/>
                    </a:p>
                  </a:txBody>
                  <a:tcPr/>
                </a:tc>
                <a:tc>
                  <a:txBody>
                    <a:bodyPr/>
                    <a:lstStyle/>
                    <a:p>
                      <a:pPr algn="ctr"/>
                      <a:endParaRPr lang="en-US" sz="2400"/>
                    </a:p>
                  </a:txBody>
                  <a:tcPr/>
                </a:tc>
              </a:tr>
              <a:tr h="691265">
                <a:tc>
                  <a:txBody>
                    <a:bodyPr/>
                    <a:lstStyle/>
                    <a:p>
                      <a:pPr algn="ctr"/>
                      <a:r>
                        <a:rPr lang="en-US" sz="2400" dirty="0" smtClean="0"/>
                        <a:t>Double membrane on the outside</a:t>
                      </a:r>
                      <a:endParaRPr lang="en-US" sz="2400" dirty="0"/>
                    </a:p>
                  </a:txBody>
                  <a:tcPr/>
                </a:tc>
                <a:tc>
                  <a:txBody>
                    <a:bodyPr/>
                    <a:lstStyle/>
                    <a:p>
                      <a:pPr algn="ctr"/>
                      <a:endParaRPr lang="en-US" sz="2400" dirty="0"/>
                    </a:p>
                  </a:txBody>
                  <a:tcPr/>
                </a:tc>
              </a:tr>
            </a:tbl>
          </a:graphicData>
        </a:graphic>
      </p:graphicFrame>
      <p:sp>
        <p:nvSpPr>
          <p:cNvPr id="7" name="Title 1"/>
          <p:cNvSpPr>
            <a:spLocks noGrp="1"/>
          </p:cNvSpPr>
          <p:nvPr>
            <p:ph type="title"/>
          </p:nvPr>
        </p:nvSpPr>
        <p:spPr>
          <a:xfrm>
            <a:off x="457200" y="274638"/>
            <a:ext cx="8229600" cy="514256"/>
          </a:xfrm>
          <a:noFill/>
          <a:ln>
            <a:solidFill>
              <a:schemeClr val="tx1"/>
            </a:solidFill>
          </a:ln>
        </p:spPr>
        <p:txBody>
          <a:bodyPr>
            <a:normAutofit fontScale="90000"/>
          </a:bodyPr>
          <a:lstStyle/>
          <a:p>
            <a:r>
              <a:rPr lang="en-US" dirty="0" smtClean="0"/>
              <a:t>Chloroplast structure </a:t>
            </a:r>
            <a:endParaRPr lang="en-US" dirty="0"/>
          </a:p>
        </p:txBody>
      </p:sp>
      <p:sp>
        <p:nvSpPr>
          <p:cNvPr id="8" name="Content Placeholder 2"/>
          <p:cNvSpPr txBox="1">
            <a:spLocks/>
          </p:cNvSpPr>
          <p:nvPr/>
        </p:nvSpPr>
        <p:spPr>
          <a:xfrm>
            <a:off x="136769" y="5915775"/>
            <a:ext cx="8870462" cy="59287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smtClean="0"/>
              <a:t>The structure of the chloroplast is adapted to its function in photosynthesis</a:t>
            </a:r>
          </a:p>
          <a:p>
            <a:pPr>
              <a:buFontTx/>
              <a:buChar char="-"/>
            </a:pPr>
            <a:endParaRPr lang="en-US" sz="1400" dirty="0" smtClean="0"/>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Tree>
    <p:extLst>
      <p:ext uri="{BB962C8B-B14F-4D97-AF65-F5344CB8AC3E}">
        <p14:creationId xmlns:p14="http://schemas.microsoft.com/office/powerpoint/2010/main" val="379489205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74638"/>
            <a:ext cx="8229600" cy="514256"/>
          </a:xfrm>
          <a:noFill/>
          <a:ln>
            <a:solidFill>
              <a:schemeClr val="tx1"/>
            </a:solidFill>
          </a:ln>
        </p:spPr>
        <p:txBody>
          <a:bodyPr>
            <a:normAutofit fontScale="90000"/>
          </a:bodyPr>
          <a:lstStyle/>
          <a:p>
            <a:r>
              <a:rPr lang="en-US" dirty="0" smtClean="0"/>
              <a:t>Chloroplast structure </a:t>
            </a:r>
            <a:endParaRPr lang="en-US" dirty="0"/>
          </a:p>
        </p:txBody>
      </p:sp>
      <p:sp>
        <p:nvSpPr>
          <p:cNvPr id="8" name="Content Placeholder 2"/>
          <p:cNvSpPr txBox="1">
            <a:spLocks/>
          </p:cNvSpPr>
          <p:nvPr/>
        </p:nvSpPr>
        <p:spPr>
          <a:xfrm>
            <a:off x="136769" y="5915775"/>
            <a:ext cx="8870462" cy="59287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smtClean="0"/>
              <a:t>The structure of the chloroplast is adapted to its function in photosynthesis</a:t>
            </a:r>
          </a:p>
          <a:p>
            <a:pPr>
              <a:buFontTx/>
              <a:buChar char="-"/>
            </a:pPr>
            <a:endParaRPr lang="en-US" sz="1400" dirty="0" smtClean="0"/>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graphicFrame>
        <p:nvGraphicFramePr>
          <p:cNvPr id="9" name="Content Placeholder 5"/>
          <p:cNvGraphicFramePr>
            <a:graphicFrameLocks/>
          </p:cNvGraphicFramePr>
          <p:nvPr>
            <p:extLst>
              <p:ext uri="{D42A27DB-BD31-4B8C-83A1-F6EECF244321}">
                <p14:modId xmlns:p14="http://schemas.microsoft.com/office/powerpoint/2010/main" val="979599634"/>
              </p:ext>
            </p:extLst>
          </p:nvPr>
        </p:nvGraphicFramePr>
        <p:xfrm>
          <a:off x="457200" y="966803"/>
          <a:ext cx="8229600" cy="5638484"/>
        </p:xfrm>
        <a:graphic>
          <a:graphicData uri="http://schemas.openxmlformats.org/drawingml/2006/table">
            <a:tbl>
              <a:tblPr firstRow="1" bandRow="1">
                <a:tableStyleId>{5940675A-B579-460E-94D1-54222C63F5DA}</a:tableStyleId>
              </a:tblPr>
              <a:tblGrid>
                <a:gridCol w="4114800"/>
                <a:gridCol w="4114800"/>
              </a:tblGrid>
              <a:tr h="517844">
                <a:tc>
                  <a:txBody>
                    <a:bodyPr/>
                    <a:lstStyle/>
                    <a:p>
                      <a:pPr algn="ctr"/>
                      <a:r>
                        <a:rPr lang="en-US" sz="2400" b="1" dirty="0" smtClean="0"/>
                        <a:t>Chloroplast structure</a:t>
                      </a:r>
                      <a:endParaRPr lang="en-US" sz="2400" b="1" dirty="0"/>
                    </a:p>
                  </a:txBody>
                  <a:tcPr/>
                </a:tc>
                <a:tc>
                  <a:txBody>
                    <a:bodyPr/>
                    <a:lstStyle/>
                    <a:p>
                      <a:pPr algn="ctr"/>
                      <a:r>
                        <a:rPr lang="en-US" sz="2400" b="1" dirty="0" smtClean="0"/>
                        <a:t>Function Allowed</a:t>
                      </a:r>
                      <a:endParaRPr lang="en-US" sz="2400" b="1" dirty="0"/>
                    </a:p>
                  </a:txBody>
                  <a:tcPr/>
                </a:tc>
              </a:tr>
              <a:tr h="893812">
                <a:tc>
                  <a:txBody>
                    <a:bodyPr/>
                    <a:lstStyle/>
                    <a:p>
                      <a:pPr algn="ctr"/>
                      <a:r>
                        <a:rPr lang="en-US" sz="2400" dirty="0" smtClean="0"/>
                        <a:t>Extensive</a:t>
                      </a:r>
                      <a:r>
                        <a:rPr lang="en-US" sz="2400" baseline="0" dirty="0" smtClean="0"/>
                        <a:t> membrane surface area of the thylakoids</a:t>
                      </a:r>
                      <a:endParaRPr lang="en-US" sz="2400" dirty="0"/>
                    </a:p>
                  </a:txBody>
                  <a:tcPr/>
                </a:tc>
                <a:tc>
                  <a:txBody>
                    <a:bodyPr/>
                    <a:lstStyle/>
                    <a:p>
                      <a:pPr algn="ctr"/>
                      <a:r>
                        <a:rPr lang="en-US" sz="2400" dirty="0" smtClean="0"/>
                        <a:t>Increased absorption of light</a:t>
                      </a:r>
                      <a:endParaRPr lang="en-US" sz="2400" dirty="0"/>
                    </a:p>
                  </a:txBody>
                  <a:tcPr/>
                </a:tc>
              </a:tr>
              <a:tr h="893812">
                <a:tc>
                  <a:txBody>
                    <a:bodyPr/>
                    <a:lstStyle/>
                    <a:p>
                      <a:pPr algn="ctr"/>
                      <a:r>
                        <a:rPr lang="en-US" sz="2400" dirty="0" smtClean="0"/>
                        <a:t>Small space</a:t>
                      </a:r>
                      <a:r>
                        <a:rPr lang="en-US" sz="2400" baseline="0" dirty="0" smtClean="0"/>
                        <a:t> (lumen) within the thylakoids</a:t>
                      </a:r>
                      <a:endParaRPr lang="en-US" sz="2400" dirty="0"/>
                    </a:p>
                  </a:txBody>
                  <a:tcPr/>
                </a:tc>
                <a:tc>
                  <a:txBody>
                    <a:bodyPr/>
                    <a:lstStyle/>
                    <a:p>
                      <a:pPr algn="ctr"/>
                      <a:r>
                        <a:rPr lang="en-US" sz="2400" dirty="0" smtClean="0"/>
                        <a:t>Faster accumulation</a:t>
                      </a:r>
                      <a:r>
                        <a:rPr lang="en-US" sz="2400" baseline="0" dirty="0" smtClean="0"/>
                        <a:t> of protons to create a concentration gradient</a:t>
                      </a:r>
                      <a:endParaRPr lang="en-US" sz="2400" dirty="0"/>
                    </a:p>
                  </a:txBody>
                  <a:tcPr/>
                </a:tc>
              </a:tr>
              <a:tr h="893812">
                <a:tc>
                  <a:txBody>
                    <a:bodyPr/>
                    <a:lstStyle/>
                    <a:p>
                      <a:pPr algn="ctr"/>
                      <a:r>
                        <a:rPr lang="en-US" sz="2400" dirty="0" err="1" smtClean="0"/>
                        <a:t>Stroma</a:t>
                      </a:r>
                      <a:r>
                        <a:rPr lang="en-US" sz="2400" dirty="0" smtClean="0"/>
                        <a:t> region</a:t>
                      </a:r>
                      <a:r>
                        <a:rPr lang="en-US" sz="2400" baseline="0" dirty="0" smtClean="0"/>
                        <a:t> similar to the cytosol of the cell</a:t>
                      </a:r>
                      <a:endParaRPr lang="en-US" sz="2400" dirty="0"/>
                    </a:p>
                  </a:txBody>
                  <a:tcPr/>
                </a:tc>
                <a:tc>
                  <a:txBody>
                    <a:bodyPr/>
                    <a:lstStyle/>
                    <a:p>
                      <a:pPr algn="ctr"/>
                      <a:r>
                        <a:rPr lang="en-US" sz="2400" dirty="0" smtClean="0"/>
                        <a:t>Area for the enzymes</a:t>
                      </a:r>
                      <a:r>
                        <a:rPr lang="en-US" sz="2400" baseline="0" dirty="0" smtClean="0"/>
                        <a:t> necessary for the Calvin cycle to work</a:t>
                      </a:r>
                      <a:endParaRPr lang="en-US" sz="2400" dirty="0"/>
                    </a:p>
                  </a:txBody>
                  <a:tcPr/>
                </a:tc>
              </a:tr>
              <a:tr h="1276874">
                <a:tc>
                  <a:txBody>
                    <a:bodyPr/>
                    <a:lstStyle/>
                    <a:p>
                      <a:pPr algn="ctr"/>
                      <a:r>
                        <a:rPr lang="en-US" sz="2400" dirty="0" smtClean="0"/>
                        <a:t>Double membrane on the outside</a:t>
                      </a:r>
                      <a:endParaRPr lang="en-US" sz="2400" dirty="0"/>
                    </a:p>
                  </a:txBody>
                  <a:tcPr/>
                </a:tc>
                <a:tc>
                  <a:txBody>
                    <a:bodyPr/>
                    <a:lstStyle/>
                    <a:p>
                      <a:pPr algn="ctr"/>
                      <a:r>
                        <a:rPr lang="en-US" sz="2400" dirty="0" smtClean="0"/>
                        <a:t>Isolates the working parts and enzymes</a:t>
                      </a:r>
                      <a:r>
                        <a:rPr lang="en-US" sz="2400" baseline="0" dirty="0" smtClean="0"/>
                        <a:t> of the chloroplast from the surrounding cytosol</a:t>
                      </a:r>
                      <a:endParaRPr lang="en-US" sz="2400" dirty="0"/>
                    </a:p>
                  </a:txBody>
                  <a:tcPr/>
                </a:tc>
              </a:tr>
            </a:tbl>
          </a:graphicData>
        </a:graphic>
      </p:graphicFrame>
    </p:spTree>
    <p:extLst>
      <p:ext uri="{BB962C8B-B14F-4D97-AF65-F5344CB8AC3E}">
        <p14:creationId xmlns:p14="http://schemas.microsoft.com/office/powerpoint/2010/main" val="6349461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129" y="1026459"/>
            <a:ext cx="5975521" cy="5257800"/>
          </a:xfrm>
        </p:spPr>
        <p:txBody>
          <a:bodyPr>
            <a:normAutofit lnSpcReduction="10000"/>
          </a:bodyPr>
          <a:lstStyle/>
          <a:p>
            <a:pPr marL="0" indent="0" algn="ctr">
              <a:buNone/>
            </a:pPr>
            <a:endParaRPr lang="en-US" dirty="0"/>
          </a:p>
          <a:p>
            <a:pPr marL="0" indent="0" algn="ctr">
              <a:buNone/>
            </a:pPr>
            <a:r>
              <a:rPr lang="en-US" dirty="0" smtClean="0"/>
              <a:t>Respiration = </a:t>
            </a:r>
            <a:r>
              <a:rPr lang="en-US" b="1" dirty="0" smtClean="0"/>
              <a:t>catabolism</a:t>
            </a:r>
            <a:r>
              <a:rPr lang="en-US" dirty="0" smtClean="0"/>
              <a:t> (breaks down molecules</a:t>
            </a:r>
          </a:p>
          <a:p>
            <a:pPr marL="0" indent="0" algn="ctr">
              <a:buNone/>
            </a:pPr>
            <a:r>
              <a:rPr lang="en-US" dirty="0" smtClean="0"/>
              <a:t>into smaller units to produce energy ATP)</a:t>
            </a:r>
          </a:p>
          <a:p>
            <a:pPr marL="0" indent="0" algn="ctr">
              <a:buNone/>
            </a:pPr>
            <a:endParaRPr lang="en-US" dirty="0"/>
          </a:p>
          <a:p>
            <a:pPr marL="0" indent="0" algn="ctr">
              <a:buNone/>
            </a:pPr>
            <a:r>
              <a:rPr lang="en-US" dirty="0" smtClean="0"/>
              <a:t>Photosynthesis = </a:t>
            </a:r>
            <a:r>
              <a:rPr lang="en-US" b="1" dirty="0" smtClean="0"/>
              <a:t>anabolism</a:t>
            </a:r>
            <a:r>
              <a:rPr lang="en-US" dirty="0" smtClean="0"/>
              <a:t> (construct large molecules from smaller units using energy from the sun)</a:t>
            </a:r>
          </a:p>
        </p:txBody>
      </p:sp>
      <p:pic>
        <p:nvPicPr>
          <p:cNvPr id="4" name="Picture 3" descr="5-lego-blocks-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3651" y="1417638"/>
            <a:ext cx="3154266" cy="1892560"/>
          </a:xfrm>
          <a:prstGeom prst="rect">
            <a:avLst/>
          </a:prstGeom>
        </p:spPr>
      </p:pic>
      <p:pic>
        <p:nvPicPr>
          <p:cNvPr id="5" name="Picture 4" descr="lego-stor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4552" y="4934858"/>
            <a:ext cx="3159448" cy="1923142"/>
          </a:xfrm>
          <a:prstGeom prst="rect">
            <a:avLst/>
          </a:prstGeom>
        </p:spPr>
      </p:pic>
      <p:sp>
        <p:nvSpPr>
          <p:cNvPr id="6" name="Up-Down Arrow 5"/>
          <p:cNvSpPr/>
          <p:nvPr/>
        </p:nvSpPr>
        <p:spPr>
          <a:xfrm>
            <a:off x="7347857" y="3483429"/>
            <a:ext cx="580571" cy="1306285"/>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a:spLocks noGrp="1"/>
          </p:cNvSpPr>
          <p:nvPr>
            <p:ph type="title"/>
          </p:nvPr>
        </p:nvSpPr>
        <p:spPr>
          <a:xfrm>
            <a:off x="457200" y="274638"/>
            <a:ext cx="8229600" cy="514256"/>
          </a:xfrm>
          <a:noFill/>
          <a:ln>
            <a:solidFill>
              <a:schemeClr val="tx1"/>
            </a:solidFill>
          </a:ln>
        </p:spPr>
        <p:txBody>
          <a:bodyPr>
            <a:normAutofit fontScale="90000"/>
          </a:bodyPr>
          <a:lstStyle/>
          <a:p>
            <a:r>
              <a:rPr lang="en-US" dirty="0" smtClean="0"/>
              <a:t>Photosynthesis vs. Respiration</a:t>
            </a:r>
            <a:endParaRPr lang="en-US" dirty="0"/>
          </a:p>
        </p:txBody>
      </p:sp>
    </p:spTree>
    <p:extLst>
      <p:ext uri="{BB962C8B-B14F-4D97-AF65-F5344CB8AC3E}">
        <p14:creationId xmlns:p14="http://schemas.microsoft.com/office/powerpoint/2010/main" val="40239189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2495" b="12495"/>
          <a:stretch>
            <a:fillRect/>
          </a:stretch>
        </p:blipFill>
        <p:spPr>
          <a:xfrm>
            <a:off x="-665036" y="389204"/>
            <a:ext cx="10624366" cy="5842992"/>
          </a:xfrm>
        </p:spPr>
      </p:pic>
    </p:spTree>
    <p:extLst>
      <p:ext uri="{BB962C8B-B14F-4D97-AF65-F5344CB8AC3E}">
        <p14:creationId xmlns:p14="http://schemas.microsoft.com/office/powerpoint/2010/main" val="360042053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4256"/>
          </a:xfrm>
          <a:noFill/>
          <a:ln>
            <a:solidFill>
              <a:schemeClr val="tx1"/>
            </a:solidFill>
          </a:ln>
        </p:spPr>
        <p:txBody>
          <a:bodyPr>
            <a:normAutofit fontScale="90000"/>
          </a:bodyPr>
          <a:lstStyle/>
          <a:p>
            <a:r>
              <a:rPr lang="en-US" dirty="0" smtClean="0"/>
              <a:t>Chloroplast structure </a:t>
            </a:r>
            <a:endParaRPr lang="en-US" dirty="0"/>
          </a:p>
        </p:txBody>
      </p:sp>
      <p:sp>
        <p:nvSpPr>
          <p:cNvPr id="3" name="Content Placeholder 2"/>
          <p:cNvSpPr>
            <a:spLocks noGrp="1"/>
          </p:cNvSpPr>
          <p:nvPr>
            <p:ph idx="1"/>
          </p:nvPr>
        </p:nvSpPr>
        <p:spPr>
          <a:xfrm>
            <a:off x="257408" y="975055"/>
            <a:ext cx="8550031" cy="4525963"/>
          </a:xfrm>
        </p:spPr>
        <p:txBody>
          <a:bodyPr>
            <a:normAutofit fontScale="85000" lnSpcReduction="20000"/>
          </a:bodyPr>
          <a:lstStyle/>
          <a:p>
            <a:pPr marL="0" indent="0">
              <a:buNone/>
            </a:pPr>
            <a:r>
              <a:rPr lang="en-US" dirty="0" smtClean="0"/>
              <a:t>Chloroplasts are adapted to their function</a:t>
            </a:r>
          </a:p>
          <a:p>
            <a:pPr marL="0" indent="0">
              <a:buNone/>
            </a:pPr>
            <a:endParaRPr lang="en-US" dirty="0"/>
          </a:p>
          <a:p>
            <a:pPr marL="0" indent="0">
              <a:buNone/>
            </a:pPr>
            <a:r>
              <a:rPr lang="en-US" dirty="0" smtClean="0"/>
              <a:t>Draw a chloroplast and label the following:</a:t>
            </a:r>
          </a:p>
          <a:p>
            <a:pPr>
              <a:buFontTx/>
              <a:buChar char="-"/>
            </a:pPr>
            <a:r>
              <a:rPr lang="en-US" dirty="0" smtClean="0"/>
              <a:t>Thylakoid</a:t>
            </a:r>
          </a:p>
          <a:p>
            <a:pPr>
              <a:buFontTx/>
              <a:buChar char="-"/>
            </a:pPr>
            <a:r>
              <a:rPr lang="en-US" dirty="0" smtClean="0"/>
              <a:t>Granum</a:t>
            </a:r>
          </a:p>
          <a:p>
            <a:pPr>
              <a:buFontTx/>
              <a:buChar char="-"/>
            </a:pPr>
            <a:r>
              <a:rPr lang="en-US" dirty="0" smtClean="0"/>
              <a:t>Inner membrane</a:t>
            </a:r>
          </a:p>
          <a:p>
            <a:pPr>
              <a:buFontTx/>
              <a:buChar char="-"/>
            </a:pPr>
            <a:r>
              <a:rPr lang="en-US" dirty="0" smtClean="0"/>
              <a:t>Outer membrane</a:t>
            </a:r>
          </a:p>
          <a:p>
            <a:pPr>
              <a:buFontTx/>
              <a:buChar char="-"/>
            </a:pPr>
            <a:r>
              <a:rPr lang="en-US" dirty="0" err="1" smtClean="0"/>
              <a:t>Stroma</a:t>
            </a:r>
            <a:endParaRPr lang="en-US" dirty="0" smtClean="0"/>
          </a:p>
          <a:p>
            <a:pPr>
              <a:buFontTx/>
              <a:buChar char="-"/>
            </a:pPr>
            <a:endParaRPr lang="en-US" dirty="0"/>
          </a:p>
          <a:p>
            <a:pPr marL="0" indent="0">
              <a:buNone/>
            </a:pPr>
            <a:r>
              <a:rPr lang="en-US" dirty="0" smtClean="0"/>
              <a:t>What happens at each of these parts?</a:t>
            </a:r>
          </a:p>
          <a:p>
            <a:pPr>
              <a:buFontTx/>
              <a:buChar char="-"/>
            </a:pPr>
            <a:endParaRPr lang="en-US" dirty="0" smtClean="0"/>
          </a:p>
        </p:txBody>
      </p:sp>
      <p:sp>
        <p:nvSpPr>
          <p:cNvPr id="4" name="Content Placeholder 2"/>
          <p:cNvSpPr txBox="1">
            <a:spLocks/>
          </p:cNvSpPr>
          <p:nvPr/>
        </p:nvSpPr>
        <p:spPr>
          <a:xfrm>
            <a:off x="136769" y="5978453"/>
            <a:ext cx="8870462" cy="644785"/>
          </a:xfrm>
          <a:prstGeom prst="rect">
            <a:avLst/>
          </a:prstGeom>
          <a:solidFill>
            <a:srgbClr val="FF7FE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Skills:</a:t>
            </a:r>
          </a:p>
          <a:p>
            <a:pPr>
              <a:buFontTx/>
              <a:buChar char="-"/>
            </a:pPr>
            <a:r>
              <a:rPr lang="en-US" sz="1400" dirty="0" smtClean="0"/>
              <a:t>Annotation of a diagram to indicate the adaptations of a chloroplast to its function</a:t>
            </a:r>
          </a:p>
          <a:p>
            <a:pPr marL="0" indent="0">
              <a:buNone/>
            </a:pPr>
            <a:endParaRPr lang="en-US" sz="1400" dirty="0" smtClean="0"/>
          </a:p>
        </p:txBody>
      </p:sp>
      <p:sp>
        <p:nvSpPr>
          <p:cNvPr id="6" name="Content Placeholder 2"/>
          <p:cNvSpPr txBox="1">
            <a:spLocks/>
          </p:cNvSpPr>
          <p:nvPr/>
        </p:nvSpPr>
        <p:spPr>
          <a:xfrm>
            <a:off x="136769" y="5385578"/>
            <a:ext cx="8870462" cy="59287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smtClean="0"/>
              <a:t>The structure of the chloroplast is adapted to its function in photosynthesis</a:t>
            </a:r>
          </a:p>
          <a:p>
            <a:pPr>
              <a:buFontTx/>
              <a:buChar char="-"/>
            </a:pPr>
            <a:endParaRPr lang="en-US" sz="1400" dirty="0" smtClean="0"/>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pic>
        <p:nvPicPr>
          <p:cNvPr id="5" name="Picture 4"/>
          <p:cNvPicPr>
            <a:picLocks noChangeAspect="1"/>
          </p:cNvPicPr>
          <p:nvPr/>
        </p:nvPicPr>
        <p:blipFill>
          <a:blip r:embed="rId2"/>
          <a:stretch>
            <a:fillRect/>
          </a:stretch>
        </p:blipFill>
        <p:spPr>
          <a:xfrm>
            <a:off x="4305902" y="2205698"/>
            <a:ext cx="4501537" cy="2488374"/>
          </a:xfrm>
          <a:prstGeom prst="rect">
            <a:avLst/>
          </a:prstGeom>
        </p:spPr>
      </p:pic>
    </p:spTree>
    <p:extLst>
      <p:ext uri="{BB962C8B-B14F-4D97-AF65-F5344CB8AC3E}">
        <p14:creationId xmlns:p14="http://schemas.microsoft.com/office/powerpoint/2010/main" val="114821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descr="151438-232156-Structure-Chloroplas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8896"/>
            <a:ext cx="9214092" cy="4635661"/>
          </a:xfrm>
          <a:prstGeom prst="rect">
            <a:avLst/>
          </a:prstGeom>
        </p:spPr>
      </p:pic>
      <p:sp>
        <p:nvSpPr>
          <p:cNvPr id="6" name="Content Placeholder 2"/>
          <p:cNvSpPr txBox="1">
            <a:spLocks/>
          </p:cNvSpPr>
          <p:nvPr/>
        </p:nvSpPr>
        <p:spPr>
          <a:xfrm>
            <a:off x="136769" y="6053299"/>
            <a:ext cx="8870462" cy="644785"/>
          </a:xfrm>
          <a:prstGeom prst="rect">
            <a:avLst/>
          </a:prstGeom>
          <a:solidFill>
            <a:srgbClr val="FF7FE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Skills:</a:t>
            </a:r>
          </a:p>
          <a:p>
            <a:pPr>
              <a:buFontTx/>
              <a:buChar char="-"/>
            </a:pPr>
            <a:r>
              <a:rPr lang="en-US" sz="1400" dirty="0" smtClean="0"/>
              <a:t>Annotation of a diagram to indicate the adaptations of a chloroplast to its function</a:t>
            </a:r>
          </a:p>
          <a:p>
            <a:pPr marL="0" indent="0">
              <a:buNone/>
            </a:pPr>
            <a:endParaRPr lang="en-US" sz="1400" dirty="0" smtClean="0"/>
          </a:p>
        </p:txBody>
      </p:sp>
      <p:sp>
        <p:nvSpPr>
          <p:cNvPr id="7" name="Title 1"/>
          <p:cNvSpPr>
            <a:spLocks noGrp="1"/>
          </p:cNvSpPr>
          <p:nvPr>
            <p:ph type="title"/>
          </p:nvPr>
        </p:nvSpPr>
        <p:spPr>
          <a:xfrm>
            <a:off x="457200" y="274638"/>
            <a:ext cx="8229600" cy="514256"/>
          </a:xfrm>
          <a:noFill/>
          <a:ln>
            <a:solidFill>
              <a:schemeClr val="tx1"/>
            </a:solidFill>
          </a:ln>
        </p:spPr>
        <p:txBody>
          <a:bodyPr>
            <a:normAutofit fontScale="90000"/>
          </a:bodyPr>
          <a:lstStyle/>
          <a:p>
            <a:r>
              <a:rPr lang="en-US" dirty="0" smtClean="0"/>
              <a:t>Chloroplast structure </a:t>
            </a:r>
            <a:endParaRPr lang="en-US" dirty="0"/>
          </a:p>
        </p:txBody>
      </p:sp>
      <p:sp>
        <p:nvSpPr>
          <p:cNvPr id="2" name="TextBox 1"/>
          <p:cNvSpPr txBox="1"/>
          <p:nvPr/>
        </p:nvSpPr>
        <p:spPr>
          <a:xfrm>
            <a:off x="6842733" y="5077773"/>
            <a:ext cx="1709460" cy="553998"/>
          </a:xfrm>
          <a:prstGeom prst="rect">
            <a:avLst/>
          </a:prstGeom>
          <a:noFill/>
        </p:spPr>
        <p:txBody>
          <a:bodyPr wrap="none" rtlCol="0">
            <a:spAutoFit/>
          </a:bodyPr>
          <a:lstStyle/>
          <a:p>
            <a:r>
              <a:rPr lang="en-US" sz="3000" b="1" dirty="0" smtClean="0"/>
              <a:t>Lamella</a:t>
            </a:r>
            <a:endParaRPr lang="en-US" sz="3000" b="1" dirty="0"/>
          </a:p>
        </p:txBody>
      </p:sp>
      <p:sp>
        <p:nvSpPr>
          <p:cNvPr id="8" name="TextBox 7"/>
          <p:cNvSpPr txBox="1"/>
          <p:nvPr/>
        </p:nvSpPr>
        <p:spPr>
          <a:xfrm>
            <a:off x="6842733" y="2040234"/>
            <a:ext cx="2147531" cy="553998"/>
          </a:xfrm>
          <a:prstGeom prst="rect">
            <a:avLst/>
          </a:prstGeom>
          <a:noFill/>
        </p:spPr>
        <p:txBody>
          <a:bodyPr wrap="none" rtlCol="0">
            <a:spAutoFit/>
          </a:bodyPr>
          <a:lstStyle/>
          <a:p>
            <a:r>
              <a:rPr lang="en-US" sz="3000" b="1" dirty="0" smtClean="0"/>
              <a:t>Thylakoid</a:t>
            </a:r>
            <a:endParaRPr lang="en-US" sz="3000" b="1" dirty="0"/>
          </a:p>
        </p:txBody>
      </p:sp>
      <p:cxnSp>
        <p:nvCxnSpPr>
          <p:cNvPr id="9" name="Straight Connector 8"/>
          <p:cNvCxnSpPr>
            <a:stCxn id="8" idx="1"/>
          </p:cNvCxnSpPr>
          <p:nvPr/>
        </p:nvCxnSpPr>
        <p:spPr>
          <a:xfrm flipH="1">
            <a:off x="5744071" y="2317233"/>
            <a:ext cx="1098662" cy="695487"/>
          </a:xfrm>
          <a:prstGeom prst="line">
            <a:avLst/>
          </a:prstGeom>
          <a:ln w="66675">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41872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990600"/>
            <a:ext cx="8550031" cy="4525963"/>
          </a:xfrm>
        </p:spPr>
        <p:txBody>
          <a:bodyPr>
            <a:normAutofit/>
          </a:bodyPr>
          <a:lstStyle/>
          <a:p>
            <a:pPr marL="0" indent="0">
              <a:buNone/>
            </a:pPr>
            <a:r>
              <a:rPr lang="en-US" sz="2400" b="1" u="sng" dirty="0" smtClean="0"/>
              <a:t>Thylakoids</a:t>
            </a:r>
            <a:r>
              <a:rPr lang="en-US" sz="2400" dirty="0" smtClean="0"/>
              <a:t> – Flattened membrane sacs (first step of photosynthesis). </a:t>
            </a:r>
            <a:r>
              <a:rPr lang="en-US" sz="2400" dirty="0"/>
              <a:t>Large SA. Contains </a:t>
            </a:r>
            <a:r>
              <a:rPr lang="en-US" sz="2400" dirty="0" smtClean="0"/>
              <a:t>chlorophyll to absorb light.</a:t>
            </a:r>
          </a:p>
          <a:p>
            <a:pPr marL="0" indent="0">
              <a:buNone/>
            </a:pPr>
            <a:endParaRPr lang="en-US" sz="2400" dirty="0"/>
          </a:p>
          <a:p>
            <a:pPr marL="0" indent="0">
              <a:buNone/>
            </a:pPr>
            <a:r>
              <a:rPr lang="en-US" sz="2400" b="1" u="sng" dirty="0" smtClean="0"/>
              <a:t>Grana</a:t>
            </a:r>
            <a:r>
              <a:rPr lang="en-US" sz="2400" dirty="0" smtClean="0"/>
              <a:t> – Stacked up thylakoids = more photosynthesis. Linked by bits of thylakoid called lamellae (</a:t>
            </a:r>
            <a:r>
              <a:rPr lang="en-US" sz="2400" dirty="0" err="1" smtClean="0"/>
              <a:t>pl</a:t>
            </a:r>
            <a:r>
              <a:rPr lang="en-US" sz="2400" dirty="0" smtClean="0"/>
              <a:t>) </a:t>
            </a:r>
          </a:p>
          <a:p>
            <a:pPr marL="0" indent="0">
              <a:buNone/>
            </a:pPr>
            <a:endParaRPr lang="en-US" sz="2400" dirty="0"/>
          </a:p>
          <a:p>
            <a:pPr marL="0" indent="0">
              <a:buNone/>
            </a:pPr>
            <a:r>
              <a:rPr lang="en-US" sz="2400" b="1" u="sng" dirty="0" err="1" smtClean="0"/>
              <a:t>Stroma</a:t>
            </a:r>
            <a:r>
              <a:rPr lang="en-US" sz="2400" dirty="0" smtClean="0"/>
              <a:t> – Fluid outside of the grana. Contains many enzymes and chemicals for photosynthesis</a:t>
            </a:r>
            <a:r>
              <a:rPr lang="en-US" dirty="0" smtClean="0"/>
              <a:t>.</a:t>
            </a:r>
          </a:p>
        </p:txBody>
      </p:sp>
      <p:sp>
        <p:nvSpPr>
          <p:cNvPr id="6" name="Title 1"/>
          <p:cNvSpPr>
            <a:spLocks noGrp="1"/>
          </p:cNvSpPr>
          <p:nvPr>
            <p:ph type="title"/>
          </p:nvPr>
        </p:nvSpPr>
        <p:spPr>
          <a:xfrm>
            <a:off x="457200" y="274638"/>
            <a:ext cx="8229600" cy="514256"/>
          </a:xfrm>
          <a:noFill/>
          <a:ln>
            <a:solidFill>
              <a:schemeClr val="tx1"/>
            </a:solidFill>
          </a:ln>
        </p:spPr>
        <p:txBody>
          <a:bodyPr>
            <a:normAutofit fontScale="90000"/>
          </a:bodyPr>
          <a:lstStyle/>
          <a:p>
            <a:r>
              <a:rPr lang="en-US" dirty="0" smtClean="0"/>
              <a:t>Chloroplast structure </a:t>
            </a:r>
            <a:endParaRPr lang="en-US" dirty="0"/>
          </a:p>
        </p:txBody>
      </p:sp>
      <p:sp>
        <p:nvSpPr>
          <p:cNvPr id="8" name="Content Placeholder 2"/>
          <p:cNvSpPr txBox="1">
            <a:spLocks/>
          </p:cNvSpPr>
          <p:nvPr/>
        </p:nvSpPr>
        <p:spPr>
          <a:xfrm>
            <a:off x="136769" y="6053299"/>
            <a:ext cx="8870462" cy="644785"/>
          </a:xfrm>
          <a:prstGeom prst="rect">
            <a:avLst/>
          </a:prstGeom>
          <a:solidFill>
            <a:srgbClr val="FF7FE1"/>
          </a:solidFill>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Skills:</a:t>
            </a:r>
          </a:p>
          <a:p>
            <a:pPr>
              <a:buFontTx/>
              <a:buChar char="-"/>
            </a:pPr>
            <a:r>
              <a:rPr lang="en-US" sz="1400" dirty="0" smtClean="0"/>
              <a:t>Annotation of a diagram to indicate the adaptations of a chloroplast to its function</a:t>
            </a:r>
          </a:p>
          <a:p>
            <a:pPr marL="0" indent="0">
              <a:buNone/>
            </a:pPr>
            <a:endParaRPr lang="en-US" sz="1400" dirty="0" smtClean="0"/>
          </a:p>
        </p:txBody>
      </p:sp>
      <p:sp>
        <p:nvSpPr>
          <p:cNvPr id="9" name="Content Placeholder 2"/>
          <p:cNvSpPr txBox="1">
            <a:spLocks/>
          </p:cNvSpPr>
          <p:nvPr/>
        </p:nvSpPr>
        <p:spPr>
          <a:xfrm>
            <a:off x="136769" y="5421831"/>
            <a:ext cx="8870462" cy="592875"/>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smtClean="0"/>
              <a:t>The structure of the chloroplast is adapted to its function in photosynthesis</a:t>
            </a:r>
          </a:p>
          <a:p>
            <a:pPr>
              <a:buFontTx/>
              <a:buChar char="-"/>
            </a:pPr>
            <a:endParaRPr lang="en-US" sz="1400" dirty="0" smtClean="0"/>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Tree>
    <p:extLst>
      <p:ext uri="{BB962C8B-B14F-4D97-AF65-F5344CB8AC3E}">
        <p14:creationId xmlns:p14="http://schemas.microsoft.com/office/powerpoint/2010/main" val="5959642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dirty="0" smtClean="0"/>
              <a:t>1. Light dependent reactions</a:t>
            </a:r>
          </a:p>
          <a:p>
            <a:pPr marL="0" indent="0" algn="ctr">
              <a:buNone/>
            </a:pPr>
            <a:r>
              <a:rPr lang="en-US" b="1" dirty="0" smtClean="0">
                <a:solidFill>
                  <a:schemeClr val="accent6">
                    <a:lumMod val="75000"/>
                  </a:schemeClr>
                </a:solidFill>
              </a:rPr>
              <a:t>Needs light</a:t>
            </a:r>
          </a:p>
          <a:p>
            <a:pPr marL="0" indent="0" algn="ctr">
              <a:buNone/>
            </a:pPr>
            <a:endParaRPr lang="en-US" dirty="0"/>
          </a:p>
          <a:p>
            <a:pPr marL="0" indent="0" algn="ctr">
              <a:buNone/>
            </a:pPr>
            <a:r>
              <a:rPr lang="en-US" dirty="0" smtClean="0"/>
              <a:t>2. Light independent reactions</a:t>
            </a:r>
          </a:p>
          <a:p>
            <a:pPr marL="0" indent="0" algn="ctr">
              <a:buNone/>
            </a:pPr>
            <a:r>
              <a:rPr lang="en-US" b="1" dirty="0" smtClean="0">
                <a:solidFill>
                  <a:srgbClr val="660066"/>
                </a:solidFill>
              </a:rPr>
              <a:t>Does not need light</a:t>
            </a:r>
          </a:p>
        </p:txBody>
      </p:sp>
      <p:sp>
        <p:nvSpPr>
          <p:cNvPr id="5" name="Title 1"/>
          <p:cNvSpPr>
            <a:spLocks noGrp="1"/>
          </p:cNvSpPr>
          <p:nvPr>
            <p:ph type="title"/>
          </p:nvPr>
        </p:nvSpPr>
        <p:spPr>
          <a:xfrm>
            <a:off x="457200" y="274638"/>
            <a:ext cx="8229600" cy="514256"/>
          </a:xfrm>
          <a:noFill/>
          <a:ln>
            <a:solidFill>
              <a:schemeClr val="tx1"/>
            </a:solidFill>
          </a:ln>
        </p:spPr>
        <p:txBody>
          <a:bodyPr>
            <a:normAutofit fontScale="90000"/>
          </a:bodyPr>
          <a:lstStyle/>
          <a:p>
            <a:r>
              <a:rPr lang="en-US" dirty="0" smtClean="0"/>
              <a:t>Photosynthesis</a:t>
            </a:r>
            <a:endParaRPr lang="en-US" dirty="0"/>
          </a:p>
        </p:txBody>
      </p:sp>
      <p:sp>
        <p:nvSpPr>
          <p:cNvPr id="6" name="Content Placeholder 2"/>
          <p:cNvSpPr txBox="1">
            <a:spLocks/>
          </p:cNvSpPr>
          <p:nvPr/>
        </p:nvSpPr>
        <p:spPr>
          <a:xfrm>
            <a:off x="136769" y="5654021"/>
            <a:ext cx="8870462" cy="944284"/>
          </a:xfrm>
          <a:prstGeom prst="rect">
            <a:avLst/>
          </a:prstGeom>
          <a:ln>
            <a:solidFill>
              <a:schemeClr val="tx1"/>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b="1" dirty="0" smtClean="0"/>
              <a:t>Understanding:</a:t>
            </a:r>
          </a:p>
          <a:p>
            <a:pPr>
              <a:buFontTx/>
              <a:buChar char="-"/>
            </a:pPr>
            <a:r>
              <a:rPr lang="en-US" sz="1400" dirty="0" smtClean="0"/>
              <a:t>Light-dependent reactions take place in the intermembrane space of the thylakoids</a:t>
            </a:r>
          </a:p>
          <a:p>
            <a:pPr>
              <a:buFontTx/>
              <a:buChar char="-"/>
            </a:pPr>
            <a:r>
              <a:rPr lang="en-US" sz="1400" dirty="0" smtClean="0"/>
              <a:t>Light-independent reactions take place in the stroma</a:t>
            </a:r>
          </a:p>
          <a:p>
            <a:pPr>
              <a:buFontTx/>
              <a:buChar char="-"/>
            </a:pPr>
            <a:endParaRPr lang="en-US" sz="1400" dirty="0" smtClean="0"/>
          </a:p>
          <a:p>
            <a:pPr>
              <a:buFontTx/>
              <a:buChar char="-"/>
            </a:pPr>
            <a:endParaRPr lang="en-US" sz="1400" dirty="0" smtClean="0"/>
          </a:p>
          <a:p>
            <a:pPr>
              <a:buFontTx/>
              <a:buChar char="-"/>
            </a:pPr>
            <a:endParaRPr lang="en-US" sz="1400" dirty="0" smtClean="0"/>
          </a:p>
          <a:p>
            <a:pPr marL="0" indent="0">
              <a:buFont typeface="Arial"/>
              <a:buNone/>
            </a:pPr>
            <a:endParaRPr lang="en-US" sz="1400" b="1" dirty="0" smtClean="0"/>
          </a:p>
        </p:txBody>
      </p:sp>
      <p:sp>
        <p:nvSpPr>
          <p:cNvPr id="2" name="TextBox 1"/>
          <p:cNvSpPr txBox="1"/>
          <p:nvPr/>
        </p:nvSpPr>
        <p:spPr>
          <a:xfrm>
            <a:off x="3596719" y="4936809"/>
            <a:ext cx="1935846" cy="523220"/>
          </a:xfrm>
          <a:prstGeom prst="rect">
            <a:avLst/>
          </a:prstGeom>
          <a:noFill/>
        </p:spPr>
        <p:txBody>
          <a:bodyPr wrap="none" rtlCol="0">
            <a:spAutoFit/>
          </a:bodyPr>
          <a:lstStyle/>
          <a:p>
            <a:r>
              <a:rPr lang="en-US" sz="2800" b="1" dirty="0" smtClean="0">
                <a:solidFill>
                  <a:srgbClr val="FF0000"/>
                </a:solidFill>
              </a:rPr>
              <a:t>Meaning?</a:t>
            </a:r>
            <a:endParaRPr lang="en-US" sz="2800" b="1" dirty="0">
              <a:solidFill>
                <a:srgbClr val="FF0000"/>
              </a:solidFill>
            </a:endParaRPr>
          </a:p>
        </p:txBody>
      </p:sp>
    </p:spTree>
    <p:extLst>
      <p:ext uri="{BB962C8B-B14F-4D97-AF65-F5344CB8AC3E}">
        <p14:creationId xmlns:p14="http://schemas.microsoft.com/office/powerpoint/2010/main" val="4047510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5256</TotalTime>
  <Words>1794</Words>
  <Application>Microsoft Macintosh PowerPoint</Application>
  <PresentationFormat>On-screen Show (4:3)</PresentationFormat>
  <Paragraphs>367</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8.3 Photosynthesis</vt:lpstr>
      <vt:lpstr>PowerPoint Presentation</vt:lpstr>
      <vt:lpstr>PHOTOSYNTHESIS</vt:lpstr>
      <vt:lpstr>Photosynthesis vs. Respiration</vt:lpstr>
      <vt:lpstr>PowerPoint Presentation</vt:lpstr>
      <vt:lpstr>Chloroplast structure </vt:lpstr>
      <vt:lpstr>Chloroplast structure </vt:lpstr>
      <vt:lpstr>Chloroplast structure </vt:lpstr>
      <vt:lpstr>Photosynthesis</vt:lpstr>
      <vt:lpstr>Light Dependent Reactions</vt:lpstr>
      <vt:lpstr>Light Dependent Reactions</vt:lpstr>
      <vt:lpstr>Light Dependent Reactions</vt:lpstr>
      <vt:lpstr>Electron Acceptor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Light Dependent Reactions</vt:lpstr>
      <vt:lpstr>ATP production</vt:lpstr>
      <vt:lpstr>Chemiosmosis</vt:lpstr>
      <vt:lpstr>Light Independent Reactions</vt:lpstr>
      <vt:lpstr>Light Independent Reaction</vt:lpstr>
      <vt:lpstr>Light Independent Reaction</vt:lpstr>
      <vt:lpstr>Light Independent Reaction</vt:lpstr>
      <vt:lpstr>Light Independent Reaction</vt:lpstr>
      <vt:lpstr>Light Independent Reaction</vt:lpstr>
      <vt:lpstr>The Calvin Cycle</vt:lpstr>
      <vt:lpstr>The Calvin Cycle</vt:lpstr>
      <vt:lpstr>The Calvin Cycle</vt:lpstr>
      <vt:lpstr>Photosynthesis Summary</vt:lpstr>
      <vt:lpstr>Chloroplast structure </vt:lpstr>
      <vt:lpstr>Chloroplast structure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8.3 Photosynthesis</dc:title>
  <dc:creator>Teacher</dc:creator>
  <cp:lastModifiedBy>Thomas Kitwood</cp:lastModifiedBy>
  <cp:revision>228</cp:revision>
  <dcterms:created xsi:type="dcterms:W3CDTF">2015-01-21T06:57:08Z</dcterms:created>
  <dcterms:modified xsi:type="dcterms:W3CDTF">2017-02-23T09:22:45Z</dcterms:modified>
</cp:coreProperties>
</file>