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56" r:id="rId5"/>
    <p:sldId id="273" r:id="rId6"/>
    <p:sldId id="274" r:id="rId7"/>
    <p:sldId id="275" r:id="rId8"/>
    <p:sldId id="276" r:id="rId9"/>
    <p:sldId id="281" r:id="rId10"/>
    <p:sldId id="283" r:id="rId11"/>
    <p:sldId id="261" r:id="rId12"/>
    <p:sldId id="272" r:id="rId13"/>
    <p:sldId id="286" r:id="rId14"/>
    <p:sldId id="284" r:id="rId15"/>
    <p:sldId id="285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7"/>
    <p:restoredTop sz="99808" autoAdjust="0"/>
  </p:normalViewPr>
  <p:slideViewPr>
    <p:cSldViewPr snapToGrid="0" snapToObjects="1">
      <p:cViewPr varScale="1">
        <p:scale>
          <a:sx n="71" d="100"/>
          <a:sy n="71" d="100"/>
        </p:scale>
        <p:origin x="23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xwI63rQubU" TargetMode="Externa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52" y="-197708"/>
            <a:ext cx="7612063" cy="1417638"/>
          </a:xfrm>
        </p:spPr>
        <p:txBody>
          <a:bodyPr/>
          <a:lstStyle/>
          <a:p>
            <a:r>
              <a:rPr lang="en-US" dirty="0" smtClean="0"/>
              <a:t>Nature of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0" y="921211"/>
            <a:ext cx="8811312" cy="418203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Developments in scientific research follow improvements in apparatus – experimental methods for measuring phloem transport rates using aphid </a:t>
            </a:r>
            <a:r>
              <a:rPr lang="en-US" dirty="0" err="1" smtClean="0">
                <a:solidFill>
                  <a:schemeClr val="tx1"/>
                </a:solidFill>
              </a:rPr>
              <a:t>stylets</a:t>
            </a:r>
            <a:r>
              <a:rPr lang="en-US" dirty="0" smtClean="0">
                <a:solidFill>
                  <a:schemeClr val="tx1"/>
                </a:solidFill>
              </a:rPr>
              <a:t> and radioactively-labeled carbon dioxide were only possible when radioisotopes became available.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2474" y="2582515"/>
            <a:ext cx="9392079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Applications and Skills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910" y="3652510"/>
            <a:ext cx="9182015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4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 smtClean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"/>
              <a:defRPr lang="en-US" sz="1800" kern="1200" dirty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Applications: Structure – function relationships of phloem sieve tubes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Skill: Identification of xylem and phloem in microscope images of stem and root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Skill: Analysis of data from experiments measuring phloem transport rates using aphid stylets and radioactively-labeled carbon dioxide.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ransloc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8" r="19558"/>
          <a:stretch/>
        </p:blipFill>
        <p:spPr>
          <a:xfrm>
            <a:off x="-3306453" y="687372"/>
            <a:ext cx="9145266" cy="5889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8918" y="46672"/>
            <a:ext cx="355508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Glucose produced in source cells through photosynthesis.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Converted to sucrose (disaccharide)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Companion cells </a:t>
            </a:r>
            <a:r>
              <a:rPr lang="en-US" b="1" dirty="0" smtClean="0"/>
              <a:t>actively load the </a:t>
            </a:r>
            <a:r>
              <a:rPr lang="en-US" dirty="0"/>
              <a:t>sieve tube elements (STE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with sucrose. Sucrose passes from source to companion cell by</a:t>
            </a:r>
            <a:r>
              <a:rPr lang="is-IS" dirty="0" smtClean="0"/>
              <a:t>….....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Increase in solute </a:t>
            </a:r>
            <a:r>
              <a:rPr lang="en-US" dirty="0" err="1" smtClean="0"/>
              <a:t>conc</a:t>
            </a:r>
            <a:r>
              <a:rPr lang="en-US" dirty="0" smtClean="0"/>
              <a:t> in STE draws water from xylem (osmosis).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Increases hydrostatic pressure.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Movement to lower pressure towards sink.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Sucrose passes into sink tissues.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Growing tissues = passive. Storage = active.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Decrease in solute </a:t>
            </a:r>
            <a:r>
              <a:rPr lang="en-US" dirty="0" err="1" smtClean="0"/>
              <a:t>conc</a:t>
            </a:r>
            <a:r>
              <a:rPr lang="en-US" dirty="0"/>
              <a:t> </a:t>
            </a:r>
            <a:r>
              <a:rPr lang="en-US" dirty="0" smtClean="0"/>
              <a:t>causes water to return to xylem 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000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27 at 8.14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342899"/>
            <a:ext cx="10254181" cy="662081"/>
          </a:xfrm>
          <a:prstGeom prst="rect">
            <a:avLst/>
          </a:prstGeom>
        </p:spPr>
      </p:pic>
      <p:pic>
        <p:nvPicPr>
          <p:cNvPr id="5" name="Picture 4" descr="Screen Shot 2017-03-27 at 8.14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70846"/>
            <a:ext cx="12178649" cy="364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 Loading</a:t>
            </a:r>
            <a:endParaRPr lang="en-US" dirty="0"/>
          </a:p>
        </p:txBody>
      </p:sp>
      <p:pic>
        <p:nvPicPr>
          <p:cNvPr id="4" name="Content Placeholder 3" descr="sucrosepum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>
          <a:xfrm>
            <a:off x="540664" y="2070846"/>
            <a:ext cx="8063380" cy="4429986"/>
          </a:xfrm>
        </p:spPr>
      </p:pic>
      <p:sp>
        <p:nvSpPr>
          <p:cNvPr id="3" name="TextBox 2"/>
          <p:cNvSpPr txBox="1"/>
          <p:nvPr/>
        </p:nvSpPr>
        <p:spPr>
          <a:xfrm>
            <a:off x="3199487" y="178509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Companion cell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2379" y="631616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Phloem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77" y="256461"/>
            <a:ext cx="7612063" cy="1417638"/>
          </a:xfrm>
        </p:spPr>
        <p:txBody>
          <a:bodyPr/>
          <a:lstStyle/>
          <a:p>
            <a:r>
              <a:rPr lang="en-US" dirty="0" smtClean="0"/>
              <a:t>Phloem structure/function relationship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46" t="22857" r="40000" b="5628"/>
          <a:stretch/>
        </p:blipFill>
        <p:spPr>
          <a:xfrm>
            <a:off x="184853" y="1709607"/>
            <a:ext cx="5070764" cy="4904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96447" y="1304767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Pg</a:t>
            </a:r>
            <a:r>
              <a:rPr lang="en-US" dirty="0" smtClean="0"/>
              <a:t> 415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55616" y="1793174"/>
            <a:ext cx="3781505" cy="496388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Phloem sieve tube elements have a living membrane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Need to be able to perform active transport of sucrose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Sieve tube cells are accompanied by companion cells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Sieve tube elements don’t contain many organelles.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Companion cells have many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mitochondia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Active transport</a:t>
            </a:r>
          </a:p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Infolding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of the membranes of companion cells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Increased SA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Sieve tube cells have rigid cell walls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Withstand pressure changes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Sieve plates contain large holes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Reduce resistance to flow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" y="495104"/>
            <a:ext cx="8926559" cy="6060075"/>
          </a:xfrm>
        </p:spPr>
      </p:pic>
      <p:sp>
        <p:nvSpPr>
          <p:cNvPr id="5" name="TextBox 4"/>
          <p:cNvSpPr txBox="1"/>
          <p:nvPr/>
        </p:nvSpPr>
        <p:spPr>
          <a:xfrm>
            <a:off x="5334000" y="5867400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Q - 418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0" y="229425"/>
            <a:ext cx="8759604" cy="6005120"/>
          </a:xfrm>
        </p:spPr>
      </p:pic>
    </p:spTree>
    <p:extLst>
      <p:ext uri="{BB962C8B-B14F-4D97-AF65-F5344CB8AC3E}">
        <p14:creationId xmlns:p14="http://schemas.microsoft.com/office/powerpoint/2010/main" val="1906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Xylem and Phloem</a:t>
            </a:r>
            <a:endParaRPr lang="en-US" dirty="0"/>
          </a:p>
        </p:txBody>
      </p:sp>
      <p:pic>
        <p:nvPicPr>
          <p:cNvPr id="4" name="Content Placeholder 3" descr="Xylem-and-Phloe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2" r="-7522"/>
          <a:stretch>
            <a:fillRect/>
          </a:stretch>
        </p:blipFill>
        <p:spPr>
          <a:xfrm>
            <a:off x="149967" y="1829304"/>
            <a:ext cx="8833245" cy="4852947"/>
          </a:xfrm>
        </p:spPr>
      </p:pic>
    </p:spTree>
    <p:extLst>
      <p:ext uri="{BB962C8B-B14F-4D97-AF65-F5344CB8AC3E}">
        <p14:creationId xmlns:p14="http://schemas.microsoft.com/office/powerpoint/2010/main" val="7683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Plants transport organic compounds from sources to sinks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Incompressibility of water allows transport along hydrostatic pressure gradients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Active transport is used to load organic compounds into phloem sieve tubes at the source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High concentrations of solutes in the phloem at the source lead to water uptake by osmosis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Raised hydrostatic pressure causes the contents of the phloem to flow towards sinks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61" y="857943"/>
            <a:ext cx="2534079" cy="1417638"/>
          </a:xfrm>
        </p:spPr>
        <p:txBody>
          <a:bodyPr/>
          <a:lstStyle/>
          <a:p>
            <a:r>
              <a:rPr lang="en-US" dirty="0" smtClean="0"/>
              <a:t>Recap on XYLEM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727"/>
            <a:ext cx="9144000" cy="418203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1. What direction does xylem transport materials?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2. What does the xylem transport?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3. What polymer impregnates the walls of the xylem?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4. What is the force of attraction between the water molecules and the walls of the xylem?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5. What happens to most of the water taken up by the roots?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 Shot 2017-03-26 at 10.17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" t="2883" r="3001" b="9910"/>
          <a:stretch/>
        </p:blipFill>
        <p:spPr>
          <a:xfrm>
            <a:off x="3570158" y="0"/>
            <a:ext cx="4956004" cy="34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936" y="103433"/>
            <a:ext cx="8083999" cy="987552"/>
          </a:xfrm>
        </p:spPr>
        <p:txBody>
          <a:bodyPr/>
          <a:lstStyle/>
          <a:p>
            <a:r>
              <a:rPr lang="en-US" sz="3200" b="1" u="sng" dirty="0" smtClean="0"/>
              <a:t>9.2 Transportation in the Phloem of plants</a:t>
            </a:r>
            <a:endParaRPr lang="en-US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638"/>
          <a:stretch/>
        </p:blipFill>
        <p:spPr>
          <a:xfrm>
            <a:off x="490924" y="2619447"/>
            <a:ext cx="8104011" cy="4337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189" y="692127"/>
            <a:ext cx="81307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Plants transport organic compounds from sources to </a:t>
            </a:r>
            <a:r>
              <a:rPr lang="en-US" dirty="0" smtClean="0">
                <a:solidFill>
                  <a:srgbClr val="000000"/>
                </a:solidFill>
              </a:rPr>
              <a:t>sinks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Active transport is used to load organic compounds into phloem sieve tubes at the source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High concentrations of solutes in the phloem at the source lead to water uptake by osmosis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Raised hydrostatic pressure causes the contents of the phloem to flow towards sinks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508422" y="1000897"/>
            <a:ext cx="2014151" cy="56794"/>
          </a:xfrm>
          <a:custGeom>
            <a:avLst/>
            <a:gdLst>
              <a:gd name="connsiteX0" fmla="*/ 0 w 2014151"/>
              <a:gd name="connsiteY0" fmla="*/ 24714 h 56794"/>
              <a:gd name="connsiteX1" fmla="*/ 667264 w 2014151"/>
              <a:gd name="connsiteY1" fmla="*/ 24714 h 56794"/>
              <a:gd name="connsiteX2" fmla="*/ 864973 w 2014151"/>
              <a:gd name="connsiteY2" fmla="*/ 12357 h 56794"/>
              <a:gd name="connsiteX3" fmla="*/ 1136821 w 2014151"/>
              <a:gd name="connsiteY3" fmla="*/ 0 h 56794"/>
              <a:gd name="connsiteX4" fmla="*/ 1865870 w 2014151"/>
              <a:gd name="connsiteY4" fmla="*/ 12357 h 56794"/>
              <a:gd name="connsiteX5" fmla="*/ 1915297 w 2014151"/>
              <a:gd name="connsiteY5" fmla="*/ 24714 h 56794"/>
              <a:gd name="connsiteX6" fmla="*/ 2014151 w 2014151"/>
              <a:gd name="connsiteY6" fmla="*/ 24714 h 5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51" h="56794">
                <a:moveTo>
                  <a:pt x="0" y="24714"/>
                </a:moveTo>
                <a:cubicBezTo>
                  <a:pt x="247340" y="86550"/>
                  <a:pt x="55781" y="43244"/>
                  <a:pt x="667264" y="24714"/>
                </a:cubicBezTo>
                <a:cubicBezTo>
                  <a:pt x="733265" y="22714"/>
                  <a:pt x="799033" y="15828"/>
                  <a:pt x="864973" y="12357"/>
                </a:cubicBezTo>
                <a:lnTo>
                  <a:pt x="1136821" y="0"/>
                </a:lnTo>
                <a:lnTo>
                  <a:pt x="1865870" y="12357"/>
                </a:lnTo>
                <a:cubicBezTo>
                  <a:pt x="1882844" y="12896"/>
                  <a:pt x="1898373" y="23304"/>
                  <a:pt x="1915297" y="24714"/>
                </a:cubicBezTo>
                <a:cubicBezTo>
                  <a:pt x="1948135" y="27451"/>
                  <a:pt x="1981200" y="24714"/>
                  <a:pt x="2014151" y="2471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095103" y="963734"/>
            <a:ext cx="2014151" cy="56794"/>
          </a:xfrm>
          <a:custGeom>
            <a:avLst/>
            <a:gdLst>
              <a:gd name="connsiteX0" fmla="*/ 0 w 2014151"/>
              <a:gd name="connsiteY0" fmla="*/ 24714 h 56794"/>
              <a:gd name="connsiteX1" fmla="*/ 667264 w 2014151"/>
              <a:gd name="connsiteY1" fmla="*/ 24714 h 56794"/>
              <a:gd name="connsiteX2" fmla="*/ 864973 w 2014151"/>
              <a:gd name="connsiteY2" fmla="*/ 12357 h 56794"/>
              <a:gd name="connsiteX3" fmla="*/ 1136821 w 2014151"/>
              <a:gd name="connsiteY3" fmla="*/ 0 h 56794"/>
              <a:gd name="connsiteX4" fmla="*/ 1865870 w 2014151"/>
              <a:gd name="connsiteY4" fmla="*/ 12357 h 56794"/>
              <a:gd name="connsiteX5" fmla="*/ 1915297 w 2014151"/>
              <a:gd name="connsiteY5" fmla="*/ 24714 h 56794"/>
              <a:gd name="connsiteX6" fmla="*/ 2014151 w 2014151"/>
              <a:gd name="connsiteY6" fmla="*/ 24714 h 5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51" h="56794">
                <a:moveTo>
                  <a:pt x="0" y="24714"/>
                </a:moveTo>
                <a:cubicBezTo>
                  <a:pt x="247340" y="86550"/>
                  <a:pt x="55781" y="43244"/>
                  <a:pt x="667264" y="24714"/>
                </a:cubicBezTo>
                <a:cubicBezTo>
                  <a:pt x="733265" y="22714"/>
                  <a:pt x="799033" y="15828"/>
                  <a:pt x="864973" y="12357"/>
                </a:cubicBezTo>
                <a:lnTo>
                  <a:pt x="1136821" y="0"/>
                </a:lnTo>
                <a:lnTo>
                  <a:pt x="1865870" y="12357"/>
                </a:lnTo>
                <a:cubicBezTo>
                  <a:pt x="1882844" y="12896"/>
                  <a:pt x="1898373" y="23304"/>
                  <a:pt x="1915297" y="24714"/>
                </a:cubicBezTo>
                <a:cubicBezTo>
                  <a:pt x="1948135" y="27451"/>
                  <a:pt x="1981200" y="24714"/>
                  <a:pt x="2014151" y="2471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96098" y="1295911"/>
            <a:ext cx="2014151" cy="56794"/>
          </a:xfrm>
          <a:custGeom>
            <a:avLst/>
            <a:gdLst>
              <a:gd name="connsiteX0" fmla="*/ 0 w 2014151"/>
              <a:gd name="connsiteY0" fmla="*/ 24714 h 56794"/>
              <a:gd name="connsiteX1" fmla="*/ 667264 w 2014151"/>
              <a:gd name="connsiteY1" fmla="*/ 24714 h 56794"/>
              <a:gd name="connsiteX2" fmla="*/ 864973 w 2014151"/>
              <a:gd name="connsiteY2" fmla="*/ 12357 h 56794"/>
              <a:gd name="connsiteX3" fmla="*/ 1136821 w 2014151"/>
              <a:gd name="connsiteY3" fmla="*/ 0 h 56794"/>
              <a:gd name="connsiteX4" fmla="*/ 1865870 w 2014151"/>
              <a:gd name="connsiteY4" fmla="*/ 12357 h 56794"/>
              <a:gd name="connsiteX5" fmla="*/ 1915297 w 2014151"/>
              <a:gd name="connsiteY5" fmla="*/ 24714 h 56794"/>
              <a:gd name="connsiteX6" fmla="*/ 2014151 w 2014151"/>
              <a:gd name="connsiteY6" fmla="*/ 24714 h 5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51" h="56794">
                <a:moveTo>
                  <a:pt x="0" y="24714"/>
                </a:moveTo>
                <a:cubicBezTo>
                  <a:pt x="247340" y="86550"/>
                  <a:pt x="55781" y="43244"/>
                  <a:pt x="667264" y="24714"/>
                </a:cubicBezTo>
                <a:cubicBezTo>
                  <a:pt x="733265" y="22714"/>
                  <a:pt x="799033" y="15828"/>
                  <a:pt x="864973" y="12357"/>
                </a:cubicBezTo>
                <a:lnTo>
                  <a:pt x="1136821" y="0"/>
                </a:lnTo>
                <a:lnTo>
                  <a:pt x="1865870" y="12357"/>
                </a:lnTo>
                <a:cubicBezTo>
                  <a:pt x="1882844" y="12896"/>
                  <a:pt x="1898373" y="23304"/>
                  <a:pt x="1915297" y="24714"/>
                </a:cubicBezTo>
                <a:cubicBezTo>
                  <a:pt x="1948135" y="27451"/>
                  <a:pt x="1981200" y="24714"/>
                  <a:pt x="2014151" y="2471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1703174" y="2059049"/>
            <a:ext cx="1007076" cy="45719"/>
          </a:xfrm>
          <a:custGeom>
            <a:avLst/>
            <a:gdLst>
              <a:gd name="connsiteX0" fmla="*/ 0 w 2014151"/>
              <a:gd name="connsiteY0" fmla="*/ 24714 h 56794"/>
              <a:gd name="connsiteX1" fmla="*/ 667264 w 2014151"/>
              <a:gd name="connsiteY1" fmla="*/ 24714 h 56794"/>
              <a:gd name="connsiteX2" fmla="*/ 864973 w 2014151"/>
              <a:gd name="connsiteY2" fmla="*/ 12357 h 56794"/>
              <a:gd name="connsiteX3" fmla="*/ 1136821 w 2014151"/>
              <a:gd name="connsiteY3" fmla="*/ 0 h 56794"/>
              <a:gd name="connsiteX4" fmla="*/ 1865870 w 2014151"/>
              <a:gd name="connsiteY4" fmla="*/ 12357 h 56794"/>
              <a:gd name="connsiteX5" fmla="*/ 1915297 w 2014151"/>
              <a:gd name="connsiteY5" fmla="*/ 24714 h 56794"/>
              <a:gd name="connsiteX6" fmla="*/ 2014151 w 2014151"/>
              <a:gd name="connsiteY6" fmla="*/ 24714 h 5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51" h="56794">
                <a:moveTo>
                  <a:pt x="0" y="24714"/>
                </a:moveTo>
                <a:cubicBezTo>
                  <a:pt x="247340" y="86550"/>
                  <a:pt x="55781" y="43244"/>
                  <a:pt x="667264" y="24714"/>
                </a:cubicBezTo>
                <a:cubicBezTo>
                  <a:pt x="733265" y="22714"/>
                  <a:pt x="799033" y="15828"/>
                  <a:pt x="864973" y="12357"/>
                </a:cubicBezTo>
                <a:lnTo>
                  <a:pt x="1136821" y="0"/>
                </a:lnTo>
                <a:lnTo>
                  <a:pt x="1865870" y="12357"/>
                </a:lnTo>
                <a:cubicBezTo>
                  <a:pt x="1882844" y="12896"/>
                  <a:pt x="1898373" y="23304"/>
                  <a:pt x="1915297" y="24714"/>
                </a:cubicBezTo>
                <a:cubicBezTo>
                  <a:pt x="1948135" y="27451"/>
                  <a:pt x="1981200" y="24714"/>
                  <a:pt x="2014151" y="2471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10498" y="2357727"/>
            <a:ext cx="2014151" cy="56794"/>
          </a:xfrm>
          <a:custGeom>
            <a:avLst/>
            <a:gdLst>
              <a:gd name="connsiteX0" fmla="*/ 0 w 2014151"/>
              <a:gd name="connsiteY0" fmla="*/ 24714 h 56794"/>
              <a:gd name="connsiteX1" fmla="*/ 667264 w 2014151"/>
              <a:gd name="connsiteY1" fmla="*/ 24714 h 56794"/>
              <a:gd name="connsiteX2" fmla="*/ 864973 w 2014151"/>
              <a:gd name="connsiteY2" fmla="*/ 12357 h 56794"/>
              <a:gd name="connsiteX3" fmla="*/ 1136821 w 2014151"/>
              <a:gd name="connsiteY3" fmla="*/ 0 h 56794"/>
              <a:gd name="connsiteX4" fmla="*/ 1865870 w 2014151"/>
              <a:gd name="connsiteY4" fmla="*/ 12357 h 56794"/>
              <a:gd name="connsiteX5" fmla="*/ 1915297 w 2014151"/>
              <a:gd name="connsiteY5" fmla="*/ 24714 h 56794"/>
              <a:gd name="connsiteX6" fmla="*/ 2014151 w 2014151"/>
              <a:gd name="connsiteY6" fmla="*/ 24714 h 5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151" h="56794">
                <a:moveTo>
                  <a:pt x="0" y="24714"/>
                </a:moveTo>
                <a:cubicBezTo>
                  <a:pt x="247340" y="86550"/>
                  <a:pt x="55781" y="43244"/>
                  <a:pt x="667264" y="24714"/>
                </a:cubicBezTo>
                <a:cubicBezTo>
                  <a:pt x="733265" y="22714"/>
                  <a:pt x="799033" y="15828"/>
                  <a:pt x="864973" y="12357"/>
                </a:cubicBezTo>
                <a:lnTo>
                  <a:pt x="1136821" y="0"/>
                </a:lnTo>
                <a:lnTo>
                  <a:pt x="1865870" y="12357"/>
                </a:lnTo>
                <a:cubicBezTo>
                  <a:pt x="1882844" y="12896"/>
                  <a:pt x="1898373" y="23304"/>
                  <a:pt x="1915297" y="24714"/>
                </a:cubicBezTo>
                <a:cubicBezTo>
                  <a:pt x="1948135" y="27451"/>
                  <a:pt x="1981200" y="24714"/>
                  <a:pt x="2014151" y="2471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7-03-26 at 10.24.1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9"/>
          <a:stretch/>
        </p:blipFill>
        <p:spPr>
          <a:xfrm>
            <a:off x="615945" y="1263900"/>
            <a:ext cx="7506078" cy="39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8706556" cy="1417638"/>
          </a:xfrm>
        </p:spPr>
        <p:txBody>
          <a:bodyPr/>
          <a:lstStyle/>
          <a:p>
            <a:r>
              <a:rPr lang="en-US" b="1" u="sng" dirty="0" smtClean="0"/>
              <a:t>Translocation in the Phloem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224180"/>
            <a:ext cx="3048001" cy="5520931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Movement of sugars/organic solutes/products of photosynthesis to other parts of the plant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Solutes are transported </a:t>
            </a:r>
            <a:r>
              <a:rPr lang="en-US" b="1" u="sng" dirty="0" smtClean="0">
                <a:solidFill>
                  <a:srgbClr val="000000"/>
                </a:solidFill>
              </a:rPr>
              <a:t>from</a:t>
            </a:r>
            <a:r>
              <a:rPr lang="en-US" dirty="0" smtClean="0">
                <a:solidFill>
                  <a:srgbClr val="000000"/>
                </a:solidFill>
              </a:rPr>
              <a:t> the </a:t>
            </a:r>
            <a:r>
              <a:rPr lang="en-US" b="1" u="sng" dirty="0" smtClean="0">
                <a:solidFill>
                  <a:srgbClr val="000000"/>
                </a:solidFill>
              </a:rPr>
              <a:t>source </a:t>
            </a:r>
            <a:r>
              <a:rPr lang="en-US" dirty="0" smtClean="0">
                <a:solidFill>
                  <a:srgbClr val="000000"/>
                </a:solidFill>
              </a:rPr>
              <a:t>(where they are made).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What is the source here?</a:t>
            </a:r>
          </a:p>
          <a:p>
            <a:endParaRPr lang="en-US" dirty="0"/>
          </a:p>
        </p:txBody>
      </p:sp>
      <p:pic>
        <p:nvPicPr>
          <p:cNvPr id="4" name="Picture 3" descr="Screen Shot 2017-03-26 at 10.2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37" y="1671919"/>
            <a:ext cx="6293905" cy="51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might the source be somewhere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7-03-26 at 10.3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1600200"/>
            <a:ext cx="68453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4371" y="519876"/>
            <a:ext cx="3428999" cy="5744881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The sieve tube element </a:t>
            </a:r>
            <a:r>
              <a:rPr lang="en-US" dirty="0" smtClean="0">
                <a:solidFill>
                  <a:srgbClr val="000000"/>
                </a:solidFill>
              </a:rPr>
              <a:t>is a living cell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It has lost all of it’s contents and is one continuous vacuole called the </a:t>
            </a:r>
            <a:r>
              <a:rPr lang="en-US" b="1" dirty="0" smtClean="0">
                <a:solidFill>
                  <a:srgbClr val="000000"/>
                </a:solidFill>
              </a:rPr>
              <a:t>sieve tube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Sieve plates </a:t>
            </a:r>
            <a:r>
              <a:rPr lang="en-US" dirty="0" smtClean="0">
                <a:solidFill>
                  <a:srgbClr val="000000"/>
                </a:solidFill>
              </a:rPr>
              <a:t>form between sieve tube elements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what way is it different to a xylem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What is the function of the companion cell?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7-03-26 at 10.3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890" y="2200135"/>
            <a:ext cx="5955890" cy="4882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08" y="0"/>
            <a:ext cx="2854029" cy="27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22" y="365477"/>
            <a:ext cx="7612064" cy="5324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Where does the sucrose travel to?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Why does it move there?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11128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Translocation</a:t>
            </a:r>
            <a:endParaRPr lang="en-US" dirty="0"/>
          </a:p>
        </p:txBody>
      </p:sp>
      <p:pic>
        <p:nvPicPr>
          <p:cNvPr id="6" name="Content Placeholder 5" descr="transloca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68" r="19558"/>
          <a:stretch/>
        </p:blipFill>
        <p:spPr>
          <a:xfrm>
            <a:off x="-2427261" y="1859540"/>
            <a:ext cx="7761261" cy="499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8897" y="1859540"/>
            <a:ext cx="4447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sucrose transported in the phloem?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262791" y="4005526"/>
            <a:ext cx="22813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transport</a:t>
            </a:r>
          </a:p>
          <a:p>
            <a:r>
              <a:rPr lang="en-US" dirty="0" smtClean="0"/>
              <a:t>Osmosis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Source</a:t>
            </a:r>
          </a:p>
          <a:p>
            <a:r>
              <a:rPr lang="en-US" dirty="0" smtClean="0"/>
              <a:t>Sink</a:t>
            </a:r>
          </a:p>
          <a:p>
            <a:r>
              <a:rPr lang="en-US" dirty="0" smtClean="0"/>
              <a:t>Xylem</a:t>
            </a:r>
          </a:p>
          <a:p>
            <a:r>
              <a:rPr lang="en-US" dirty="0" smtClean="0"/>
              <a:t>Phloem</a:t>
            </a:r>
          </a:p>
          <a:p>
            <a:r>
              <a:rPr lang="en-US" dirty="0" smtClean="0"/>
              <a:t>Solute concentration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576945" y="3244535"/>
            <a:ext cx="3776354" cy="911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0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3350</TotalTime>
  <Words>565</Words>
  <Application>Microsoft Macintosh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Book Antiqua</vt:lpstr>
      <vt:lpstr>Wingdings 2</vt:lpstr>
      <vt:lpstr>Arial</vt:lpstr>
      <vt:lpstr>Habitat</vt:lpstr>
      <vt:lpstr>Nature of Science</vt:lpstr>
      <vt:lpstr>Understandings</vt:lpstr>
      <vt:lpstr>Recap on XYLEM</vt:lpstr>
      <vt:lpstr>PowerPoint Presentation</vt:lpstr>
      <vt:lpstr>PowerPoint Presentation</vt:lpstr>
      <vt:lpstr>Translocation in the Phloem</vt:lpstr>
      <vt:lpstr>When might the source be somewhere else?</vt:lpstr>
      <vt:lpstr>PowerPoint Presentation</vt:lpstr>
      <vt:lpstr>PowerPoint Presentation</vt:lpstr>
      <vt:lpstr>PowerPoint Presentation</vt:lpstr>
      <vt:lpstr>PowerPoint Presentation</vt:lpstr>
      <vt:lpstr>Phloem Loading</vt:lpstr>
      <vt:lpstr>Phloem structure/function relationship</vt:lpstr>
      <vt:lpstr>PowerPoint Presentation</vt:lpstr>
      <vt:lpstr>PowerPoint Presentation</vt:lpstr>
      <vt:lpstr>Differences between Xylem and Phloem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Science</dc:title>
  <dc:creator>Joshua Ng</dc:creator>
  <cp:lastModifiedBy>Microsoft Office User</cp:lastModifiedBy>
  <cp:revision>69</cp:revision>
  <dcterms:created xsi:type="dcterms:W3CDTF">2015-03-24T07:06:17Z</dcterms:created>
  <dcterms:modified xsi:type="dcterms:W3CDTF">2018-04-10T06:48:16Z</dcterms:modified>
</cp:coreProperties>
</file>