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7"/>
  </p:handoutMasterIdLst>
  <p:sldIdLst>
    <p:sldId id="273" r:id="rId2"/>
    <p:sldId id="291" r:id="rId3"/>
    <p:sldId id="263" r:id="rId4"/>
    <p:sldId id="264" r:id="rId5"/>
    <p:sldId id="265" r:id="rId6"/>
    <p:sldId id="266" r:id="rId7"/>
    <p:sldId id="283" r:id="rId8"/>
    <p:sldId id="268" r:id="rId9"/>
    <p:sldId id="296" r:id="rId10"/>
    <p:sldId id="298" r:id="rId11"/>
    <p:sldId id="300" r:id="rId12"/>
    <p:sldId id="299" r:id="rId13"/>
    <p:sldId id="301" r:id="rId14"/>
    <p:sldId id="302" r:id="rId15"/>
    <p:sldId id="30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/>
    <p:restoredTop sz="99830" autoAdjust="0"/>
  </p:normalViewPr>
  <p:slideViewPr>
    <p:cSldViewPr snapToGrid="0" snapToObjects="1">
      <p:cViewPr varScale="1">
        <p:scale>
          <a:sx n="71" d="100"/>
          <a:sy n="71" d="100"/>
        </p:scale>
        <p:origin x="8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728BF-4AB4-124A-B77F-F9F1C3F238B2}" type="datetimeFigureOut">
              <a:rPr lang="en-US" smtClean="0"/>
              <a:t>11/8/17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0ED0E-95C2-EF48-9BDD-700D158BA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66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5DFE-21C9-D44A-B6D8-F311A6746C8C}" type="datetimeFigureOut">
              <a:rPr lang="en-US" smtClean="0"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C693-BBD8-564A-BBA7-0C2856F9A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7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5DFE-21C9-D44A-B6D8-F311A6746C8C}" type="datetimeFigureOut">
              <a:rPr lang="en-US" smtClean="0"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C693-BBD8-564A-BBA7-0C2856F9A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5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5DFE-21C9-D44A-B6D8-F311A6746C8C}" type="datetimeFigureOut">
              <a:rPr lang="en-US" smtClean="0"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C693-BBD8-564A-BBA7-0C2856F9A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1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5DFE-21C9-D44A-B6D8-F311A6746C8C}" type="datetimeFigureOut">
              <a:rPr lang="en-US" smtClean="0"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C693-BBD8-564A-BBA7-0C2856F9A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05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5DFE-21C9-D44A-B6D8-F311A6746C8C}" type="datetimeFigureOut">
              <a:rPr lang="en-US" smtClean="0"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C693-BBD8-564A-BBA7-0C2856F9A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7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5DFE-21C9-D44A-B6D8-F311A6746C8C}" type="datetimeFigureOut">
              <a:rPr lang="en-US" smtClean="0"/>
              <a:t>11/8/17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C693-BBD8-564A-BBA7-0C2856F9A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40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5DFE-21C9-D44A-B6D8-F311A6746C8C}" type="datetimeFigureOut">
              <a:rPr lang="en-US" smtClean="0"/>
              <a:t>11/8/17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C693-BBD8-564A-BBA7-0C2856F9A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4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5DFE-21C9-D44A-B6D8-F311A6746C8C}" type="datetimeFigureOut">
              <a:rPr lang="en-US" smtClean="0"/>
              <a:t>11/8/17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C693-BBD8-564A-BBA7-0C2856F9A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48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5DFE-21C9-D44A-B6D8-F311A6746C8C}" type="datetimeFigureOut">
              <a:rPr lang="en-US" smtClean="0"/>
              <a:t>11/8/17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C693-BBD8-564A-BBA7-0C2856F9A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0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5DFE-21C9-D44A-B6D8-F311A6746C8C}" type="datetimeFigureOut">
              <a:rPr lang="en-US" smtClean="0"/>
              <a:t>11/8/17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C693-BBD8-564A-BBA7-0C2856F9A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60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5DFE-21C9-D44A-B6D8-F311A6746C8C}" type="datetimeFigureOut">
              <a:rPr lang="en-US" smtClean="0"/>
              <a:t>11/8/17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C693-BBD8-564A-BBA7-0C2856F9A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55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5DFE-21C9-D44A-B6D8-F311A6746C8C}" type="datetimeFigureOut">
              <a:rPr lang="en-US" smtClean="0"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AC693-BBD8-564A-BBA7-0C2856F9A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7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fyRyZ1zKtyA" TargetMode="External"/><Relationship Id="rId3" Type="http://schemas.openxmlformats.org/officeDocument/2006/relationships/hyperlink" Target="http://news.harvard.edu/gazette/story/2016/09/a-cinematic-approach-to-drug-resistance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ZwHapgrF99A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hyperlink" Target="https://www.youtube.com/watch?v=0RrgjeYna_Q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Variation, Natural Selection, Evolution and Speciation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87436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Describe how some organisms are better adapted to their environment</a:t>
            </a:r>
          </a:p>
          <a:p>
            <a:r>
              <a:rPr lang="en-US" dirty="0" smtClean="0"/>
              <a:t>Describe how selection pressures lead to some organisms being selected</a:t>
            </a:r>
          </a:p>
          <a:p>
            <a:r>
              <a:rPr lang="en-US" dirty="0" smtClean="0"/>
              <a:t>Apply natural selection to short term examples of 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6519" r="-6519" b="47261"/>
          <a:stretch/>
        </p:blipFill>
        <p:spPr>
          <a:xfrm>
            <a:off x="0" y="1265644"/>
            <a:ext cx="9144000" cy="265217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92734" y="3188802"/>
            <a:ext cx="2211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Geographical split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650587"/>
            <a:ext cx="863912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Different selection pressures leads to different evolution until the populations can no longer reproduce. They are then different species. 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95998" y="2899204"/>
            <a:ext cx="2307948" cy="2895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6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14 at 3.46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31" y="0"/>
            <a:ext cx="81534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8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Antibiotic Resistance</a:t>
            </a:r>
            <a:endParaRPr lang="en-US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53816" y="1405063"/>
            <a:ext cx="54656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Antibiotics are drugs that given to kill bacteria.</a:t>
            </a:r>
          </a:p>
          <a:p>
            <a:endParaRPr lang="en-US" dirty="0"/>
          </a:p>
          <a:p>
            <a:r>
              <a:rPr lang="en-US" dirty="0" smtClean="0"/>
              <a:t>Antibiotics provide a selection pressure.</a:t>
            </a:r>
          </a:p>
          <a:p>
            <a:endParaRPr lang="en-US" dirty="0"/>
          </a:p>
          <a:p>
            <a:r>
              <a:rPr lang="en-US" dirty="0" smtClean="0"/>
              <a:t>What might happen?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17164"/>
            <a:ext cx="5543299" cy="3172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303" y="3217164"/>
            <a:ext cx="4236028" cy="317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1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Antibiotic Resistance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Watch the video:</a:t>
            </a:r>
          </a:p>
          <a:p>
            <a:pPr marL="0" indent="0">
              <a:buNone/>
            </a:pPr>
            <a:r>
              <a:rPr lang="en-US" dirty="0" smtClean="0"/>
              <a:t>1. How can bacteria evolve to become resistant to antibiotics?</a:t>
            </a:r>
          </a:p>
          <a:p>
            <a:pPr marL="0" indent="0">
              <a:buNone/>
            </a:pPr>
            <a:r>
              <a:rPr lang="en-US" dirty="0" smtClean="0"/>
              <a:t>2. What are the dangers of over use of antibiotics?</a:t>
            </a:r>
          </a:p>
          <a:p>
            <a:pPr marL="0" indent="0">
              <a:buNone/>
            </a:pPr>
            <a:r>
              <a:rPr lang="en-US" dirty="0" smtClean="0"/>
              <a:t>3. Why does the doctor tell you to finish the whole course of antibiotics?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1969" y="2746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SUPERBUGS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0" y="634327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Antibiotic Resistance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30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Antibiotics in Farming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000814"/>
              </p:ext>
            </p:extLst>
          </p:nvPr>
        </p:nvGraphicFramePr>
        <p:xfrm>
          <a:off x="726141" y="1143000"/>
          <a:ext cx="7691718" cy="5020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5859"/>
                <a:gridCol w="3845859"/>
              </a:tblGrid>
              <a:tr h="739123">
                <a:tc>
                  <a:txBody>
                    <a:bodyPr/>
                    <a:lstStyle/>
                    <a:p>
                      <a:r>
                        <a:rPr lang="en-US" dirty="0" smtClean="0"/>
                        <a:t>Benefits</a:t>
                      </a:r>
                      <a:r>
                        <a:rPr lang="en-US" baseline="0" dirty="0" smtClean="0"/>
                        <a:t> to using antibiotics in farming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Risks</a:t>
                      </a:r>
                      <a:r>
                        <a:rPr lang="en-US" baseline="0" dirty="0" smtClean="0"/>
                        <a:t> of using antibiotics in farming</a:t>
                      </a:r>
                      <a:endParaRPr lang="en-US" dirty="0"/>
                    </a:p>
                  </a:txBody>
                  <a:tcPr/>
                </a:tc>
              </a:tr>
              <a:tr h="42811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61792" y="6261847"/>
            <a:ext cx="22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hlinkClick r:id="rId2"/>
              </a:rPr>
              <a:t>Antibiotics in Farming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5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Cultures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0100" y="1600200"/>
            <a:ext cx="407670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What could you investigate?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/>
          </a:p>
          <a:p>
            <a:pPr defTabSz="914400">
              <a:spcBef>
                <a:spcPts val="0"/>
              </a:spcBef>
            </a:pPr>
            <a:r>
              <a:rPr lang="en-US" dirty="0" smtClean="0"/>
              <a:t>Does handwashing work?</a:t>
            </a:r>
          </a:p>
          <a:p>
            <a:pPr defTabSz="914400">
              <a:spcBef>
                <a:spcPts val="0"/>
              </a:spcBef>
            </a:pPr>
            <a:r>
              <a:rPr lang="en-US" dirty="0" smtClean="0"/>
              <a:t>Who’s hands have the most bacteria?</a:t>
            </a:r>
          </a:p>
          <a:p>
            <a:pPr defTabSz="914400">
              <a:spcBef>
                <a:spcPts val="0"/>
              </a:spcBef>
            </a:pPr>
            <a:r>
              <a:rPr lang="en-US" dirty="0" smtClean="0"/>
              <a:t>Who’s laptop is most contaminated?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18" y="2218765"/>
            <a:ext cx="4114012" cy="355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8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162" y="3851007"/>
            <a:ext cx="3492500" cy="2328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162" y="1526907"/>
            <a:ext cx="3492500" cy="2324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2883" y="14611"/>
            <a:ext cx="8229600" cy="1143000"/>
          </a:xfrm>
        </p:spPr>
        <p:txBody>
          <a:bodyPr/>
          <a:lstStyle/>
          <a:p>
            <a:r>
              <a:rPr lang="en-US" dirty="0" smtClean="0"/>
              <a:t>Adaptations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rcRect l="-30899" r="-30899"/>
          <a:stretch>
            <a:fillRect/>
          </a:stretch>
        </p:blipFill>
        <p:spPr>
          <a:xfrm>
            <a:off x="-943463" y="1212225"/>
            <a:ext cx="4798121" cy="263878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51007"/>
            <a:ext cx="2996348" cy="30069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7662" y="1526907"/>
            <a:ext cx="3772890" cy="2324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7662" y="3851007"/>
            <a:ext cx="4033242" cy="23176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96348" y="622331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8"/>
              </a:rPr>
              <a:t>Giraffe neck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5465" y="213188"/>
            <a:ext cx="1931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Variation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3089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5431" y="4687156"/>
            <a:ext cx="89385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Most species over-produce. Some offspring live and some die. 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Which ones survive?</a:t>
            </a:r>
          </a:p>
          <a:p>
            <a:endParaRPr lang="en-US" sz="2000" dirty="0"/>
          </a:p>
          <a:p>
            <a:r>
              <a:rPr lang="en-US" sz="2000" dirty="0" smtClean="0"/>
              <a:t>What factors prevent organisms surviving? – Selection pressures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9793" r="-9793"/>
          <a:stretch>
            <a:fillRect/>
          </a:stretch>
        </p:blipFill>
        <p:spPr>
          <a:xfrm>
            <a:off x="457200" y="161193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06230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Selection Pressures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404" y="1600200"/>
            <a:ext cx="899459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Affect survival and </a:t>
            </a:r>
            <a:r>
              <a:rPr lang="en-US" b="1" u="sng" dirty="0" smtClean="0"/>
              <a:t>reproduction</a:t>
            </a:r>
          </a:p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r>
              <a:rPr lang="en-US" b="1" dirty="0" smtClean="0"/>
              <a:t>Competition – </a:t>
            </a:r>
            <a:r>
              <a:rPr lang="en-US" dirty="0" smtClean="0"/>
              <a:t>food, water, shelter, mates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Predation – </a:t>
            </a:r>
            <a:r>
              <a:rPr lang="en-US" dirty="0" smtClean="0"/>
              <a:t>being eaten, disease and parasites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Environmental – </a:t>
            </a:r>
            <a:r>
              <a:rPr lang="en-US" dirty="0" smtClean="0"/>
              <a:t>heat, cold, drought, fire, floods, UV, </a:t>
            </a:r>
            <a:r>
              <a:rPr lang="en-US" dirty="0" err="1" smtClean="0"/>
              <a:t>etc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9449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7247" y="918188"/>
            <a:ext cx="5614630" cy="1487377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dirty="0" smtClean="0"/>
              <a:t>- The better adapted members of the species are more likely to </a:t>
            </a:r>
            <a:r>
              <a:rPr lang="en-US" sz="2700" b="1" u="sng" dirty="0" smtClean="0"/>
              <a:t>survive</a:t>
            </a:r>
            <a:r>
              <a:rPr lang="en-US" sz="2700" b="1" dirty="0" smtClean="0"/>
              <a:t> and </a:t>
            </a:r>
            <a:r>
              <a:rPr lang="en-US" sz="2700" b="1" u="sng" dirty="0" smtClean="0"/>
              <a:t>reproduce</a:t>
            </a:r>
            <a:br>
              <a:rPr lang="en-US" sz="2700" b="1" u="sng" dirty="0" smtClean="0"/>
            </a:br>
            <a:endParaRPr lang="en-US" sz="27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47915"/>
            <a:ext cx="3547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Some are better ADAPTED than others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753" b="8753"/>
          <a:stretch>
            <a:fillRect/>
          </a:stretch>
        </p:blipFill>
        <p:spPr>
          <a:xfrm>
            <a:off x="480503" y="2900659"/>
            <a:ext cx="6137343" cy="3375302"/>
          </a:xfrm>
        </p:spPr>
      </p:pic>
    </p:spTree>
    <p:extLst>
      <p:ext uri="{BB962C8B-B14F-4D97-AF65-F5344CB8AC3E}">
        <p14:creationId xmlns:p14="http://schemas.microsoft.com/office/powerpoint/2010/main" val="188270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7390" r="-7390"/>
          <a:stretch>
            <a:fillRect/>
          </a:stretch>
        </p:blipFill>
        <p:spPr>
          <a:xfrm>
            <a:off x="-271145" y="0"/>
            <a:ext cx="9948808" cy="5471461"/>
          </a:xfrm>
        </p:spPr>
      </p:pic>
      <p:sp>
        <p:nvSpPr>
          <p:cNvPr id="8" name="TextBox 7"/>
          <p:cNvSpPr txBox="1"/>
          <p:nvPr/>
        </p:nvSpPr>
        <p:spPr>
          <a:xfrm>
            <a:off x="1325962" y="5448626"/>
            <a:ext cx="20185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Pre-industrial</a:t>
            </a:r>
          </a:p>
          <a:p>
            <a:r>
              <a:rPr lang="en-US" dirty="0" smtClean="0"/>
              <a:t>Peppered	70%</a:t>
            </a:r>
          </a:p>
          <a:p>
            <a:r>
              <a:rPr lang="en-US" dirty="0" err="1" smtClean="0"/>
              <a:t>Melanic</a:t>
            </a:r>
            <a:r>
              <a:rPr lang="en-US" dirty="0" smtClean="0"/>
              <a:t>		30%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43002" y="5448626"/>
            <a:ext cx="20185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Post-industrial</a:t>
            </a:r>
          </a:p>
          <a:p>
            <a:r>
              <a:rPr lang="en-US" dirty="0" smtClean="0"/>
              <a:t>Peppered	20%</a:t>
            </a:r>
          </a:p>
          <a:p>
            <a:r>
              <a:rPr lang="en-US" dirty="0" err="1" smtClean="0"/>
              <a:t>Melanic</a:t>
            </a:r>
            <a:r>
              <a:rPr lang="en-US" dirty="0" smtClean="0"/>
              <a:t>		80%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44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1867" y="0"/>
            <a:ext cx="8229600" cy="1143000"/>
          </a:xfrm>
        </p:spPr>
        <p:txBody>
          <a:bodyPr/>
          <a:lstStyle/>
          <a:p>
            <a:r>
              <a:rPr lang="en-US" dirty="0" smtClean="0"/>
              <a:t>Natural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1492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A population has variation within the species. Some individuals are better adapted than others</a:t>
            </a:r>
          </a:p>
          <a:p>
            <a:pPr marL="514350" indent="-514350">
              <a:buAutoNum type="arabicPeriod"/>
            </a:pPr>
            <a:r>
              <a:rPr lang="en-US" dirty="0" smtClean="0"/>
              <a:t>Existing or change in the environment causes a selection pressure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organisms that are better adapted will survive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organisms that survive will reproduce</a:t>
            </a:r>
          </a:p>
          <a:p>
            <a:pPr marL="514350" indent="-514350">
              <a:buAutoNum type="arabicPeriod"/>
            </a:pPr>
            <a:r>
              <a:rPr lang="en-US" dirty="0" smtClean="0"/>
              <a:t>They will pass on their </a:t>
            </a:r>
            <a:r>
              <a:rPr lang="en-US" dirty="0" err="1" smtClean="0"/>
              <a:t>favourable</a:t>
            </a:r>
            <a:r>
              <a:rPr lang="en-US" dirty="0" smtClean="0"/>
              <a:t> alleles/characteristics to their offspring </a:t>
            </a:r>
            <a:r>
              <a:rPr lang="en-US" b="1" u="sng" dirty="0" smtClean="0"/>
              <a:t>(inheritance)</a:t>
            </a:r>
          </a:p>
          <a:p>
            <a:pPr marL="514350" indent="-514350">
              <a:buAutoNum type="arabicPeriod"/>
            </a:pPr>
            <a:r>
              <a:rPr lang="en-US" dirty="0" smtClean="0"/>
              <a:t>These alleles (and characteristics) become more common in the population.</a:t>
            </a:r>
          </a:p>
          <a:p>
            <a:pPr marL="514350" indent="-514350">
              <a:buAutoNum type="arabicPeriod"/>
            </a:pPr>
            <a:r>
              <a:rPr lang="en-US" dirty="0" smtClean="0"/>
              <a:t>Over many, many generations the species can change. This is evolution by natural selection.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24050" y="1037437"/>
            <a:ext cx="4219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variations caused by mutations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924050" y="1406769"/>
            <a:ext cx="175488" cy="1934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83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769" y="4846638"/>
            <a:ext cx="8229600" cy="176860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Rats are troublesome pests. A poison called warfarin was developed to kill rats. At first the poison was successful but now populations of warfarin resistant ‘super-rats’ have developed. Suggest how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534" y="771462"/>
            <a:ext cx="23200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Why are there not many albino giraffes in the wild?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533041" cy="484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41" y="164739"/>
            <a:ext cx="8229600" cy="65513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So</a:t>
            </a:r>
            <a:r>
              <a:rPr lang="is-IS" dirty="0" smtClean="0"/>
              <a:t>…</a:t>
            </a:r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r>
              <a:rPr lang="en-US" dirty="0" smtClean="0"/>
              <a:t>N</a:t>
            </a:r>
            <a:r>
              <a:rPr lang="is-IS" dirty="0" smtClean="0"/>
              <a:t>atural selection increases the number of favourable alleles/characteristics in a population that make individuals better adapted. </a:t>
            </a:r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endParaRPr lang="is-IS" dirty="0" smtClean="0"/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endParaRPr lang="is-IS" dirty="0" smtClean="0"/>
          </a:p>
          <a:p>
            <a:pPr marL="0" indent="0">
              <a:buNone/>
            </a:pPr>
            <a:endParaRPr lang="is-IS" dirty="0" smtClean="0"/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endParaRPr lang="is-IS" dirty="0" smtClean="0"/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endParaRPr lang="is-IS" dirty="0" smtClean="0"/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r>
              <a:rPr lang="is-IS" dirty="0" smtClean="0"/>
              <a:t>Evolution by natural selection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141" y="1703821"/>
            <a:ext cx="3413736" cy="433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7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3572</TotalTime>
  <Words>423</Words>
  <Application>Microsoft Macintosh PowerPoint</Application>
  <PresentationFormat>On-screen Show (4:3)</PresentationFormat>
  <Paragraphs>79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Arial</vt:lpstr>
      <vt:lpstr>Office Theme</vt:lpstr>
      <vt:lpstr>Variation, Natural Selection, Evolution and Speciation</vt:lpstr>
      <vt:lpstr>Adaptations</vt:lpstr>
      <vt:lpstr>PowerPoint Presentation</vt:lpstr>
      <vt:lpstr>Selection Pressures</vt:lpstr>
      <vt:lpstr>- The better adapted members of the species are more likely to survive and reproduce </vt:lpstr>
      <vt:lpstr>PowerPoint Presentation</vt:lpstr>
      <vt:lpstr>Natural Selection</vt:lpstr>
      <vt:lpstr>PowerPoint Presentation</vt:lpstr>
      <vt:lpstr>PowerPoint Presentation</vt:lpstr>
      <vt:lpstr>Speciation</vt:lpstr>
      <vt:lpstr>PowerPoint Presentation</vt:lpstr>
      <vt:lpstr>Antibiotic Resistance</vt:lpstr>
      <vt:lpstr>Antibiotic Resistance</vt:lpstr>
      <vt:lpstr>Antibiotics in Farming</vt:lpstr>
      <vt:lpstr>Bacterial Cultures</vt:lpstr>
    </vt:vector>
  </TitlesOfParts>
  <Manager/>
  <Company>Victoria Shanghai Academy</Company>
  <LinksUpToDate>false</LinksUpToDate>
  <SharedDoc>false</SharedDoc>
  <HyperlinkBase/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Thomas Kitwood</dc:creator>
  <cp:keywords/>
  <dc:description/>
  <cp:lastModifiedBy>Microsoft Office User</cp:lastModifiedBy>
  <cp:revision>94</cp:revision>
  <cp:lastPrinted>2017-03-22T06:35:17Z</cp:lastPrinted>
  <dcterms:created xsi:type="dcterms:W3CDTF">2016-10-05T00:11:15Z</dcterms:created>
  <dcterms:modified xsi:type="dcterms:W3CDTF">2017-11-08T05:45:21Z</dcterms:modified>
  <cp:category/>
</cp:coreProperties>
</file>