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17" r:id="rId2"/>
    <p:sldId id="272" r:id="rId3"/>
    <p:sldId id="273" r:id="rId4"/>
    <p:sldId id="318" r:id="rId5"/>
    <p:sldId id="283" r:id="rId6"/>
    <p:sldId id="292" r:id="rId7"/>
    <p:sldId id="319" r:id="rId8"/>
    <p:sldId id="32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73"/>
  </p:normalViewPr>
  <p:slideViewPr>
    <p:cSldViewPr snapToGrid="0" snapToObjects="1">
      <p:cViewPr>
        <p:scale>
          <a:sx n="59" d="100"/>
          <a:sy n="59" d="100"/>
        </p:scale>
        <p:origin x="-1968" y="-7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18987-57A2-2343-8194-11409D6E4629}" type="datetimeFigureOut">
              <a:rPr lang="en-US" smtClean="0"/>
              <a:t>3/1/17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10685-9958-9D46-B338-2470B11F3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4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Thinner</a:t>
            </a:r>
            <a:r>
              <a:rPr lang="en-US" baseline="0" dirty="0" smtClean="0"/>
              <a:t> light bands</a:t>
            </a:r>
          </a:p>
          <a:p>
            <a:r>
              <a:rPr lang="en-US" baseline="0" dirty="0" smtClean="0"/>
              <a:t>Light bands closer together </a:t>
            </a:r>
          </a:p>
          <a:p>
            <a:r>
              <a:rPr lang="en-US" baseline="0" dirty="0" smtClean="0"/>
              <a:t>Light part in middle gone (M line)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10685-9958-9D46-B338-2470B11F3F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80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CF51-FC2E-B944-AF6D-5157C05F81CD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03CA-1EC4-F14D-A482-86E03957D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53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CF51-FC2E-B944-AF6D-5157C05F81CD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03CA-1EC4-F14D-A482-86E03957D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43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CF51-FC2E-B944-AF6D-5157C05F81CD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03CA-1EC4-F14D-A482-86E03957D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5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CF51-FC2E-B944-AF6D-5157C05F81CD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03CA-1EC4-F14D-A482-86E03957D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3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CF51-FC2E-B944-AF6D-5157C05F81CD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03CA-1EC4-F14D-A482-86E03957D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4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CF51-FC2E-B944-AF6D-5157C05F81CD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03CA-1EC4-F14D-A482-86E03957D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40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CF51-FC2E-B944-AF6D-5157C05F81CD}" type="datetimeFigureOut">
              <a:rPr lang="en-US" smtClean="0"/>
              <a:t>3/1/17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03CA-1EC4-F14D-A482-86E03957D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31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CF51-FC2E-B944-AF6D-5157C05F81CD}" type="datetimeFigureOut">
              <a:rPr lang="en-US" smtClean="0"/>
              <a:t>3/1/17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03CA-1EC4-F14D-A482-86E03957D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8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CF51-FC2E-B944-AF6D-5157C05F81CD}" type="datetimeFigureOut">
              <a:rPr lang="en-US" smtClean="0"/>
              <a:t>3/1/17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03CA-1EC4-F14D-A482-86E03957D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4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CF51-FC2E-B944-AF6D-5157C05F81CD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03CA-1EC4-F14D-A482-86E03957D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20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CF51-FC2E-B944-AF6D-5157C05F81CD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03CA-1EC4-F14D-A482-86E03957D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60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ACF51-FC2E-B944-AF6D-5157C05F81CD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303CA-1EC4-F14D-A482-86E03957D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4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hr1M4SaF1D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hr1M4SaF1D4" TargetMode="External"/><Relationship Id="rId3" Type="http://schemas.openxmlformats.org/officeDocument/2006/relationships/hyperlink" Target="https://www.youtube.com/watch?v=7O_ZHyPeII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2-14 at 3.28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222" y="1600200"/>
            <a:ext cx="9708444" cy="3811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5667" y="1128889"/>
            <a:ext cx="34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36333" y="1159554"/>
            <a:ext cx="317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26400" y="1159554"/>
            <a:ext cx="344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70222" y="1159554"/>
            <a:ext cx="1030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70001" y="1131332"/>
            <a:ext cx="309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71171" y="5425663"/>
            <a:ext cx="308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32111" y="5411552"/>
            <a:ext cx="67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49387" y="5397441"/>
            <a:ext cx="860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079594" y="6194778"/>
            <a:ext cx="5102962" cy="1411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16778" y="6335889"/>
            <a:ext cx="251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54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143000"/>
          </a:xfrm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Skeletal muscle contractions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7875" y="1600200"/>
            <a:ext cx="2906123" cy="5257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600" dirty="0" smtClean="0"/>
              <a:t>Thick myosin filaments pull the thin actin filaments inwards towards the centre of the sarcomere</a:t>
            </a:r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r>
              <a:rPr lang="en-US" sz="2600" dirty="0" smtClean="0"/>
              <a:t>Shortens the sarcomere and the overall length of the muscle fibre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5238"/>
            <a:ext cx="6234646" cy="55927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04758" y="4092223"/>
            <a:ext cx="4256269" cy="296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57158" y="6481167"/>
            <a:ext cx="4256269" cy="376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39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10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4133"/>
            <a:ext cx="8578470" cy="3124803"/>
          </a:xfrm>
          <a:prstGeom prst="rect">
            <a:avLst/>
          </a:prstGeom>
        </p:spPr>
      </p:pic>
      <p:pic>
        <p:nvPicPr>
          <p:cNvPr id="5" name="Picture 4" descr="Screen Shot 2016-12-14 at 3.28.0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21" y="222744"/>
            <a:ext cx="8424334" cy="330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18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Muscle Contraction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888" y="1600201"/>
            <a:ext cx="6519333" cy="3169356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en-US" dirty="0" smtClean="0"/>
              <a:t>Describe the roles of troponin, </a:t>
            </a:r>
            <a:r>
              <a:rPr lang="en-US" dirty="0" err="1" smtClean="0"/>
              <a:t>tropomyosin</a:t>
            </a:r>
            <a:r>
              <a:rPr lang="en-US" dirty="0" smtClean="0"/>
              <a:t> and calcium ions in muscle contraction</a:t>
            </a:r>
          </a:p>
          <a:p>
            <a:r>
              <a:rPr lang="en-US" dirty="0" smtClean="0"/>
              <a:t>Describe the sequence of events that bring about muscle contraction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534950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Muscle contraction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366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Control of contractions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5" y="2129692"/>
            <a:ext cx="3483512" cy="454574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dirty="0" smtClean="0"/>
              <a:t>Contraction of skeletal muscle occurs by the </a:t>
            </a:r>
            <a:r>
              <a:rPr lang="en-US" sz="2400" b="1" dirty="0" smtClean="0"/>
              <a:t>sliding of actin and myosin filaments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Myosin filaments have heads that can bind to special sites on actin filaments, creating </a:t>
            </a:r>
            <a:r>
              <a:rPr lang="en-US" sz="2400" b="1" dirty="0" smtClean="0"/>
              <a:t>cross bridges.</a:t>
            </a:r>
          </a:p>
          <a:p>
            <a:pPr marL="0" indent="0" algn="ctr">
              <a:buNone/>
            </a:pPr>
            <a:endParaRPr lang="en-US" sz="2400" dirty="0"/>
          </a:p>
        </p:txBody>
      </p:sp>
      <p:pic>
        <p:nvPicPr>
          <p:cNvPr id="4" name="Picture 3" descr="A&amp;P I 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076" y="2129692"/>
            <a:ext cx="5548923" cy="416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47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01762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4343" y="3622470"/>
            <a:ext cx="84897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/>
              <a:t>In relaxed muscle </a:t>
            </a:r>
            <a:r>
              <a:rPr lang="en-US" sz="2400" dirty="0" err="1"/>
              <a:t>tropomyosin</a:t>
            </a:r>
            <a:r>
              <a:rPr lang="en-US" sz="2400" dirty="0"/>
              <a:t> blocks the binding sites on actin</a:t>
            </a:r>
          </a:p>
          <a:p>
            <a:pPr marL="514350" indent="-514350">
              <a:buAutoNum type="arabicPeriod"/>
            </a:pPr>
            <a:r>
              <a:rPr lang="en-US" sz="2400" dirty="0"/>
              <a:t>When a motor </a:t>
            </a:r>
            <a:r>
              <a:rPr lang="en-US" sz="2400" dirty="0" err="1"/>
              <a:t>neurone</a:t>
            </a:r>
            <a:r>
              <a:rPr lang="en-US" sz="2400" dirty="0"/>
              <a:t> sends a signal for the muscle </a:t>
            </a:r>
            <a:r>
              <a:rPr lang="en-US" sz="2400" dirty="0" err="1"/>
              <a:t>fibre</a:t>
            </a:r>
            <a:r>
              <a:rPr lang="en-US" sz="2400" dirty="0"/>
              <a:t> to contract the sarcoplasmic reticulum releases calcium ions</a:t>
            </a:r>
          </a:p>
          <a:p>
            <a:pPr marL="514350" indent="-514350">
              <a:buAutoNum type="arabicPeriod"/>
            </a:pPr>
            <a:r>
              <a:rPr lang="en-US" sz="2400" dirty="0"/>
              <a:t>Calcium ions bind to a protein celled troponin which causes the </a:t>
            </a:r>
            <a:r>
              <a:rPr lang="en-US" sz="2400" dirty="0" err="1"/>
              <a:t>tropomyosin</a:t>
            </a:r>
            <a:r>
              <a:rPr lang="en-US" sz="2400" dirty="0"/>
              <a:t> to move, exposing the binding sites on actin.</a:t>
            </a:r>
          </a:p>
        </p:txBody>
      </p:sp>
    </p:spTree>
    <p:extLst>
      <p:ext uri="{BB962C8B-B14F-4D97-AF65-F5344CB8AC3E}">
        <p14:creationId xmlns:p14="http://schemas.microsoft.com/office/powerpoint/2010/main" val="1155349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0"/>
            <a:ext cx="6352223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83683" y="1952321"/>
            <a:ext cx="1895620" cy="6634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46401" y="3971746"/>
            <a:ext cx="2390122" cy="6634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83683" y="5971453"/>
            <a:ext cx="2578044" cy="6634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84300" y="3971746"/>
            <a:ext cx="2141554" cy="6634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85063" y="2132390"/>
            <a:ext cx="330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97719" y="4122619"/>
            <a:ext cx="330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250376" y="6122325"/>
            <a:ext cx="330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27354" y="4132097"/>
            <a:ext cx="330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55036" y="474993"/>
            <a:ext cx="16317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Cocked</a:t>
            </a:r>
          </a:p>
          <a:p>
            <a:r>
              <a:rPr lang="en-US" dirty="0" err="1" smtClean="0"/>
              <a:t>Hydrolysed</a:t>
            </a:r>
            <a:endParaRPr lang="en-US" dirty="0" smtClean="0"/>
          </a:p>
          <a:p>
            <a:r>
              <a:rPr lang="en-US" dirty="0" smtClean="0"/>
              <a:t>Power stroke</a:t>
            </a:r>
          </a:p>
          <a:p>
            <a:r>
              <a:rPr lang="en-US" dirty="0" smtClean="0"/>
              <a:t>Slide</a:t>
            </a:r>
          </a:p>
          <a:p>
            <a:r>
              <a:rPr lang="en-US" dirty="0" smtClean="0"/>
              <a:t>Cross bridge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30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697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mtClean="0"/>
              <a:t>Qs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583227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Muscle contraction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808111" y="620160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Muscle contraction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229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1936</TotalTime>
  <Words>184</Words>
  <Application>Microsoft Macintosh PowerPoint</Application>
  <PresentationFormat>On-screen Show (4:3)</PresentationFormat>
  <Paragraphs>40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Skeletal muscle contractions</vt:lpstr>
      <vt:lpstr>PowerPoint Presentation</vt:lpstr>
      <vt:lpstr>Muscle Contraction</vt:lpstr>
      <vt:lpstr>Control of contractions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11.2 Movement</dc:title>
  <dc:creator>Jennifer</dc:creator>
  <cp:lastModifiedBy>Thomas Kitwood</cp:lastModifiedBy>
  <cp:revision>147</cp:revision>
  <dcterms:created xsi:type="dcterms:W3CDTF">2015-10-09T06:02:01Z</dcterms:created>
  <dcterms:modified xsi:type="dcterms:W3CDTF">2017-01-03T06:49:27Z</dcterms:modified>
</cp:coreProperties>
</file>