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/>
    <p:restoredTop sz="93692"/>
  </p:normalViewPr>
  <p:slideViewPr>
    <p:cSldViewPr snapToGrid="0" snapToObjects="1">
      <p:cViewPr varScale="1">
        <p:scale>
          <a:sx n="87" d="100"/>
          <a:sy n="87" d="100"/>
        </p:scale>
        <p:origin x="22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5867-192F-DA42-B78E-6153356AB4A5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10618-746D-C545-907D-DFA6FF80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8D6-47C3-8240-BD07-3C5070CA50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578D6-47C3-8240-BD07-3C5070CA5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6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7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2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676F-415A-E44A-B312-CF8C41395A15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F4CC-1950-3A41-93B5-7249E2E7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jqLwPgLnV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3817" y="4615935"/>
            <a:ext cx="243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Uni</a:t>
            </a:r>
            <a:r>
              <a:rPr lang="en-US" sz="4000" dirty="0"/>
              <a:t>cellular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7371" y="1302211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Multi</a:t>
            </a:r>
            <a:r>
              <a:rPr lang="en-US" sz="3600" dirty="0"/>
              <a:t>cellular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6" y="213719"/>
            <a:ext cx="4510681" cy="4443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61" y="1896995"/>
            <a:ext cx="7205446" cy="453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8553" y="2543326"/>
            <a:ext cx="159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similarity</a:t>
            </a:r>
          </a:p>
          <a:p>
            <a:r>
              <a:rPr lang="en-US" dirty="0" smtClean="0"/>
              <a:t>One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17" y="634884"/>
            <a:ext cx="4078652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Cell Differentiation and Gene Expression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0417" y="3428803"/>
            <a:ext cx="4078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All these cells have the same DNA/chromosomes – how do they become so specialised?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0417" y="2177025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220 cell types in humans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18" y="144500"/>
            <a:ext cx="4687456" cy="65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579" y="871903"/>
            <a:ext cx="3458307" cy="366347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dirty="0"/>
              <a:t>1.1 Introduction to cells</a:t>
            </a:r>
            <a:br>
              <a:rPr lang="en-US" sz="1600" dirty="0"/>
            </a:br>
            <a:endParaRPr lang="en-US" sz="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578" y="1238248"/>
            <a:ext cx="3458308" cy="52405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25" b="1" dirty="0"/>
              <a:t>Understanding:</a:t>
            </a:r>
          </a:p>
          <a:p>
            <a:r>
              <a:rPr lang="en-US" sz="1400" dirty="0"/>
              <a:t>According to the cell theory, living organisms are composed of cells.</a:t>
            </a:r>
          </a:p>
          <a:p>
            <a:r>
              <a:rPr lang="en-US" sz="1400" dirty="0"/>
              <a:t>Organisms consisting of only one cell carry out all functions of life in that cell.</a:t>
            </a:r>
          </a:p>
          <a:p>
            <a:r>
              <a:rPr lang="en-US" sz="1400" dirty="0"/>
              <a:t>Surface area to volume ratio is important in the limitation of cell size.</a:t>
            </a:r>
          </a:p>
          <a:p>
            <a:r>
              <a:rPr lang="en-US" sz="1400" dirty="0"/>
              <a:t>Multicellular organisms have properties that emerge from the interaction of their cellular components.</a:t>
            </a:r>
          </a:p>
          <a:p>
            <a:r>
              <a:rPr lang="en-US" sz="1400" dirty="0"/>
              <a:t>Specialized tissues can develop by cell differentiation in multicellular organisms.</a:t>
            </a:r>
          </a:p>
          <a:p>
            <a:r>
              <a:rPr lang="en-US" sz="1400" dirty="0"/>
              <a:t>Differentiation involves the expression of some genes and not others in a cell’s genome.</a:t>
            </a:r>
          </a:p>
          <a:p>
            <a:r>
              <a:rPr lang="en-US" sz="1400" dirty="0"/>
              <a:t>The capacity of stem cells to divide and differentiate along different pathways is necessary in embryonic</a:t>
            </a:r>
          </a:p>
          <a:p>
            <a:pPr>
              <a:buFontTx/>
              <a:buChar char="-"/>
            </a:pPr>
            <a:endParaRPr lang="en-US" sz="1125" dirty="0"/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30464" y="876893"/>
            <a:ext cx="3091961" cy="22834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Applications:</a:t>
            </a:r>
          </a:p>
          <a:p>
            <a:r>
              <a:rPr lang="en-US" sz="1000" dirty="0"/>
              <a:t>Questioning the cell theory using atypical examples, including striated muscle, giant algae and </a:t>
            </a:r>
            <a:r>
              <a:rPr lang="en-US" sz="1000" dirty="0" err="1"/>
              <a:t>aseptate</a:t>
            </a:r>
            <a:r>
              <a:rPr lang="en-US" sz="1000" dirty="0"/>
              <a:t> fungal hyphae.</a:t>
            </a:r>
          </a:p>
          <a:p>
            <a:r>
              <a:rPr lang="en-US" sz="1000" dirty="0"/>
              <a:t>Investigation of functions of life in Paramecium and one named photosynthetic unicellular organism.</a:t>
            </a:r>
          </a:p>
          <a:p>
            <a:r>
              <a:rPr lang="en-US" sz="1000" dirty="0"/>
              <a:t>Use of stem cells to treat </a:t>
            </a:r>
            <a:r>
              <a:rPr lang="en-US" sz="1000" dirty="0" err="1"/>
              <a:t>Stargardt’s</a:t>
            </a:r>
            <a:r>
              <a:rPr lang="en-US" sz="1000" dirty="0"/>
              <a:t> disease and one other named condition.</a:t>
            </a:r>
          </a:p>
          <a:p>
            <a:r>
              <a:rPr lang="en-US" sz="1000" dirty="0"/>
              <a:t>Ethics of the therapeutic use of stem cells from specially created embryos, from the umbilical cord blood of a new-born baby and from an adult’s own tissues.</a:t>
            </a:r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30464" y="3284985"/>
            <a:ext cx="3091961" cy="153152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Skills:</a:t>
            </a:r>
          </a:p>
          <a:p>
            <a:r>
              <a:rPr lang="en-US" sz="1050" dirty="0"/>
              <a:t>Use of a light microscope to investigate the structure of cells and tissues, with drawing of cells. Calculation of the magnification of drawings and the actual size of structures and </a:t>
            </a:r>
            <a:r>
              <a:rPr lang="en-US" sz="1050" dirty="0" err="1"/>
              <a:t>ultrastructures</a:t>
            </a:r>
            <a:r>
              <a:rPr lang="en-US" sz="1050" dirty="0"/>
              <a:t> shown in drawings or micrographs. (Practical 1)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84033" y="4941168"/>
            <a:ext cx="3091961" cy="153760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/>
              <a:t>Nature of science:</a:t>
            </a:r>
            <a:endParaRPr lang="en-US" sz="1100" dirty="0"/>
          </a:p>
          <a:p>
            <a:r>
              <a:rPr lang="en-US" sz="1100" dirty="0"/>
              <a:t>Looking for trends and discrepancies—although most organisms conform to cell theory, there are exceptions. (3.1)</a:t>
            </a:r>
          </a:p>
          <a:p>
            <a:r>
              <a:rPr lang="en-US" sz="1100" dirty="0"/>
              <a:t>Ethical implications of research—research involving stem cells is growing in importance and raises ethical issues. (4.5)</a:t>
            </a:r>
          </a:p>
          <a:p>
            <a:pPr marL="0" indent="0">
              <a:buNone/>
            </a:pPr>
            <a:endParaRPr lang="en-US" sz="1350" b="1" dirty="0"/>
          </a:p>
        </p:txBody>
      </p:sp>
      <p:sp>
        <p:nvSpPr>
          <p:cNvPr id="4" name="Freeform 3"/>
          <p:cNvSpPr/>
          <p:nvPr/>
        </p:nvSpPr>
        <p:spPr>
          <a:xfrm>
            <a:off x="2769577" y="2894151"/>
            <a:ext cx="3458309" cy="899652"/>
          </a:xfrm>
          <a:custGeom>
            <a:avLst/>
            <a:gdLst>
              <a:gd name="connsiteX0" fmla="*/ 398207 w 3082413"/>
              <a:gd name="connsiteY0" fmla="*/ 206478 h 899652"/>
              <a:gd name="connsiteX1" fmla="*/ 339213 w 3082413"/>
              <a:gd name="connsiteY1" fmla="*/ 221226 h 899652"/>
              <a:gd name="connsiteX2" fmla="*/ 250723 w 3082413"/>
              <a:gd name="connsiteY2" fmla="*/ 191729 h 899652"/>
              <a:gd name="connsiteX3" fmla="*/ 88491 w 3082413"/>
              <a:gd name="connsiteY3" fmla="*/ 221226 h 899652"/>
              <a:gd name="connsiteX4" fmla="*/ 44246 w 3082413"/>
              <a:gd name="connsiteY4" fmla="*/ 250723 h 899652"/>
              <a:gd name="connsiteX5" fmla="*/ 14749 w 3082413"/>
              <a:gd name="connsiteY5" fmla="*/ 339213 h 899652"/>
              <a:gd name="connsiteX6" fmla="*/ 0 w 3082413"/>
              <a:gd name="connsiteY6" fmla="*/ 383458 h 899652"/>
              <a:gd name="connsiteX7" fmla="*/ 29497 w 3082413"/>
              <a:gd name="connsiteY7" fmla="*/ 545691 h 899652"/>
              <a:gd name="connsiteX8" fmla="*/ 132736 w 3082413"/>
              <a:gd name="connsiteY8" fmla="*/ 663678 h 899652"/>
              <a:gd name="connsiteX9" fmla="*/ 265471 w 3082413"/>
              <a:gd name="connsiteY9" fmla="*/ 766916 h 899652"/>
              <a:gd name="connsiteX10" fmla="*/ 309716 w 3082413"/>
              <a:gd name="connsiteY10" fmla="*/ 796413 h 899652"/>
              <a:gd name="connsiteX11" fmla="*/ 412955 w 3082413"/>
              <a:gd name="connsiteY11" fmla="*/ 840658 h 899652"/>
              <a:gd name="connsiteX12" fmla="*/ 501446 w 3082413"/>
              <a:gd name="connsiteY12" fmla="*/ 870155 h 899652"/>
              <a:gd name="connsiteX13" fmla="*/ 545691 w 3082413"/>
              <a:gd name="connsiteY13" fmla="*/ 884903 h 899652"/>
              <a:gd name="connsiteX14" fmla="*/ 634181 w 3082413"/>
              <a:gd name="connsiteY14" fmla="*/ 899652 h 899652"/>
              <a:gd name="connsiteX15" fmla="*/ 1312607 w 3082413"/>
              <a:gd name="connsiteY15" fmla="*/ 870155 h 899652"/>
              <a:gd name="connsiteX16" fmla="*/ 1474839 w 3082413"/>
              <a:gd name="connsiteY16" fmla="*/ 781665 h 899652"/>
              <a:gd name="connsiteX17" fmla="*/ 1578078 w 3082413"/>
              <a:gd name="connsiteY17" fmla="*/ 752168 h 899652"/>
              <a:gd name="connsiteX18" fmla="*/ 1622323 w 3082413"/>
              <a:gd name="connsiteY18" fmla="*/ 737420 h 899652"/>
              <a:gd name="connsiteX19" fmla="*/ 1887794 w 3082413"/>
              <a:gd name="connsiteY19" fmla="*/ 752168 h 899652"/>
              <a:gd name="connsiteX20" fmla="*/ 1932039 w 3082413"/>
              <a:gd name="connsiteY20" fmla="*/ 766916 h 899652"/>
              <a:gd name="connsiteX21" fmla="*/ 2035278 w 3082413"/>
              <a:gd name="connsiteY21" fmla="*/ 781665 h 899652"/>
              <a:gd name="connsiteX22" fmla="*/ 2094271 w 3082413"/>
              <a:gd name="connsiteY22" fmla="*/ 796413 h 899652"/>
              <a:gd name="connsiteX23" fmla="*/ 2197510 w 3082413"/>
              <a:gd name="connsiteY23" fmla="*/ 811162 h 899652"/>
              <a:gd name="connsiteX24" fmla="*/ 2315497 w 3082413"/>
              <a:gd name="connsiteY24" fmla="*/ 840658 h 899652"/>
              <a:gd name="connsiteX25" fmla="*/ 2477729 w 3082413"/>
              <a:gd name="connsiteY25" fmla="*/ 884903 h 899652"/>
              <a:gd name="connsiteX26" fmla="*/ 2728452 w 3082413"/>
              <a:gd name="connsiteY26" fmla="*/ 899652 h 899652"/>
              <a:gd name="connsiteX27" fmla="*/ 3023420 w 3082413"/>
              <a:gd name="connsiteY27" fmla="*/ 884903 h 899652"/>
              <a:gd name="connsiteX28" fmla="*/ 3067665 w 3082413"/>
              <a:gd name="connsiteY28" fmla="*/ 855407 h 899652"/>
              <a:gd name="connsiteX29" fmla="*/ 3082413 w 3082413"/>
              <a:gd name="connsiteY29" fmla="*/ 811162 h 899652"/>
              <a:gd name="connsiteX30" fmla="*/ 3067665 w 3082413"/>
              <a:gd name="connsiteY30" fmla="*/ 457200 h 899652"/>
              <a:gd name="connsiteX31" fmla="*/ 3038168 w 3082413"/>
              <a:gd name="connsiteY31" fmla="*/ 368710 h 899652"/>
              <a:gd name="connsiteX32" fmla="*/ 3023420 w 3082413"/>
              <a:gd name="connsiteY32" fmla="*/ 324465 h 899652"/>
              <a:gd name="connsiteX33" fmla="*/ 2964426 w 3082413"/>
              <a:gd name="connsiteY33" fmla="*/ 235974 h 899652"/>
              <a:gd name="connsiteX34" fmla="*/ 2949678 w 3082413"/>
              <a:gd name="connsiteY34" fmla="*/ 191729 h 899652"/>
              <a:gd name="connsiteX35" fmla="*/ 2816942 w 3082413"/>
              <a:gd name="connsiteY35" fmla="*/ 132736 h 899652"/>
              <a:gd name="connsiteX36" fmla="*/ 2772697 w 3082413"/>
              <a:gd name="connsiteY36" fmla="*/ 117987 h 899652"/>
              <a:gd name="connsiteX37" fmla="*/ 2212258 w 3082413"/>
              <a:gd name="connsiteY37" fmla="*/ 117987 h 899652"/>
              <a:gd name="connsiteX38" fmla="*/ 2168013 w 3082413"/>
              <a:gd name="connsiteY38" fmla="*/ 103239 h 899652"/>
              <a:gd name="connsiteX39" fmla="*/ 2035278 w 3082413"/>
              <a:gd name="connsiteY39" fmla="*/ 73742 h 899652"/>
              <a:gd name="connsiteX40" fmla="*/ 1725562 w 3082413"/>
              <a:gd name="connsiteY40" fmla="*/ 44245 h 899652"/>
              <a:gd name="connsiteX41" fmla="*/ 1283110 w 3082413"/>
              <a:gd name="connsiteY41" fmla="*/ 14749 h 899652"/>
              <a:gd name="connsiteX42" fmla="*/ 1135626 w 3082413"/>
              <a:gd name="connsiteY42" fmla="*/ 0 h 899652"/>
              <a:gd name="connsiteX43" fmla="*/ 648929 w 3082413"/>
              <a:gd name="connsiteY43" fmla="*/ 14749 h 899652"/>
              <a:gd name="connsiteX44" fmla="*/ 442452 w 3082413"/>
              <a:gd name="connsiteY44" fmla="*/ 29497 h 899652"/>
              <a:gd name="connsiteX45" fmla="*/ 353962 w 3082413"/>
              <a:gd name="connsiteY45" fmla="*/ 88491 h 899652"/>
              <a:gd name="connsiteX46" fmla="*/ 309716 w 3082413"/>
              <a:gd name="connsiteY46" fmla="*/ 117987 h 899652"/>
              <a:gd name="connsiteX47" fmla="*/ 265471 w 3082413"/>
              <a:gd name="connsiteY47" fmla="*/ 147484 h 899652"/>
              <a:gd name="connsiteX48" fmla="*/ 221226 w 3082413"/>
              <a:gd name="connsiteY48" fmla="*/ 162233 h 899652"/>
              <a:gd name="connsiteX49" fmla="*/ 132736 w 3082413"/>
              <a:gd name="connsiteY49" fmla="*/ 221226 h 8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82413" h="899652">
                <a:moveTo>
                  <a:pt x="398207" y="206478"/>
                </a:moveTo>
                <a:cubicBezTo>
                  <a:pt x="378542" y="211394"/>
                  <a:pt x="359382" y="223243"/>
                  <a:pt x="339213" y="221226"/>
                </a:cubicBezTo>
                <a:cubicBezTo>
                  <a:pt x="308275" y="218132"/>
                  <a:pt x="250723" y="191729"/>
                  <a:pt x="250723" y="191729"/>
                </a:cubicBezTo>
                <a:cubicBezTo>
                  <a:pt x="210057" y="196812"/>
                  <a:pt x="133959" y="198492"/>
                  <a:pt x="88491" y="221226"/>
                </a:cubicBezTo>
                <a:cubicBezTo>
                  <a:pt x="72637" y="229153"/>
                  <a:pt x="58994" y="240891"/>
                  <a:pt x="44246" y="250723"/>
                </a:cubicBezTo>
                <a:lnTo>
                  <a:pt x="14749" y="339213"/>
                </a:lnTo>
                <a:lnTo>
                  <a:pt x="0" y="383458"/>
                </a:lnTo>
                <a:cubicBezTo>
                  <a:pt x="3213" y="409164"/>
                  <a:pt x="7497" y="506091"/>
                  <a:pt x="29497" y="545691"/>
                </a:cubicBezTo>
                <a:cubicBezTo>
                  <a:pt x="102389" y="676898"/>
                  <a:pt x="56961" y="600532"/>
                  <a:pt x="132736" y="663678"/>
                </a:cubicBezTo>
                <a:cubicBezTo>
                  <a:pt x="271359" y="779198"/>
                  <a:pt x="41822" y="617816"/>
                  <a:pt x="265471" y="766916"/>
                </a:cubicBezTo>
                <a:cubicBezTo>
                  <a:pt x="280219" y="776748"/>
                  <a:pt x="292900" y="790808"/>
                  <a:pt x="309716" y="796413"/>
                </a:cubicBezTo>
                <a:cubicBezTo>
                  <a:pt x="452152" y="843893"/>
                  <a:pt x="230695" y="767755"/>
                  <a:pt x="412955" y="840658"/>
                </a:cubicBezTo>
                <a:cubicBezTo>
                  <a:pt x="441824" y="852205"/>
                  <a:pt x="471949" y="860323"/>
                  <a:pt x="501446" y="870155"/>
                </a:cubicBezTo>
                <a:cubicBezTo>
                  <a:pt x="516194" y="875071"/>
                  <a:pt x="530356" y="882347"/>
                  <a:pt x="545691" y="884903"/>
                </a:cubicBezTo>
                <a:lnTo>
                  <a:pt x="634181" y="899652"/>
                </a:lnTo>
                <a:cubicBezTo>
                  <a:pt x="860323" y="889820"/>
                  <a:pt x="1087636" y="895152"/>
                  <a:pt x="1312607" y="870155"/>
                </a:cubicBezTo>
                <a:cubicBezTo>
                  <a:pt x="1398544" y="860607"/>
                  <a:pt x="1413319" y="812426"/>
                  <a:pt x="1474839" y="781665"/>
                </a:cubicBezTo>
                <a:cubicBezTo>
                  <a:pt x="1498418" y="769875"/>
                  <a:pt x="1556019" y="758470"/>
                  <a:pt x="1578078" y="752168"/>
                </a:cubicBezTo>
                <a:cubicBezTo>
                  <a:pt x="1593026" y="747897"/>
                  <a:pt x="1607575" y="742336"/>
                  <a:pt x="1622323" y="737420"/>
                </a:cubicBezTo>
                <a:cubicBezTo>
                  <a:pt x="1710813" y="742336"/>
                  <a:pt x="1799566" y="743766"/>
                  <a:pt x="1887794" y="752168"/>
                </a:cubicBezTo>
                <a:cubicBezTo>
                  <a:pt x="1903270" y="753642"/>
                  <a:pt x="1916795" y="763867"/>
                  <a:pt x="1932039" y="766916"/>
                </a:cubicBezTo>
                <a:cubicBezTo>
                  <a:pt x="1966126" y="773734"/>
                  <a:pt x="2001076" y="775446"/>
                  <a:pt x="2035278" y="781665"/>
                </a:cubicBezTo>
                <a:cubicBezTo>
                  <a:pt x="2055221" y="785291"/>
                  <a:pt x="2074328" y="792787"/>
                  <a:pt x="2094271" y="796413"/>
                </a:cubicBezTo>
                <a:cubicBezTo>
                  <a:pt x="2128473" y="802632"/>
                  <a:pt x="2163097" y="806246"/>
                  <a:pt x="2197510" y="811162"/>
                </a:cubicBezTo>
                <a:cubicBezTo>
                  <a:pt x="2331772" y="855915"/>
                  <a:pt x="2119708" y="787261"/>
                  <a:pt x="2315497" y="840658"/>
                </a:cubicBezTo>
                <a:cubicBezTo>
                  <a:pt x="2387629" y="860330"/>
                  <a:pt x="2405859" y="878369"/>
                  <a:pt x="2477729" y="884903"/>
                </a:cubicBezTo>
                <a:cubicBezTo>
                  <a:pt x="2561104" y="892483"/>
                  <a:pt x="2644878" y="894736"/>
                  <a:pt x="2728452" y="899652"/>
                </a:cubicBezTo>
                <a:cubicBezTo>
                  <a:pt x="2826775" y="894736"/>
                  <a:pt x="2925801" y="897636"/>
                  <a:pt x="3023420" y="884903"/>
                </a:cubicBezTo>
                <a:cubicBezTo>
                  <a:pt x="3040996" y="882610"/>
                  <a:pt x="3056592" y="869248"/>
                  <a:pt x="3067665" y="855407"/>
                </a:cubicBezTo>
                <a:cubicBezTo>
                  <a:pt x="3077377" y="843268"/>
                  <a:pt x="3077497" y="825910"/>
                  <a:pt x="3082413" y="811162"/>
                </a:cubicBezTo>
                <a:cubicBezTo>
                  <a:pt x="3077497" y="693175"/>
                  <a:pt x="3079415" y="574704"/>
                  <a:pt x="3067665" y="457200"/>
                </a:cubicBezTo>
                <a:cubicBezTo>
                  <a:pt x="3064571" y="426262"/>
                  <a:pt x="3048000" y="398207"/>
                  <a:pt x="3038168" y="368710"/>
                </a:cubicBezTo>
                <a:cubicBezTo>
                  <a:pt x="3033252" y="353962"/>
                  <a:pt x="3032043" y="337400"/>
                  <a:pt x="3023420" y="324465"/>
                </a:cubicBezTo>
                <a:lnTo>
                  <a:pt x="2964426" y="235974"/>
                </a:lnTo>
                <a:cubicBezTo>
                  <a:pt x="2959510" y="221226"/>
                  <a:pt x="2959390" y="203868"/>
                  <a:pt x="2949678" y="191729"/>
                </a:cubicBezTo>
                <a:cubicBezTo>
                  <a:pt x="2924182" y="159859"/>
                  <a:pt x="2843978" y="141748"/>
                  <a:pt x="2816942" y="132736"/>
                </a:cubicBezTo>
                <a:lnTo>
                  <a:pt x="2772697" y="117987"/>
                </a:lnTo>
                <a:cubicBezTo>
                  <a:pt x="2498837" y="134097"/>
                  <a:pt x="2506785" y="142531"/>
                  <a:pt x="2212258" y="117987"/>
                </a:cubicBezTo>
                <a:cubicBezTo>
                  <a:pt x="2196766" y="116696"/>
                  <a:pt x="2182961" y="107510"/>
                  <a:pt x="2168013" y="103239"/>
                </a:cubicBezTo>
                <a:cubicBezTo>
                  <a:pt x="2133765" y="93454"/>
                  <a:pt x="2068218" y="78810"/>
                  <a:pt x="2035278" y="73742"/>
                </a:cubicBezTo>
                <a:cubicBezTo>
                  <a:pt x="1921796" y="56283"/>
                  <a:pt x="1846663" y="53561"/>
                  <a:pt x="1725562" y="44245"/>
                </a:cubicBezTo>
                <a:cubicBezTo>
                  <a:pt x="1521576" y="3449"/>
                  <a:pt x="1724124" y="39950"/>
                  <a:pt x="1283110" y="14749"/>
                </a:cubicBezTo>
                <a:cubicBezTo>
                  <a:pt x="1233784" y="11930"/>
                  <a:pt x="1184787" y="4916"/>
                  <a:pt x="1135626" y="0"/>
                </a:cubicBezTo>
                <a:lnTo>
                  <a:pt x="648929" y="14749"/>
                </a:lnTo>
                <a:cubicBezTo>
                  <a:pt x="579990" y="17683"/>
                  <a:pt x="509393" y="12762"/>
                  <a:pt x="442452" y="29497"/>
                </a:cubicBezTo>
                <a:cubicBezTo>
                  <a:pt x="408060" y="38095"/>
                  <a:pt x="383459" y="68827"/>
                  <a:pt x="353962" y="88491"/>
                </a:cubicBezTo>
                <a:lnTo>
                  <a:pt x="309716" y="117987"/>
                </a:lnTo>
                <a:cubicBezTo>
                  <a:pt x="294968" y="127819"/>
                  <a:pt x="282287" y="141879"/>
                  <a:pt x="265471" y="147484"/>
                </a:cubicBezTo>
                <a:cubicBezTo>
                  <a:pt x="250723" y="152400"/>
                  <a:pt x="234816" y="154683"/>
                  <a:pt x="221226" y="162233"/>
                </a:cubicBezTo>
                <a:cubicBezTo>
                  <a:pt x="190237" y="179449"/>
                  <a:pt x="132736" y="221226"/>
                  <a:pt x="132736" y="2212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Cell Differentiation in Multicellular Organisms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91873"/>
            <a:ext cx="8229600" cy="254149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Observe </a:t>
            </a:r>
            <a:r>
              <a:rPr lang="en-US" i="1" dirty="0" smtClean="0"/>
              <a:t>C elegans </a:t>
            </a:r>
            <a:r>
              <a:rPr lang="en-US" dirty="0" smtClean="0"/>
              <a:t>as an example of a simple multicellular organism</a:t>
            </a:r>
          </a:p>
          <a:p>
            <a:r>
              <a:rPr lang="en-US" dirty="0" smtClean="0"/>
              <a:t>Explain how cells can become specialised through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1708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579" y="308922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Unicellular Colonies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446" y="1302182"/>
            <a:ext cx="4539734" cy="482398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200" i="1" dirty="0" err="1"/>
              <a:t>Volvox</a:t>
            </a:r>
            <a:r>
              <a:rPr lang="en-US" sz="3200" i="1" dirty="0"/>
              <a:t> aureus </a:t>
            </a:r>
            <a:r>
              <a:rPr lang="en-US" sz="3200" dirty="0"/>
              <a:t>is a unicellular organism that lives in colonies around a ball of protein gel.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The cells cooperate but are not fused so are not regarded as a multicellular organism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" y="1451922"/>
            <a:ext cx="5916761" cy="46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303" y="203739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Multicellular Organisms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7797800" y="19544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i="1" dirty="0">
                <a:hlinkClick r:id="rId2"/>
              </a:rPr>
              <a:t>C elegans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78" y="1072431"/>
            <a:ext cx="7492061" cy="5624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0786" y="5961376"/>
            <a:ext cx="541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1mm – exactly </a:t>
            </a:r>
            <a:r>
              <a:rPr lang="en-US" sz="2400"/>
              <a:t>959 cells (10 trillion in you)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69125">
            <a:off x="7103782" y="2781273"/>
            <a:ext cx="5055759" cy="22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709" y="11894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Multicellular Organisms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5" y="1007549"/>
            <a:ext cx="6244712" cy="46884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2" y="4306643"/>
            <a:ext cx="10894142" cy="28114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Mass of cells fused together – Multicellular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Cells are cooperative and they form groups with no ‘supervisor’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The groups together form the organism and the characteristics </a:t>
            </a:r>
            <a:r>
              <a:rPr lang="en-US" sz="3200" dirty="0" smtClean="0"/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emergent </a:t>
            </a:r>
            <a:r>
              <a:rPr lang="en-US" sz="3200" dirty="0" smtClean="0">
                <a:solidFill>
                  <a:srgbClr val="FF0000"/>
                </a:solidFill>
              </a:rPr>
              <a:t>properties</a:t>
            </a:r>
          </a:p>
          <a:p>
            <a:pPr>
              <a:spcBef>
                <a:spcPts val="0"/>
              </a:spcBef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16" y="1899865"/>
            <a:ext cx="5208522" cy="22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complex organism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724" y="115004"/>
            <a:ext cx="4687456" cy="6568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529" t="9631" r="1449" b="29132"/>
          <a:stretch/>
        </p:blipFill>
        <p:spPr>
          <a:xfrm>
            <a:off x="2212257" y="1690688"/>
            <a:ext cx="3377381" cy="4243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5938" y="511769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220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1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6716"/>
          <a:stretch/>
        </p:blipFill>
        <p:spPr>
          <a:xfrm>
            <a:off x="3131375" y="24856"/>
            <a:ext cx="5929250" cy="1607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6440"/>
          <a:stretch/>
        </p:blipFill>
        <p:spPr>
          <a:xfrm>
            <a:off x="3308555" y="3629241"/>
            <a:ext cx="5929250" cy="3007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238" b="41205"/>
          <a:stretch/>
        </p:blipFill>
        <p:spPr>
          <a:xfrm>
            <a:off x="3131375" y="1466117"/>
            <a:ext cx="5929250" cy="23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9" y="-1003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Cell Differentiation and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042634"/>
            <a:ext cx="5973619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Are all the cells the same?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How do they become different (differentiate)?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Gene expression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In multicellular organisms cells specialise and have different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14" y="3317600"/>
            <a:ext cx="9071489" cy="3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447</Words>
  <Application>Microsoft Macintosh PowerPoint</Application>
  <PresentationFormat>Widescreen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1.1 Introduction to cells </vt:lpstr>
      <vt:lpstr>Cell Differentiation in Multicellular Organisms</vt:lpstr>
      <vt:lpstr>Unicellular Colonies</vt:lpstr>
      <vt:lpstr>Multicellular Organisms</vt:lpstr>
      <vt:lpstr>Multicellular Organisms</vt:lpstr>
      <vt:lpstr>A more complex organism</vt:lpstr>
      <vt:lpstr>PowerPoint Presentation</vt:lpstr>
      <vt:lpstr>Cell Differentiation and Gene Expression</vt:lpstr>
      <vt:lpstr>Cell Differentiation and Gene Expression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18</cp:revision>
  <dcterms:created xsi:type="dcterms:W3CDTF">2017-09-13T02:51:18Z</dcterms:created>
  <dcterms:modified xsi:type="dcterms:W3CDTF">2018-09-05T02:24:01Z</dcterms:modified>
</cp:coreProperties>
</file>