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2"/>
  </p:handoutMasterIdLst>
  <p:sldIdLst>
    <p:sldId id="257" r:id="rId2"/>
    <p:sldId id="261" r:id="rId3"/>
    <p:sldId id="276" r:id="rId4"/>
    <p:sldId id="258" r:id="rId5"/>
    <p:sldId id="259" r:id="rId6"/>
    <p:sldId id="260" r:id="rId7"/>
    <p:sldId id="262" r:id="rId8"/>
    <p:sldId id="263" r:id="rId9"/>
    <p:sldId id="265" r:id="rId10"/>
    <p:sldId id="267" r:id="rId11"/>
    <p:sldId id="266" r:id="rId12"/>
    <p:sldId id="268" r:id="rId13"/>
    <p:sldId id="272" r:id="rId14"/>
    <p:sldId id="273" r:id="rId15"/>
    <p:sldId id="269" r:id="rId16"/>
    <p:sldId id="277" r:id="rId17"/>
    <p:sldId id="271" r:id="rId18"/>
    <p:sldId id="278"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6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6A05EC-78E1-B743-BA2C-DEC0E649372D}" type="datetimeFigureOut">
              <a:rPr lang="en-US" smtClean="0"/>
              <a:t>13/2/17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80DE2E-3671-1341-B9ED-DD41BAE715E8}" type="slidenum">
              <a:rPr lang="en-US" smtClean="0"/>
              <a:t>‹#›</a:t>
            </a:fld>
            <a:endParaRPr lang="en-US"/>
          </a:p>
        </p:txBody>
      </p:sp>
    </p:spTree>
    <p:extLst>
      <p:ext uri="{BB962C8B-B14F-4D97-AF65-F5344CB8AC3E}">
        <p14:creationId xmlns:p14="http://schemas.microsoft.com/office/powerpoint/2010/main" val="27810963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FB127-2B97-134D-8981-AF43C337984A}" type="datetimeFigureOut">
              <a:rPr lang="en-US" smtClean="0"/>
              <a:t>13/2/17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196740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FB127-2B97-134D-8981-AF43C337984A}" type="datetimeFigureOut">
              <a:rPr lang="en-US" smtClean="0"/>
              <a:t>13/2/17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263337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FB127-2B97-134D-8981-AF43C337984A}" type="datetimeFigureOut">
              <a:rPr lang="en-US" smtClean="0"/>
              <a:t>13/2/17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399738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FB127-2B97-134D-8981-AF43C337984A}" type="datetimeFigureOut">
              <a:rPr lang="en-US" smtClean="0"/>
              <a:t>13/2/17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9748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FB127-2B97-134D-8981-AF43C337984A}" type="datetimeFigureOut">
              <a:rPr lang="en-US" smtClean="0"/>
              <a:t>13/2/17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109648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FB127-2B97-134D-8981-AF43C337984A}" type="datetimeFigureOut">
              <a:rPr lang="en-US" smtClean="0"/>
              <a:t>13/2/17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247972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FB127-2B97-134D-8981-AF43C337984A}" type="datetimeFigureOut">
              <a:rPr lang="en-US" smtClean="0"/>
              <a:t>13/2/17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418209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FB127-2B97-134D-8981-AF43C337984A}" type="datetimeFigureOut">
              <a:rPr lang="en-US" smtClean="0"/>
              <a:t>13/2/17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382055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FB127-2B97-134D-8981-AF43C337984A}" type="datetimeFigureOut">
              <a:rPr lang="en-US" smtClean="0"/>
              <a:t>13/2/17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102358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FB127-2B97-134D-8981-AF43C337984A}" type="datetimeFigureOut">
              <a:rPr lang="en-US" smtClean="0"/>
              <a:t>13/2/17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229929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FB127-2B97-134D-8981-AF43C337984A}" type="datetimeFigureOut">
              <a:rPr lang="en-US" smtClean="0"/>
              <a:t>13/2/17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2F26E-1C94-E84C-9863-C6C8F6A3B16C}" type="slidenum">
              <a:rPr lang="en-US" smtClean="0"/>
              <a:t>‹#›</a:t>
            </a:fld>
            <a:endParaRPr lang="en-US"/>
          </a:p>
        </p:txBody>
      </p:sp>
    </p:spTree>
    <p:extLst>
      <p:ext uri="{BB962C8B-B14F-4D97-AF65-F5344CB8AC3E}">
        <p14:creationId xmlns:p14="http://schemas.microsoft.com/office/powerpoint/2010/main" val="3609762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FB127-2B97-134D-8981-AF43C337984A}" type="datetimeFigureOut">
              <a:rPr lang="en-US" smtClean="0"/>
              <a:t>13/2/17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2F26E-1C94-E84C-9863-C6C8F6A3B16C}" type="slidenum">
              <a:rPr lang="en-US" smtClean="0"/>
              <a:t>‹#›</a:t>
            </a:fld>
            <a:endParaRPr lang="en-US"/>
          </a:p>
        </p:txBody>
      </p:sp>
    </p:spTree>
    <p:extLst>
      <p:ext uri="{BB962C8B-B14F-4D97-AF65-F5344CB8AC3E}">
        <p14:creationId xmlns:p14="http://schemas.microsoft.com/office/powerpoint/2010/main" val="102479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youtube.com/watch?v=6oNb4VEvy8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mh.uni.lu/%23reconma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70" y="19536"/>
            <a:ext cx="4611076" cy="488462"/>
          </a:xfrm>
          <a:solidFill>
            <a:srgbClr val="CCFFCC"/>
          </a:solidFill>
        </p:spPr>
        <p:txBody>
          <a:bodyPr>
            <a:noAutofit/>
          </a:bodyPr>
          <a:lstStyle/>
          <a:p>
            <a:r>
              <a:rPr lang="en-US" sz="2000" b="1" dirty="0" smtClean="0"/>
              <a:t>8.1 Metabolism</a:t>
            </a:r>
            <a:endParaRPr lang="en-US" sz="2000" b="1" dirty="0"/>
          </a:p>
        </p:txBody>
      </p:sp>
      <p:sp>
        <p:nvSpPr>
          <p:cNvPr id="3" name="Content Placeholder 2"/>
          <p:cNvSpPr>
            <a:spLocks noGrp="1"/>
          </p:cNvSpPr>
          <p:nvPr>
            <p:ph idx="1"/>
          </p:nvPr>
        </p:nvSpPr>
        <p:spPr>
          <a:xfrm>
            <a:off x="136769" y="615460"/>
            <a:ext cx="4611077" cy="3917464"/>
          </a:xfrm>
          <a:ln>
            <a:solidFill>
              <a:schemeClr val="tx1"/>
            </a:solidFill>
          </a:ln>
        </p:spPr>
        <p:txBody>
          <a:bodyPr>
            <a:noAutofit/>
          </a:bodyPr>
          <a:lstStyle/>
          <a:p>
            <a:pPr marL="0" indent="0">
              <a:buNone/>
            </a:pPr>
            <a:r>
              <a:rPr lang="en-US" sz="1800" b="1" dirty="0" smtClean="0"/>
              <a:t>Understanding:</a:t>
            </a:r>
          </a:p>
          <a:p>
            <a:pPr>
              <a:buFontTx/>
              <a:buChar char="-"/>
            </a:pPr>
            <a:r>
              <a:rPr lang="en-US" sz="1800" dirty="0" smtClean="0"/>
              <a:t>Metabolic pathways consist of chains and cycles of enzyme-catalysed reactions</a:t>
            </a:r>
          </a:p>
          <a:p>
            <a:pPr>
              <a:buFontTx/>
              <a:buChar char="-"/>
            </a:pPr>
            <a:r>
              <a:rPr lang="en-US" sz="1800" dirty="0" smtClean="0"/>
              <a:t>Enzymes lower the activation energy of the chemical reactions that they catalyse</a:t>
            </a:r>
          </a:p>
          <a:p>
            <a:pPr>
              <a:buFontTx/>
              <a:buChar char="-"/>
            </a:pPr>
            <a:r>
              <a:rPr lang="en-US" sz="1800" dirty="0" smtClean="0"/>
              <a:t>Enzyme inhibitors can be competitive or non-competitive</a:t>
            </a:r>
          </a:p>
          <a:p>
            <a:pPr>
              <a:buFontTx/>
              <a:buChar char="-"/>
            </a:pPr>
            <a:r>
              <a:rPr lang="en-US" sz="1800" dirty="0" smtClean="0"/>
              <a:t>Metabolic pathways can be controlled by end-product inhibition</a:t>
            </a:r>
          </a:p>
        </p:txBody>
      </p:sp>
      <p:sp>
        <p:nvSpPr>
          <p:cNvPr id="6" name="Content Placeholder 2"/>
          <p:cNvSpPr txBox="1">
            <a:spLocks/>
          </p:cNvSpPr>
          <p:nvPr/>
        </p:nvSpPr>
        <p:spPr>
          <a:xfrm>
            <a:off x="4884616" y="507998"/>
            <a:ext cx="4122615" cy="2911233"/>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Applications:</a:t>
            </a:r>
          </a:p>
          <a:p>
            <a:pPr marL="0" indent="0">
              <a:buFont typeface="Arial"/>
              <a:buNone/>
            </a:pPr>
            <a:endParaRPr lang="en-US" sz="1800" b="1" dirty="0"/>
          </a:p>
          <a:p>
            <a:pPr>
              <a:buFontTx/>
              <a:buChar char="-"/>
            </a:pPr>
            <a:r>
              <a:rPr lang="en-US" sz="1800" dirty="0" smtClean="0"/>
              <a:t>End product inhibition of the pathway that converts threonine to isoleucine</a:t>
            </a:r>
          </a:p>
          <a:p>
            <a:pPr>
              <a:buFontTx/>
              <a:buChar char="-"/>
            </a:pPr>
            <a:r>
              <a:rPr lang="en-US" sz="1800" dirty="0" smtClean="0"/>
              <a:t>Use of databases to identify potential new anti-malarial drugs</a:t>
            </a:r>
          </a:p>
          <a:p>
            <a:pPr marL="0" indent="0">
              <a:buNone/>
            </a:pPr>
            <a:endParaRPr lang="en-US" sz="1800" dirty="0"/>
          </a:p>
        </p:txBody>
      </p:sp>
      <p:sp>
        <p:nvSpPr>
          <p:cNvPr id="7" name="Content Placeholder 2"/>
          <p:cNvSpPr txBox="1">
            <a:spLocks/>
          </p:cNvSpPr>
          <p:nvPr/>
        </p:nvSpPr>
        <p:spPr>
          <a:xfrm>
            <a:off x="4884616" y="3731846"/>
            <a:ext cx="4122615" cy="2520461"/>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Skills:</a:t>
            </a:r>
          </a:p>
          <a:p>
            <a:pPr>
              <a:buFontTx/>
              <a:buChar char="-"/>
            </a:pPr>
            <a:r>
              <a:rPr lang="en-US" sz="1800" dirty="0" smtClean="0"/>
              <a:t>Distinguishing different types of inhibition from graphs at specified substrate concentration</a:t>
            </a:r>
          </a:p>
          <a:p>
            <a:pPr>
              <a:buFontTx/>
              <a:buChar char="-"/>
            </a:pPr>
            <a:r>
              <a:rPr lang="en-US" sz="1800" dirty="0" smtClean="0"/>
              <a:t>Calculating and plotting rates of reaction from raw experimental results</a:t>
            </a:r>
          </a:p>
          <a:p>
            <a:pPr marL="0" indent="0">
              <a:buNone/>
            </a:pPr>
            <a:endParaRPr lang="en-US" sz="1800" dirty="0"/>
          </a:p>
        </p:txBody>
      </p:sp>
      <p:sp>
        <p:nvSpPr>
          <p:cNvPr id="8" name="Content Placeholder 2"/>
          <p:cNvSpPr txBox="1">
            <a:spLocks/>
          </p:cNvSpPr>
          <p:nvPr/>
        </p:nvSpPr>
        <p:spPr>
          <a:xfrm>
            <a:off x="136769" y="4689232"/>
            <a:ext cx="4611077" cy="2168768"/>
          </a:xfrm>
          <a:prstGeom prst="rect">
            <a:avLst/>
          </a:prstGeom>
          <a:solidFill>
            <a:srgbClr val="98FFBC"/>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Nature of science:</a:t>
            </a:r>
            <a:endParaRPr lang="en-US" sz="1800" b="1" dirty="0"/>
          </a:p>
          <a:p>
            <a:pPr>
              <a:buFontTx/>
              <a:buChar char="-"/>
            </a:pPr>
            <a:r>
              <a:rPr lang="en-US" sz="1800" dirty="0" smtClean="0"/>
              <a:t>Developments in scientific research follow improvements in computing: developments in bioinformatics, such as the interrogation of databases, have facilitated research into metabolic pathways. </a:t>
            </a:r>
          </a:p>
          <a:p>
            <a:pPr marL="0" indent="0">
              <a:buNone/>
            </a:pPr>
            <a:endParaRPr lang="en-US" sz="1800" dirty="0"/>
          </a:p>
          <a:p>
            <a:pPr marL="0" indent="0">
              <a:buFont typeface="Arial"/>
              <a:buNone/>
            </a:pPr>
            <a:endParaRPr lang="en-US" sz="1800" b="1" dirty="0"/>
          </a:p>
        </p:txBody>
      </p:sp>
    </p:spTree>
    <p:extLst>
      <p:ext uri="{BB962C8B-B14F-4D97-AF65-F5344CB8AC3E}">
        <p14:creationId xmlns:p14="http://schemas.microsoft.com/office/powerpoint/2010/main" val="1681130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Enzymes</a:t>
            </a:r>
            <a:endParaRPr lang="en-US" dirty="0"/>
          </a:p>
        </p:txBody>
      </p:sp>
      <p:sp>
        <p:nvSpPr>
          <p:cNvPr id="3" name="Content Placeholder 2"/>
          <p:cNvSpPr>
            <a:spLocks noGrp="1"/>
          </p:cNvSpPr>
          <p:nvPr>
            <p:ph idx="1"/>
          </p:nvPr>
        </p:nvSpPr>
        <p:spPr>
          <a:xfrm>
            <a:off x="-351693" y="1710715"/>
            <a:ext cx="9495693" cy="4734483"/>
          </a:xfrm>
        </p:spPr>
        <p:txBody>
          <a:bodyPr>
            <a:normAutofit/>
          </a:bodyPr>
          <a:lstStyle/>
          <a:p>
            <a:pPr marL="0" indent="0" algn="ctr">
              <a:buNone/>
            </a:pPr>
            <a:r>
              <a:rPr lang="en-US" sz="2800" dirty="0" smtClean="0"/>
              <a:t>Substrates must pass through a transition state before being converted into a product.</a:t>
            </a:r>
          </a:p>
          <a:p>
            <a:pPr marL="0" indent="0" algn="ctr">
              <a:buNone/>
            </a:pPr>
            <a:endParaRPr lang="en-US" sz="2800" dirty="0"/>
          </a:p>
          <a:p>
            <a:pPr marL="0" indent="0" algn="ctr">
              <a:buNone/>
            </a:pPr>
            <a:r>
              <a:rPr lang="en-US" sz="2800" dirty="0" smtClean="0"/>
              <a:t>Energy is required to get to this transition state. (ACTIVATION ENERGY) must break bonds.</a:t>
            </a:r>
            <a:endParaRPr lang="en-US" sz="2800" dirty="0"/>
          </a:p>
        </p:txBody>
      </p:sp>
      <p:pic>
        <p:nvPicPr>
          <p:cNvPr id="5" name="Picture 4" descr="Enzyme_mechanism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213" y="4396898"/>
            <a:ext cx="6365921" cy="2461102"/>
          </a:xfrm>
          <a:prstGeom prst="rect">
            <a:avLst/>
          </a:prstGeom>
        </p:spPr>
      </p:pic>
    </p:spTree>
    <p:extLst>
      <p:ext uri="{BB962C8B-B14F-4D97-AF65-F5344CB8AC3E}">
        <p14:creationId xmlns:p14="http://schemas.microsoft.com/office/powerpoint/2010/main" val="3032665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Enzymes </a:t>
            </a:r>
            <a:endParaRPr lang="en-US" dirty="0"/>
          </a:p>
        </p:txBody>
      </p:sp>
      <p:sp>
        <p:nvSpPr>
          <p:cNvPr id="3" name="Content Placeholder 2"/>
          <p:cNvSpPr>
            <a:spLocks noGrp="1"/>
          </p:cNvSpPr>
          <p:nvPr>
            <p:ph idx="1"/>
          </p:nvPr>
        </p:nvSpPr>
        <p:spPr>
          <a:xfrm>
            <a:off x="0" y="1417638"/>
            <a:ext cx="9144000" cy="4525963"/>
          </a:xfrm>
        </p:spPr>
        <p:txBody>
          <a:bodyPr>
            <a:normAutofit/>
          </a:bodyPr>
          <a:lstStyle/>
          <a:p>
            <a:pPr marL="0" indent="0">
              <a:buNone/>
            </a:pPr>
            <a:r>
              <a:rPr lang="en-US" dirty="0" smtClean="0"/>
              <a:t>Lower the activation energy of the reactions they catalyse.</a:t>
            </a:r>
          </a:p>
          <a:p>
            <a:pPr marL="0" indent="0">
              <a:buNone/>
            </a:pPr>
            <a:endParaRPr lang="en-US" dirty="0"/>
          </a:p>
          <a:p>
            <a:pPr marL="0" indent="0">
              <a:buNone/>
            </a:pPr>
            <a:r>
              <a:rPr lang="en-US" dirty="0" smtClean="0"/>
              <a:t>So the rate of </a:t>
            </a:r>
          </a:p>
          <a:p>
            <a:pPr marL="0" indent="0">
              <a:buNone/>
            </a:pPr>
            <a:r>
              <a:rPr lang="en-US" dirty="0" smtClean="0"/>
              <a:t>reaction</a:t>
            </a:r>
            <a:r>
              <a:rPr lang="en-US" dirty="0"/>
              <a:t> </a:t>
            </a:r>
            <a:r>
              <a:rPr lang="en-US" dirty="0" smtClean="0"/>
              <a:t>is </a:t>
            </a:r>
          </a:p>
          <a:p>
            <a:pPr marL="0" indent="0">
              <a:buNone/>
            </a:pPr>
            <a:r>
              <a:rPr lang="en-US" dirty="0" smtClean="0"/>
              <a:t>increased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5" name="Picture 4" descr="active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399" y="3113510"/>
            <a:ext cx="5985401" cy="3744490"/>
          </a:xfrm>
          <a:prstGeom prst="rect">
            <a:avLst/>
          </a:prstGeom>
        </p:spPr>
      </p:pic>
      <p:sp>
        <p:nvSpPr>
          <p:cNvPr id="4" name="TextBox 3"/>
          <p:cNvSpPr txBox="1"/>
          <p:nvPr/>
        </p:nvSpPr>
        <p:spPr>
          <a:xfrm>
            <a:off x="4936597" y="2190180"/>
            <a:ext cx="3750203" cy="923330"/>
          </a:xfrm>
          <a:prstGeom prst="rect">
            <a:avLst/>
          </a:prstGeom>
          <a:noFill/>
        </p:spPr>
        <p:txBody>
          <a:bodyPr wrap="square" rtlCol="0">
            <a:spAutoFit/>
          </a:bodyPr>
          <a:lstStyle/>
          <a:p>
            <a:r>
              <a:rPr lang="en-US" b="1" dirty="0" smtClean="0">
                <a:solidFill>
                  <a:srgbClr val="FF0000"/>
                </a:solidFill>
              </a:rPr>
              <a:t>How could you reach AE without an enzyme?</a:t>
            </a:r>
            <a:r>
              <a:rPr lang="en-US" b="1" dirty="0">
                <a:solidFill>
                  <a:srgbClr val="FF0000"/>
                </a:solidFill>
              </a:rPr>
              <a:t> </a:t>
            </a:r>
            <a:endParaRPr lang="en-US" b="1" dirty="0" smtClean="0">
              <a:solidFill>
                <a:srgbClr val="FF0000"/>
              </a:solidFill>
            </a:endParaRPr>
          </a:p>
          <a:p>
            <a:r>
              <a:rPr lang="en-US" b="1" dirty="0" smtClean="0">
                <a:solidFill>
                  <a:srgbClr val="FF0000"/>
                </a:solidFill>
              </a:rPr>
              <a:t>Any problems with this?</a:t>
            </a:r>
            <a:endParaRPr lang="en-US" b="1" dirty="0">
              <a:solidFill>
                <a:srgbClr val="FF0000"/>
              </a:solidFill>
            </a:endParaRPr>
          </a:p>
        </p:txBody>
      </p:sp>
    </p:spTree>
    <p:extLst>
      <p:ext uri="{BB962C8B-B14F-4D97-AF65-F5344CB8AC3E}">
        <p14:creationId xmlns:p14="http://schemas.microsoft.com/office/powerpoint/2010/main" val="6511014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8"/>
            <a:ext cx="8229600" cy="1143000"/>
          </a:xfrm>
          <a:solidFill>
            <a:srgbClr val="CCFFCC"/>
          </a:solidFill>
        </p:spPr>
        <p:txBody>
          <a:bodyPr/>
          <a:lstStyle/>
          <a:p>
            <a:r>
              <a:rPr lang="en-US" dirty="0" smtClean="0"/>
              <a:t>Enzyme Inhibitors </a:t>
            </a:r>
            <a:endParaRPr lang="en-US" dirty="0"/>
          </a:p>
        </p:txBody>
      </p:sp>
      <p:sp>
        <p:nvSpPr>
          <p:cNvPr id="3" name="Content Placeholder 2"/>
          <p:cNvSpPr>
            <a:spLocks noGrp="1"/>
          </p:cNvSpPr>
          <p:nvPr>
            <p:ph idx="1"/>
          </p:nvPr>
        </p:nvSpPr>
        <p:spPr>
          <a:xfrm>
            <a:off x="0" y="1155348"/>
            <a:ext cx="9144000" cy="4525963"/>
          </a:xfrm>
        </p:spPr>
        <p:txBody>
          <a:bodyPr>
            <a:normAutofit/>
          </a:bodyPr>
          <a:lstStyle/>
          <a:p>
            <a:pPr marL="0" indent="0">
              <a:buNone/>
            </a:pPr>
            <a:r>
              <a:rPr lang="en-US" sz="2000" dirty="0" smtClean="0"/>
              <a:t>Chemical substances bind to enzymes and reduce their activity. </a:t>
            </a:r>
            <a:endParaRPr lang="en-US" sz="2000" dirty="0"/>
          </a:p>
          <a:p>
            <a:pPr>
              <a:buFontTx/>
              <a:buChar char="-"/>
            </a:pPr>
            <a:r>
              <a:rPr lang="en-US" sz="2800" dirty="0" smtClean="0">
                <a:solidFill>
                  <a:srgbClr val="FF0000"/>
                </a:solidFill>
              </a:rPr>
              <a:t>Competitive</a:t>
            </a:r>
            <a:r>
              <a:rPr lang="en-US" sz="2800" dirty="0" smtClean="0"/>
              <a:t> (binds to active site)</a:t>
            </a:r>
          </a:p>
          <a:p>
            <a:pPr>
              <a:buFontTx/>
              <a:buChar char="-"/>
            </a:pPr>
            <a:r>
              <a:rPr lang="en-US" sz="2800" dirty="0" smtClean="0">
                <a:solidFill>
                  <a:srgbClr val="FF0000"/>
                </a:solidFill>
              </a:rPr>
              <a:t>Non competitive/allosteric </a:t>
            </a:r>
            <a:r>
              <a:rPr lang="en-US" sz="2800" dirty="0" smtClean="0"/>
              <a:t>(binds elsewhere on enzyme)</a:t>
            </a:r>
            <a:endParaRPr lang="en-US" sz="2800" dirty="0"/>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1990205" y="2519464"/>
            <a:ext cx="5671192" cy="4338536"/>
          </a:xfrm>
          <a:prstGeom prst="rect">
            <a:avLst/>
          </a:prstGeom>
        </p:spPr>
      </p:pic>
      <p:sp>
        <p:nvSpPr>
          <p:cNvPr id="7" name="TextBox 6"/>
          <p:cNvSpPr txBox="1"/>
          <p:nvPr/>
        </p:nvSpPr>
        <p:spPr>
          <a:xfrm>
            <a:off x="7317675" y="5517415"/>
            <a:ext cx="2207858" cy="646331"/>
          </a:xfrm>
          <a:prstGeom prst="rect">
            <a:avLst/>
          </a:prstGeom>
          <a:noFill/>
        </p:spPr>
        <p:txBody>
          <a:bodyPr wrap="square" rtlCol="0">
            <a:spAutoFit/>
          </a:bodyPr>
          <a:lstStyle/>
          <a:p>
            <a:r>
              <a:rPr lang="en-US" dirty="0" smtClean="0">
                <a:hlinkClick r:id="rId3"/>
              </a:rPr>
              <a:t>Inhibition (before 3 after 6)</a:t>
            </a:r>
            <a:endParaRPr lang="en-US" dirty="0"/>
          </a:p>
        </p:txBody>
      </p:sp>
      <p:sp>
        <p:nvSpPr>
          <p:cNvPr id="8" name="TextBox 7"/>
          <p:cNvSpPr txBox="1"/>
          <p:nvPr/>
        </p:nvSpPr>
        <p:spPr>
          <a:xfrm>
            <a:off x="7835019" y="3503265"/>
            <a:ext cx="1308981" cy="646331"/>
          </a:xfrm>
          <a:prstGeom prst="rect">
            <a:avLst/>
          </a:prstGeom>
          <a:noFill/>
        </p:spPr>
        <p:txBody>
          <a:bodyPr wrap="square" rtlCol="0">
            <a:spAutoFit/>
          </a:bodyPr>
          <a:lstStyle/>
          <a:p>
            <a:r>
              <a:rPr lang="en-US" dirty="0" smtClean="0"/>
              <a:t>Allosteric site</a:t>
            </a:r>
            <a:endParaRPr lang="en-US" dirty="0"/>
          </a:p>
        </p:txBody>
      </p:sp>
      <p:cxnSp>
        <p:nvCxnSpPr>
          <p:cNvPr id="10" name="Straight Arrow Connector 9"/>
          <p:cNvCxnSpPr/>
          <p:nvPr/>
        </p:nvCxnSpPr>
        <p:spPr>
          <a:xfrm flipH="1">
            <a:off x="7149271" y="4149596"/>
            <a:ext cx="512126" cy="582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4011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gure_06_05_04-1gfrvh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 y="274638"/>
            <a:ext cx="9182946" cy="6583362"/>
          </a:xfrm>
          <a:prstGeom prst="rect">
            <a:avLst/>
          </a:prstGeom>
        </p:spPr>
      </p:pic>
    </p:spTree>
    <p:extLst>
      <p:ext uri="{BB962C8B-B14F-4D97-AF65-F5344CB8AC3E}">
        <p14:creationId xmlns:p14="http://schemas.microsoft.com/office/powerpoint/2010/main" val="34266375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Effects of enzyme inhibitors</a:t>
            </a:r>
            <a:endParaRPr lang="en-US" dirty="0"/>
          </a:p>
        </p:txBody>
      </p:sp>
      <p:sp>
        <p:nvSpPr>
          <p:cNvPr id="3" name="Content Placeholder 2"/>
          <p:cNvSpPr>
            <a:spLocks noGrp="1"/>
          </p:cNvSpPr>
          <p:nvPr>
            <p:ph idx="1"/>
          </p:nvPr>
        </p:nvSpPr>
        <p:spPr>
          <a:xfrm>
            <a:off x="0" y="1600200"/>
            <a:ext cx="9144000" cy="5058052"/>
          </a:xfrm>
        </p:spPr>
        <p:txBody>
          <a:bodyPr>
            <a:normAutofit fontScale="77500" lnSpcReduction="20000"/>
          </a:bodyPr>
          <a:lstStyle/>
          <a:p>
            <a:pPr marL="0" indent="0">
              <a:buNone/>
            </a:pPr>
            <a:r>
              <a:rPr lang="en-US" b="1" dirty="0" smtClean="0"/>
              <a:t>Normal enzyme </a:t>
            </a:r>
            <a:r>
              <a:rPr lang="en-US" dirty="0" smtClean="0"/>
              <a:t>has no inhibitor – shows the rate of reaction increasing and then leveling off as all enzyme active sites are filled.</a:t>
            </a:r>
          </a:p>
          <a:p>
            <a:pPr marL="0" indent="0">
              <a:buNone/>
            </a:pPr>
            <a:endParaRPr lang="en-US" dirty="0"/>
          </a:p>
          <a:p>
            <a:pPr marL="0" indent="0">
              <a:buNone/>
            </a:pPr>
            <a:r>
              <a:rPr lang="en-US" b="1" dirty="0" smtClean="0"/>
              <a:t>Competitive inhibitor </a:t>
            </a:r>
            <a:r>
              <a:rPr lang="en-US" dirty="0" smtClean="0"/>
              <a:t>– When substrate concentration exceeds inhibitor concentration, maximum rate of the enzyme can be achieved as the substrate outcompetes the inhibitor. Takes a higher concentration of substrate than uninhibited enzyme. </a:t>
            </a:r>
            <a:endParaRPr lang="en-US" b="1" dirty="0" smtClean="0"/>
          </a:p>
          <a:p>
            <a:pPr marL="0" indent="0">
              <a:buNone/>
            </a:pPr>
            <a:endParaRPr lang="en-US" b="1" dirty="0"/>
          </a:p>
          <a:p>
            <a:pPr marL="0" indent="0">
              <a:buNone/>
            </a:pPr>
            <a:r>
              <a:rPr lang="en-US" b="1" dirty="0" smtClean="0"/>
              <a:t>Non-competitive inhibitor </a:t>
            </a:r>
            <a:r>
              <a:rPr lang="en-US" dirty="0" smtClean="0"/>
              <a:t>– Enzyme does not reach maximum rate as these inhibitors prevent the enzymes from reacting regardless of substrate concentration. The active site is changed so no enzyme substrate complexes can be formed.</a:t>
            </a:r>
            <a:endParaRPr lang="en-US" b="1"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7983376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End product inhibition</a:t>
            </a:r>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pPr marL="0" indent="0">
              <a:buNone/>
            </a:pPr>
            <a:r>
              <a:rPr lang="en-US" dirty="0" smtClean="0"/>
              <a:t>Enzymes can be regulated by substances that bind to enzyme away from active site (on ALLOSTERIC SITES) </a:t>
            </a:r>
          </a:p>
          <a:p>
            <a:pPr marL="0" indent="0">
              <a:buNone/>
            </a:pPr>
            <a:endParaRPr lang="en-US" dirty="0" smtClean="0"/>
          </a:p>
          <a:p>
            <a:pPr marL="0" indent="0">
              <a:buNone/>
            </a:pPr>
            <a:r>
              <a:rPr lang="en-US" dirty="0" smtClean="0"/>
              <a:t>The product can become the non-competitive inhibitor</a:t>
            </a:r>
            <a:endParaRPr lang="en-US" dirty="0" smtClean="0"/>
          </a:p>
          <a:p>
            <a:pPr marL="0" indent="0">
              <a:buNone/>
            </a:pPr>
            <a:endParaRPr lang="en-US" dirty="0"/>
          </a:p>
          <a:p>
            <a:pPr marL="0" indent="0">
              <a:buNone/>
            </a:pPr>
            <a:r>
              <a:rPr lang="en-US" dirty="0" smtClean="0"/>
              <a:t>The end product becomes the inhibitor. </a:t>
            </a:r>
          </a:p>
          <a:p>
            <a:pPr marL="0" indent="0">
              <a:buNone/>
            </a:pPr>
            <a:endParaRPr lang="en-US" dirty="0"/>
          </a:p>
          <a:p>
            <a:pPr marL="0" indent="0">
              <a:buNone/>
            </a:pPr>
            <a:r>
              <a:rPr lang="en-US" dirty="0" smtClean="0"/>
              <a:t>Can produce lots to completely switch off a reaction or less to make the rate increase – acts as a regulator.</a:t>
            </a:r>
            <a:endParaRPr lang="en-US" dirty="0"/>
          </a:p>
        </p:txBody>
      </p:sp>
    </p:spTree>
    <p:extLst>
      <p:ext uri="{BB962C8B-B14F-4D97-AF65-F5344CB8AC3E}">
        <p14:creationId xmlns:p14="http://schemas.microsoft.com/office/powerpoint/2010/main" val="19064207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05-08_Feedback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15168" cy="6858000"/>
          </a:xfrm>
          <a:prstGeom prst="rect">
            <a:avLst/>
          </a:prstGeom>
        </p:spPr>
      </p:pic>
      <p:pic>
        <p:nvPicPr>
          <p:cNvPr id="5" name="Picture 4" descr="05-08_Feedback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870" y="0"/>
            <a:ext cx="4469130" cy="6858000"/>
          </a:xfrm>
          <a:prstGeom prst="rect">
            <a:avLst/>
          </a:prstGeom>
        </p:spPr>
      </p:pic>
    </p:spTree>
    <p:extLst>
      <p:ext uri="{BB962C8B-B14F-4D97-AF65-F5344CB8AC3E}">
        <p14:creationId xmlns:p14="http://schemas.microsoft.com/office/powerpoint/2010/main" val="37867817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End product inhibition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en-US" dirty="0" smtClean="0"/>
              <a:t>Initial substrate = threonine</a:t>
            </a:r>
          </a:p>
          <a:p>
            <a:pPr marL="0" indent="0">
              <a:buNone/>
            </a:pPr>
            <a:r>
              <a:rPr lang="en-US" dirty="0" smtClean="0"/>
              <a:t>End product = isoleucine</a:t>
            </a:r>
          </a:p>
          <a:p>
            <a:pPr marL="0" indent="0">
              <a:buNone/>
            </a:pPr>
            <a:endParaRPr lang="en-US" dirty="0"/>
          </a:p>
          <a:p>
            <a:pPr marL="0" indent="0">
              <a:buNone/>
            </a:pPr>
            <a:r>
              <a:rPr lang="en-US" dirty="0" smtClean="0"/>
              <a:t>Isoleucine produced</a:t>
            </a:r>
          </a:p>
          <a:p>
            <a:pPr marL="0" indent="0">
              <a:buNone/>
            </a:pPr>
            <a:r>
              <a:rPr lang="en-US" dirty="0" smtClean="0"/>
              <a:t>Too much made and not used = end product inhibition</a:t>
            </a:r>
          </a:p>
          <a:p>
            <a:pPr marL="0" indent="0">
              <a:buNone/>
            </a:pPr>
            <a:r>
              <a:rPr lang="en-US" dirty="0" smtClean="0"/>
              <a:t>Active site cannot now bind to threonine</a:t>
            </a:r>
          </a:p>
        </p:txBody>
      </p:sp>
    </p:spTree>
    <p:extLst>
      <p:ext uri="{BB962C8B-B14F-4D97-AF65-F5344CB8AC3E}">
        <p14:creationId xmlns:p14="http://schemas.microsoft.com/office/powerpoint/2010/main" val="15084404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Bioinformatics - </a:t>
            </a:r>
            <a:r>
              <a:rPr lang="en-US" b="1" u="sng" dirty="0" err="1" smtClean="0"/>
              <a:t>Chemogenomics</a:t>
            </a:r>
            <a:endParaRPr lang="en-US" b="1" u="sng" dirty="0"/>
          </a:p>
        </p:txBody>
      </p:sp>
      <p:sp>
        <p:nvSpPr>
          <p:cNvPr id="3" name="Content Placeholder 2"/>
          <p:cNvSpPr>
            <a:spLocks noGrp="1"/>
          </p:cNvSpPr>
          <p:nvPr>
            <p:ph idx="1"/>
          </p:nvPr>
        </p:nvSpPr>
        <p:spPr/>
        <p:txBody>
          <a:bodyPr/>
          <a:lstStyle/>
          <a:p>
            <a:r>
              <a:rPr lang="en-US" dirty="0" smtClean="0"/>
              <a:t>What is meant by ‘bioinformatics’?</a:t>
            </a:r>
          </a:p>
          <a:p>
            <a:r>
              <a:rPr lang="en-US" dirty="0" smtClean="0"/>
              <a:t>What is </a:t>
            </a:r>
            <a:r>
              <a:rPr lang="en-US" dirty="0" err="1" smtClean="0"/>
              <a:t>chemogenomics</a:t>
            </a:r>
            <a:r>
              <a:rPr lang="en-US" dirty="0" smtClean="0"/>
              <a:t>?</a:t>
            </a:r>
          </a:p>
          <a:p>
            <a:r>
              <a:rPr lang="en-US" dirty="0" smtClean="0"/>
              <a:t>How is </a:t>
            </a:r>
            <a:r>
              <a:rPr lang="en-US" dirty="0" err="1" smtClean="0"/>
              <a:t>chemonogenomics</a:t>
            </a:r>
            <a:r>
              <a:rPr lang="en-US" dirty="0" smtClean="0"/>
              <a:t> applied to malaria drug?</a:t>
            </a:r>
          </a:p>
          <a:p>
            <a:endParaRPr lang="en-US" dirty="0"/>
          </a:p>
        </p:txBody>
      </p:sp>
      <p:pic>
        <p:nvPicPr>
          <p:cNvPr id="4" name="Picture 3" descr="52397-cartoon-compu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42" y="3455956"/>
            <a:ext cx="3595490" cy="3235941"/>
          </a:xfrm>
          <a:prstGeom prst="rect">
            <a:avLst/>
          </a:prstGeom>
        </p:spPr>
      </p:pic>
    </p:spTree>
    <p:extLst>
      <p:ext uri="{BB962C8B-B14F-4D97-AF65-F5344CB8AC3E}">
        <p14:creationId xmlns:p14="http://schemas.microsoft.com/office/powerpoint/2010/main" val="141267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Computers</a:t>
            </a:r>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pPr marL="0" indent="0">
              <a:buNone/>
            </a:pPr>
            <a:r>
              <a:rPr lang="en-US" dirty="0" smtClean="0"/>
              <a:t>Improvements in computing has helped develop scientific research.</a:t>
            </a:r>
          </a:p>
          <a:p>
            <a:pPr marL="0" indent="0">
              <a:buNone/>
            </a:pPr>
            <a:endParaRPr lang="en-US" dirty="0"/>
          </a:p>
          <a:p>
            <a:pPr marL="0" indent="0">
              <a:buNone/>
            </a:pPr>
            <a:r>
              <a:rPr lang="en-US" dirty="0" smtClean="0"/>
              <a:t>Scientists can</a:t>
            </a:r>
          </a:p>
          <a:p>
            <a:pPr>
              <a:buFontTx/>
              <a:buChar char="-"/>
            </a:pPr>
            <a:r>
              <a:rPr lang="en-US" dirty="0" err="1" smtClean="0"/>
              <a:t>Organise</a:t>
            </a:r>
            <a:endParaRPr lang="en-US" dirty="0" smtClean="0"/>
          </a:p>
          <a:p>
            <a:pPr>
              <a:buFontTx/>
              <a:buChar char="-"/>
            </a:pPr>
            <a:r>
              <a:rPr lang="en-US" dirty="0" smtClean="0"/>
              <a:t>Store</a:t>
            </a:r>
          </a:p>
          <a:p>
            <a:pPr>
              <a:buFontTx/>
              <a:buChar char="-"/>
            </a:pPr>
            <a:r>
              <a:rPr lang="en-US" dirty="0" smtClean="0"/>
              <a:t>Retrieve</a:t>
            </a:r>
          </a:p>
          <a:p>
            <a:pPr>
              <a:buFontTx/>
              <a:buChar char="-"/>
            </a:pPr>
            <a:r>
              <a:rPr lang="en-US" dirty="0" smtClean="0"/>
              <a:t>Analyse</a:t>
            </a:r>
          </a:p>
          <a:p>
            <a:pPr>
              <a:buFontTx/>
              <a:buChar char="-"/>
            </a:pPr>
            <a:r>
              <a:rPr lang="en-US" dirty="0" smtClean="0"/>
              <a:t>Add to </a:t>
            </a:r>
          </a:p>
          <a:p>
            <a:pPr>
              <a:buFontTx/>
              <a:buChar char="-"/>
            </a:pPr>
            <a:endParaRPr lang="en-US" dirty="0"/>
          </a:p>
          <a:p>
            <a:pPr marL="0" indent="0">
              <a:buNone/>
            </a:pPr>
            <a:r>
              <a:rPr lang="en-US" dirty="0" smtClean="0"/>
              <a:t>Multiple research groups can collaborate their work.</a:t>
            </a:r>
          </a:p>
        </p:txBody>
      </p:sp>
      <p:pic>
        <p:nvPicPr>
          <p:cNvPr id="4" name="Picture 3" descr="52397-cartoon-compu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150" y="2289266"/>
            <a:ext cx="3595490" cy="3235941"/>
          </a:xfrm>
          <a:prstGeom prst="rect">
            <a:avLst/>
          </a:prstGeom>
        </p:spPr>
      </p:pic>
    </p:spTree>
    <p:extLst>
      <p:ext uri="{BB962C8B-B14F-4D97-AF65-F5344CB8AC3E}">
        <p14:creationId xmlns:p14="http://schemas.microsoft.com/office/powerpoint/2010/main" val="1568991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ioknowledgy-81-metabolism-3-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5166"/>
          </a:xfrm>
          <a:prstGeom prst="rect">
            <a:avLst/>
          </a:prstGeom>
        </p:spPr>
      </p:pic>
      <p:sp>
        <p:nvSpPr>
          <p:cNvPr id="5" name="TextBox 4"/>
          <p:cNvSpPr txBox="1"/>
          <p:nvPr/>
        </p:nvSpPr>
        <p:spPr>
          <a:xfrm>
            <a:off x="4612853" y="2054132"/>
            <a:ext cx="3548348" cy="4401205"/>
          </a:xfrm>
          <a:prstGeom prst="rect">
            <a:avLst/>
          </a:prstGeom>
          <a:noFill/>
        </p:spPr>
        <p:txBody>
          <a:bodyPr wrap="square" rtlCol="0">
            <a:spAutoFit/>
          </a:bodyPr>
          <a:lstStyle/>
          <a:p>
            <a:pPr algn="ctr"/>
            <a:r>
              <a:rPr lang="en-US" sz="4000" dirty="0" smtClean="0"/>
              <a:t>TREAD</a:t>
            </a:r>
          </a:p>
          <a:p>
            <a:pPr algn="ctr"/>
            <a:r>
              <a:rPr lang="en-US" sz="4000" dirty="0" smtClean="0"/>
              <a:t>BREAD</a:t>
            </a:r>
          </a:p>
          <a:p>
            <a:pPr algn="ctr"/>
            <a:r>
              <a:rPr lang="en-US" sz="4000" dirty="0" smtClean="0"/>
              <a:t>BREED</a:t>
            </a:r>
          </a:p>
          <a:p>
            <a:pPr algn="ctr"/>
            <a:r>
              <a:rPr lang="en-US" sz="4000" dirty="0" smtClean="0"/>
              <a:t>BLEED</a:t>
            </a:r>
          </a:p>
          <a:p>
            <a:pPr algn="ctr"/>
            <a:r>
              <a:rPr lang="en-US" sz="4000" dirty="0" smtClean="0"/>
              <a:t>BLEND</a:t>
            </a:r>
          </a:p>
          <a:p>
            <a:pPr algn="ctr"/>
            <a:r>
              <a:rPr lang="en-US" sz="4000" dirty="0" smtClean="0"/>
              <a:t>BLIND</a:t>
            </a:r>
          </a:p>
          <a:p>
            <a:pPr algn="ctr"/>
            <a:r>
              <a:rPr lang="en-US" sz="4000" dirty="0" smtClean="0"/>
              <a:t>BLINK</a:t>
            </a:r>
            <a:endParaRPr lang="en-US" sz="4000" dirty="0"/>
          </a:p>
        </p:txBody>
      </p:sp>
    </p:spTree>
    <p:extLst>
      <p:ext uri="{BB962C8B-B14F-4D97-AF65-F5344CB8AC3E}">
        <p14:creationId xmlns:p14="http://schemas.microsoft.com/office/powerpoint/2010/main" val="1876656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Summary</a:t>
            </a:r>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10000"/>
          </a:bodyPr>
          <a:lstStyle/>
          <a:p>
            <a:pPr marL="0" indent="0">
              <a:buNone/>
            </a:pPr>
            <a:r>
              <a:rPr lang="en-US" dirty="0" smtClean="0"/>
              <a:t>What is metabolism?</a:t>
            </a:r>
          </a:p>
          <a:p>
            <a:pPr marL="0" indent="0">
              <a:buNone/>
            </a:pPr>
            <a:endParaRPr lang="en-US" dirty="0" smtClean="0"/>
          </a:p>
          <a:p>
            <a:pPr marL="0" indent="0">
              <a:buNone/>
            </a:pPr>
            <a:r>
              <a:rPr lang="en-US" dirty="0" smtClean="0"/>
              <a:t>What 3 things do you need to remember about metabolism?</a:t>
            </a:r>
          </a:p>
          <a:p>
            <a:pPr marL="0" indent="0">
              <a:buNone/>
            </a:pPr>
            <a:endParaRPr lang="en-US" dirty="0"/>
          </a:p>
          <a:p>
            <a:pPr marL="0" indent="0">
              <a:buNone/>
            </a:pPr>
            <a:r>
              <a:rPr lang="en-US" dirty="0" smtClean="0"/>
              <a:t>What do enzymes do?</a:t>
            </a:r>
          </a:p>
          <a:p>
            <a:pPr marL="0" indent="0">
              <a:buNone/>
            </a:pPr>
            <a:endParaRPr lang="en-US" dirty="0"/>
          </a:p>
          <a:p>
            <a:pPr marL="0" indent="0">
              <a:buNone/>
            </a:pPr>
            <a:r>
              <a:rPr lang="en-US" dirty="0" smtClean="0"/>
              <a:t>What are the two types of inhibitors? Describe them.</a:t>
            </a:r>
          </a:p>
          <a:p>
            <a:pPr marL="0" indent="0">
              <a:buNone/>
            </a:pPr>
            <a:endParaRPr lang="en-US" dirty="0"/>
          </a:p>
          <a:p>
            <a:pPr marL="0" indent="0">
              <a:buNone/>
            </a:pPr>
            <a:r>
              <a:rPr lang="en-US" dirty="0" smtClean="0"/>
              <a:t>What is end product inhibition</a:t>
            </a:r>
          </a:p>
          <a:p>
            <a:pPr marL="0" indent="0">
              <a:buNone/>
            </a:pPr>
            <a:endParaRPr lang="en-US" dirty="0" smtClean="0"/>
          </a:p>
        </p:txBody>
      </p:sp>
    </p:spTree>
    <p:extLst>
      <p:ext uri="{BB962C8B-B14F-4D97-AF65-F5344CB8AC3E}">
        <p14:creationId xmlns:p14="http://schemas.microsoft.com/office/powerpoint/2010/main" val="785675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Metabolism</a:t>
            </a:r>
            <a:endParaRPr lang="en-US" b="1" u="sng" dirty="0"/>
          </a:p>
        </p:txBody>
      </p:sp>
      <p:sp>
        <p:nvSpPr>
          <p:cNvPr id="3" name="Content Placeholder 2"/>
          <p:cNvSpPr>
            <a:spLocks noGrp="1"/>
          </p:cNvSpPr>
          <p:nvPr>
            <p:ph idx="1"/>
          </p:nvPr>
        </p:nvSpPr>
        <p:spPr>
          <a:solidFill>
            <a:schemeClr val="bg1"/>
          </a:solidFill>
        </p:spPr>
        <p:txBody>
          <a:bodyPr>
            <a:normAutofit fontScale="92500"/>
          </a:bodyPr>
          <a:lstStyle/>
          <a:p>
            <a:pPr>
              <a:buFontTx/>
              <a:buChar char="-"/>
            </a:pPr>
            <a:r>
              <a:rPr lang="en-US" dirty="0"/>
              <a:t>Metabolic pathways consist of chains and cycles of enzyme-</a:t>
            </a:r>
            <a:r>
              <a:rPr lang="en-US" dirty="0" err="1"/>
              <a:t>catalysed</a:t>
            </a:r>
            <a:r>
              <a:rPr lang="en-US" dirty="0"/>
              <a:t> reactions</a:t>
            </a:r>
          </a:p>
          <a:p>
            <a:pPr>
              <a:buFontTx/>
              <a:buChar char="-"/>
            </a:pPr>
            <a:r>
              <a:rPr lang="en-US" dirty="0"/>
              <a:t>Enzymes lower the activation energy of the chemical reactions that they </a:t>
            </a:r>
            <a:r>
              <a:rPr lang="en-US" dirty="0" err="1"/>
              <a:t>catalyse</a:t>
            </a:r>
            <a:endParaRPr lang="en-US" dirty="0"/>
          </a:p>
          <a:p>
            <a:pPr>
              <a:buFontTx/>
              <a:buChar char="-"/>
            </a:pPr>
            <a:r>
              <a:rPr lang="en-US" dirty="0"/>
              <a:t>Enzyme inhibitors can be competitive or non-competitive</a:t>
            </a:r>
          </a:p>
          <a:p>
            <a:pPr>
              <a:buFontTx/>
              <a:buChar char="-"/>
            </a:pPr>
            <a:r>
              <a:rPr lang="en-US" dirty="0"/>
              <a:t>Metabolic pathways can be controlled by end-product </a:t>
            </a:r>
            <a:r>
              <a:rPr lang="en-US" dirty="0" smtClean="0"/>
              <a:t>inhibition</a:t>
            </a:r>
            <a:endParaRPr lang="en-US" dirty="0"/>
          </a:p>
        </p:txBody>
      </p:sp>
    </p:spTree>
    <p:extLst>
      <p:ext uri="{BB962C8B-B14F-4D97-AF65-F5344CB8AC3E}">
        <p14:creationId xmlns:p14="http://schemas.microsoft.com/office/powerpoint/2010/main" val="7616499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Metabolism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Chemical changes that take place in living cells.</a:t>
            </a:r>
          </a:p>
          <a:p>
            <a:pPr marL="0" indent="0">
              <a:buNone/>
            </a:pPr>
            <a:endParaRPr lang="en-US" dirty="0"/>
          </a:p>
          <a:p>
            <a:pPr marL="0" indent="0">
              <a:buNone/>
            </a:pPr>
            <a:r>
              <a:rPr lang="en-US" dirty="0"/>
              <a:t>“Metabolism (from Greek: </a:t>
            </a:r>
            <a:r>
              <a:rPr lang="en-US" dirty="0" err="1"/>
              <a:t>μετ</a:t>
            </a:r>
            <a:r>
              <a:rPr lang="en-US" dirty="0"/>
              <a:t>αβ</a:t>
            </a:r>
            <a:r>
              <a:rPr lang="en-US" dirty="0" err="1"/>
              <a:t>ολή</a:t>
            </a:r>
            <a:r>
              <a:rPr lang="en-US" dirty="0"/>
              <a:t> </a:t>
            </a:r>
            <a:r>
              <a:rPr lang="en-US" dirty="0" err="1"/>
              <a:t>metabolē</a:t>
            </a:r>
            <a:r>
              <a:rPr lang="en-US" dirty="0"/>
              <a:t>, "change") is the set of life-sustaining chemical transformations within the cells of living </a:t>
            </a:r>
            <a:r>
              <a:rPr lang="en-US" dirty="0" smtClean="0"/>
              <a:t>organisms” </a:t>
            </a:r>
          </a:p>
          <a:p>
            <a:pPr marL="0" indent="0">
              <a:buNone/>
            </a:pPr>
            <a:endParaRPr lang="en-US" dirty="0" smtClean="0"/>
          </a:p>
          <a:p>
            <a:r>
              <a:rPr lang="en-US" dirty="0" smtClean="0"/>
              <a:t>Huge range of changes catalysed by over 5,000 enzymes. </a:t>
            </a:r>
          </a:p>
          <a:p>
            <a:pPr marL="0" indent="0">
              <a:buNone/>
            </a:pPr>
            <a:endParaRPr lang="en-US" dirty="0"/>
          </a:p>
          <a:p>
            <a:pPr marL="0" indent="0">
              <a:buNone/>
            </a:pPr>
            <a:endParaRPr lang="en-US" dirty="0"/>
          </a:p>
        </p:txBody>
      </p:sp>
      <p:sp>
        <p:nvSpPr>
          <p:cNvPr id="5" name="Rectangle 4"/>
          <p:cNvSpPr/>
          <p:nvPr/>
        </p:nvSpPr>
        <p:spPr>
          <a:xfrm>
            <a:off x="7093446" y="559845"/>
            <a:ext cx="1479604" cy="369332"/>
          </a:xfrm>
          <a:prstGeom prst="rect">
            <a:avLst/>
          </a:prstGeom>
        </p:spPr>
        <p:txBody>
          <a:bodyPr wrap="none">
            <a:spAutoFit/>
          </a:bodyPr>
          <a:lstStyle/>
          <a:p>
            <a:r>
              <a:rPr lang="en-US" dirty="0" smtClean="0">
                <a:hlinkClick r:id="rId2"/>
              </a:rPr>
              <a:t>Metabolism</a:t>
            </a:r>
            <a:endParaRPr lang="en-US" dirty="0"/>
          </a:p>
        </p:txBody>
      </p:sp>
    </p:spTree>
    <p:extLst>
      <p:ext uri="{BB962C8B-B14F-4D97-AF65-F5344CB8AC3E}">
        <p14:creationId xmlns:p14="http://schemas.microsoft.com/office/powerpoint/2010/main" val="30947068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gMetabolicPathways_LOW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36" y="0"/>
            <a:ext cx="9736291" cy="6858000"/>
          </a:xfrm>
          <a:prstGeom prst="rect">
            <a:avLst/>
          </a:prstGeom>
        </p:spPr>
      </p:pic>
    </p:spTree>
    <p:extLst>
      <p:ext uri="{BB962C8B-B14F-4D97-AF65-F5344CB8AC3E}">
        <p14:creationId xmlns:p14="http://schemas.microsoft.com/office/powerpoint/2010/main" val="14061155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Metabolism</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Most chemical changes happen in a sequence of small steps – forming a </a:t>
            </a:r>
            <a:r>
              <a:rPr lang="en-US" sz="2400" b="1" dirty="0" smtClean="0">
                <a:solidFill>
                  <a:srgbClr val="FF0000"/>
                </a:solidFill>
              </a:rPr>
              <a:t>metabolic pathway</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3169139" y="2360998"/>
            <a:ext cx="8709320" cy="4243002"/>
          </a:xfrm>
          <a:prstGeom prst="rect">
            <a:avLst/>
          </a:prstGeom>
        </p:spPr>
      </p:pic>
    </p:spTree>
    <p:extLst>
      <p:ext uri="{BB962C8B-B14F-4D97-AF65-F5344CB8AC3E}">
        <p14:creationId xmlns:p14="http://schemas.microsoft.com/office/powerpoint/2010/main" val="2758972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Metabolism</a:t>
            </a:r>
            <a:endParaRPr lang="en-US" dirty="0"/>
          </a:p>
        </p:txBody>
      </p:sp>
      <p:sp>
        <p:nvSpPr>
          <p:cNvPr id="3" name="Content Placeholder 2"/>
          <p:cNvSpPr>
            <a:spLocks noGrp="1"/>
          </p:cNvSpPr>
          <p:nvPr>
            <p:ph idx="1"/>
          </p:nvPr>
        </p:nvSpPr>
        <p:spPr/>
        <p:txBody>
          <a:bodyPr/>
          <a:lstStyle/>
          <a:p>
            <a:pPr marL="0" indent="0">
              <a:buNone/>
            </a:pPr>
            <a:r>
              <a:rPr lang="en-US" sz="2800" dirty="0" smtClean="0"/>
              <a:t>2. Most pathways involve a chain of reactions. </a:t>
            </a:r>
            <a:endParaRPr lang="en-US" sz="2800" dirty="0"/>
          </a:p>
          <a:p>
            <a:pPr marL="0" indent="0">
              <a:buNone/>
            </a:pPr>
            <a:endParaRPr lang="en-US" dirty="0"/>
          </a:p>
        </p:txBody>
      </p:sp>
      <p:pic>
        <p:nvPicPr>
          <p:cNvPr id="5" name="Picture 4"/>
          <p:cNvPicPr>
            <a:picLocks noChangeAspect="1"/>
          </p:cNvPicPr>
          <p:nvPr/>
        </p:nvPicPr>
        <p:blipFill>
          <a:blip r:embed="rId2"/>
          <a:stretch>
            <a:fillRect/>
          </a:stretch>
        </p:blipFill>
        <p:spPr>
          <a:xfrm>
            <a:off x="2168769" y="2209800"/>
            <a:ext cx="5604262" cy="4511431"/>
          </a:xfrm>
          <a:prstGeom prst="rect">
            <a:avLst/>
          </a:prstGeom>
        </p:spPr>
      </p:pic>
    </p:spTree>
    <p:extLst>
      <p:ext uri="{BB962C8B-B14F-4D97-AF65-F5344CB8AC3E}">
        <p14:creationId xmlns:p14="http://schemas.microsoft.com/office/powerpoint/2010/main" val="26848994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t>Metabolism</a:t>
            </a:r>
            <a:endParaRPr lang="en-US" dirty="0"/>
          </a:p>
        </p:txBody>
      </p:sp>
      <p:sp>
        <p:nvSpPr>
          <p:cNvPr id="3" name="Content Placeholder 2"/>
          <p:cNvSpPr>
            <a:spLocks noGrp="1"/>
          </p:cNvSpPr>
          <p:nvPr>
            <p:ph idx="1"/>
          </p:nvPr>
        </p:nvSpPr>
        <p:spPr>
          <a:xfrm>
            <a:off x="261815" y="1493838"/>
            <a:ext cx="8686800" cy="4525963"/>
          </a:xfrm>
        </p:spPr>
        <p:txBody>
          <a:bodyPr/>
          <a:lstStyle/>
          <a:p>
            <a:pPr marL="514350" indent="-514350">
              <a:buAutoNum type="arabicPeriod" startAt="3"/>
            </a:pPr>
            <a:r>
              <a:rPr lang="en-US" dirty="0" smtClean="0"/>
              <a:t>Some form a cycle rather than a chain. </a:t>
            </a:r>
          </a:p>
          <a:p>
            <a:pPr marL="514350" indent="-514350">
              <a:buAutoNum type="arabicPeriod" startAt="3"/>
            </a:pPr>
            <a:endParaRPr lang="en-US" dirty="0"/>
          </a:p>
          <a:p>
            <a:pPr marL="0" indent="0">
              <a:buNone/>
            </a:pPr>
            <a:r>
              <a:rPr lang="en-US" dirty="0" smtClean="0"/>
              <a:t>(part of aerobic </a:t>
            </a:r>
          </a:p>
          <a:p>
            <a:pPr marL="0" indent="0">
              <a:buNone/>
            </a:pPr>
            <a:r>
              <a:rPr lang="en-US" dirty="0" smtClean="0"/>
              <a:t>respiration)</a:t>
            </a:r>
          </a:p>
          <a:p>
            <a:pPr marL="514350" indent="-514350">
              <a:buAutoNum type="arabicPeriod" startAt="3"/>
            </a:pPr>
            <a:endParaRPr lang="en-US" dirty="0"/>
          </a:p>
          <a:p>
            <a:pPr marL="0" indent="0">
              <a:buNone/>
            </a:pPr>
            <a:endParaRPr lang="en-US" dirty="0"/>
          </a:p>
          <a:p>
            <a:pPr marL="0" indent="0">
              <a:buNone/>
            </a:pPr>
            <a:endParaRPr lang="en-US" dirty="0"/>
          </a:p>
        </p:txBody>
      </p:sp>
      <p:pic>
        <p:nvPicPr>
          <p:cNvPr id="5" name="Picture 4" descr="citricacidcyc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509" y="2190140"/>
            <a:ext cx="5005748" cy="4667860"/>
          </a:xfrm>
          <a:prstGeom prst="rect">
            <a:avLst/>
          </a:prstGeom>
        </p:spPr>
      </p:pic>
    </p:spTree>
    <p:extLst>
      <p:ext uri="{BB962C8B-B14F-4D97-AF65-F5344CB8AC3E}">
        <p14:creationId xmlns:p14="http://schemas.microsoft.com/office/powerpoint/2010/main" val="3850628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76646" cy="1143000"/>
          </a:xfrm>
          <a:solidFill>
            <a:srgbClr val="CCFFCC"/>
          </a:solidFill>
        </p:spPr>
        <p:txBody>
          <a:bodyPr>
            <a:normAutofit fontScale="90000"/>
          </a:bodyPr>
          <a:lstStyle/>
          <a:p>
            <a:r>
              <a:rPr lang="en-US" dirty="0" smtClean="0"/>
              <a:t>Enzymes – prior knowledge</a:t>
            </a:r>
            <a:endParaRPr lang="en-US" dirty="0"/>
          </a:p>
        </p:txBody>
      </p:sp>
      <p:sp>
        <p:nvSpPr>
          <p:cNvPr id="3" name="Content Placeholder 2"/>
          <p:cNvSpPr>
            <a:spLocks noGrp="1"/>
          </p:cNvSpPr>
          <p:nvPr>
            <p:ph idx="1"/>
          </p:nvPr>
        </p:nvSpPr>
        <p:spPr>
          <a:xfrm>
            <a:off x="144584" y="1600200"/>
            <a:ext cx="7052403" cy="4525963"/>
          </a:xfrm>
        </p:spPr>
        <p:txBody>
          <a:bodyPr>
            <a:normAutofit/>
          </a:bodyPr>
          <a:lstStyle/>
          <a:p>
            <a:pPr marL="0" indent="0" algn="ctr">
              <a:buNone/>
            </a:pPr>
            <a:r>
              <a:rPr lang="en-US" dirty="0" smtClean="0"/>
              <a:t>Proteins that work as a catalyst.</a:t>
            </a:r>
          </a:p>
          <a:p>
            <a:pPr marL="0" indent="0" algn="ctr">
              <a:buNone/>
            </a:pPr>
            <a:r>
              <a:rPr lang="en-US" dirty="0" smtClean="0"/>
              <a:t>Speed up chemical reactions without being altered themselves.</a:t>
            </a:r>
            <a:endParaRPr lang="en-US" dirty="0"/>
          </a:p>
        </p:txBody>
      </p:sp>
      <p:pic>
        <p:nvPicPr>
          <p:cNvPr id="4" name="Picture 3" descr="Enzyme_mechanism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698"/>
            <a:ext cx="8984092" cy="3473302"/>
          </a:xfrm>
          <a:prstGeom prst="rect">
            <a:avLst/>
          </a:prstGeom>
        </p:spPr>
      </p:pic>
      <p:sp>
        <p:nvSpPr>
          <p:cNvPr id="5" name="TextBox 4"/>
          <p:cNvSpPr txBox="1"/>
          <p:nvPr/>
        </p:nvSpPr>
        <p:spPr>
          <a:xfrm>
            <a:off x="7196987" y="0"/>
            <a:ext cx="1947014" cy="3170099"/>
          </a:xfrm>
          <a:prstGeom prst="rect">
            <a:avLst/>
          </a:prstGeom>
          <a:noFill/>
          <a:ln>
            <a:solidFill>
              <a:schemeClr val="tx1"/>
            </a:solidFill>
          </a:ln>
        </p:spPr>
        <p:txBody>
          <a:bodyPr wrap="square" rtlCol="0">
            <a:spAutoFit/>
          </a:bodyPr>
          <a:lstStyle/>
          <a:p>
            <a:pPr algn="ctr"/>
            <a:r>
              <a:rPr lang="en-US" sz="2000" dirty="0" smtClean="0"/>
              <a:t>To measure the rate of reaction of an enzyme you measure the ‘amount’ of product gained, or the amount of substrate lost</a:t>
            </a:r>
            <a:endParaRPr lang="en-US" sz="2000" dirty="0"/>
          </a:p>
        </p:txBody>
      </p:sp>
    </p:spTree>
    <p:extLst>
      <p:ext uri="{BB962C8B-B14F-4D97-AF65-F5344CB8AC3E}">
        <p14:creationId xmlns:p14="http://schemas.microsoft.com/office/powerpoint/2010/main" val="3911873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TotalTime>
  <Words>697</Words>
  <Application>Microsoft Macintosh PowerPoint</Application>
  <PresentationFormat>On-screen Show (4:3)</PresentationFormat>
  <Paragraphs>115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8.1 Metabolism</vt:lpstr>
      <vt:lpstr>PowerPoint Presentation</vt:lpstr>
      <vt:lpstr>Metabolism</vt:lpstr>
      <vt:lpstr>Metabolism</vt:lpstr>
      <vt:lpstr>PowerPoint Presentation</vt:lpstr>
      <vt:lpstr>Metabolism</vt:lpstr>
      <vt:lpstr>Metabolism</vt:lpstr>
      <vt:lpstr>Metabolism</vt:lpstr>
      <vt:lpstr>Enzymes – prior knowledge</vt:lpstr>
      <vt:lpstr>Enzymes</vt:lpstr>
      <vt:lpstr>Enzymes </vt:lpstr>
      <vt:lpstr>Enzyme Inhibitors </vt:lpstr>
      <vt:lpstr>PowerPoint Presentation</vt:lpstr>
      <vt:lpstr>Effects of enzyme inhibitors</vt:lpstr>
      <vt:lpstr>End product inhibition</vt:lpstr>
      <vt:lpstr>PowerPoint Presentation</vt:lpstr>
      <vt:lpstr>End product inhibition</vt:lpstr>
      <vt:lpstr>Bioinformatics - Chemogenomics</vt:lpstr>
      <vt:lpstr>Computers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Thomas Kitwood</cp:lastModifiedBy>
  <cp:revision>47</cp:revision>
  <cp:lastPrinted>2017-02-13T00:04:10Z</cp:lastPrinted>
  <dcterms:created xsi:type="dcterms:W3CDTF">2015-01-16T03:09:13Z</dcterms:created>
  <dcterms:modified xsi:type="dcterms:W3CDTF">2017-02-13T00:19:20Z</dcterms:modified>
</cp:coreProperties>
</file>