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6" r:id="rId3"/>
    <p:sldId id="260" r:id="rId4"/>
    <p:sldId id="259" r:id="rId5"/>
    <p:sldId id="257" r:id="rId6"/>
    <p:sldId id="293" r:id="rId7"/>
    <p:sldId id="258" r:id="rId8"/>
    <p:sldId id="316" r:id="rId9"/>
    <p:sldId id="266" r:id="rId10"/>
    <p:sldId id="262" r:id="rId11"/>
    <p:sldId id="317" r:id="rId12"/>
    <p:sldId id="261" r:id="rId13"/>
    <p:sldId id="318" r:id="rId14"/>
    <p:sldId id="263" r:id="rId15"/>
    <p:sldId id="306" r:id="rId16"/>
    <p:sldId id="307" r:id="rId17"/>
    <p:sldId id="308" r:id="rId18"/>
    <p:sldId id="309" r:id="rId19"/>
    <p:sldId id="310" r:id="rId20"/>
    <p:sldId id="272" r:id="rId21"/>
    <p:sldId id="273" r:id="rId22"/>
    <p:sldId id="299" r:id="rId23"/>
    <p:sldId id="311" r:id="rId24"/>
    <p:sldId id="312" r:id="rId25"/>
    <p:sldId id="313" r:id="rId26"/>
    <p:sldId id="314" r:id="rId27"/>
    <p:sldId id="315" r:id="rId28"/>
    <p:sldId id="275" r:id="rId29"/>
    <p:sldId id="294" r:id="rId30"/>
    <p:sldId id="276" r:id="rId31"/>
    <p:sldId id="277" r:id="rId32"/>
    <p:sldId id="278" r:id="rId33"/>
    <p:sldId id="300" r:id="rId34"/>
    <p:sldId id="301" r:id="rId35"/>
    <p:sldId id="303" r:id="rId36"/>
    <p:sldId id="296" r:id="rId37"/>
    <p:sldId id="281" r:id="rId38"/>
    <p:sldId id="305" r:id="rId39"/>
    <p:sldId id="297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00"/>
    <p:restoredTop sz="99765" autoAdjust="0"/>
  </p:normalViewPr>
  <p:slideViewPr>
    <p:cSldViewPr snapToGrid="0" snapToObjects="1">
      <p:cViewPr>
        <p:scale>
          <a:sx n="94" d="100"/>
          <a:sy n="94" d="100"/>
        </p:scale>
        <p:origin x="1464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5333-41F3-F64E-8D61-540C0952E86F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B146-64DA-EC42-B201-123FE94B9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9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5333-41F3-F64E-8D61-540C0952E86F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B146-64DA-EC42-B201-123FE94B9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59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5333-41F3-F64E-8D61-540C0952E86F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B146-64DA-EC42-B201-123FE94B9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5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5333-41F3-F64E-8D61-540C0952E86F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B146-64DA-EC42-B201-123FE94B9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5333-41F3-F64E-8D61-540C0952E86F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B146-64DA-EC42-B201-123FE94B9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0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5333-41F3-F64E-8D61-540C0952E86F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B146-64DA-EC42-B201-123FE94B9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3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5333-41F3-F64E-8D61-540C0952E86F}" type="datetimeFigureOut">
              <a:rPr lang="en-US" smtClean="0"/>
              <a:t>1/8/18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B146-64DA-EC42-B201-123FE94B9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5333-41F3-F64E-8D61-540C0952E86F}" type="datetimeFigureOut">
              <a:rPr lang="en-US" smtClean="0"/>
              <a:t>1/8/18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B146-64DA-EC42-B201-123FE94B9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6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5333-41F3-F64E-8D61-540C0952E86F}" type="datetimeFigureOut">
              <a:rPr lang="en-US" smtClean="0"/>
              <a:t>1/8/18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B146-64DA-EC42-B201-123FE94B9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5333-41F3-F64E-8D61-540C0952E86F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B146-64DA-EC42-B201-123FE94B9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6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5333-41F3-F64E-8D61-540C0952E86F}" type="datetimeFigureOut">
              <a:rPr lang="en-US" smtClean="0"/>
              <a:t>1/8/18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DB146-64DA-EC42-B201-123FE94B9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5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65333-41F3-F64E-8D61-540C0952E86F}" type="datetimeFigureOut">
              <a:rPr lang="en-US" smtClean="0"/>
              <a:t>1/8/18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DB146-64DA-EC42-B201-123FE94B9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5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www.youtube.com/watch?v=Mehz7tCxjSE&amp;safe=activ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www.youtube.com/watch?v=Mehz7tCxjSE&amp;safe=activ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19 at 2.12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3"/>
            <a:ext cx="9626364" cy="684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3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Genotypes and Phenotypes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70" y="159505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Genotype refers to the genes that you have. </a:t>
            </a:r>
          </a:p>
          <a:p>
            <a:pPr marL="0" indent="0">
              <a:buNone/>
            </a:pPr>
            <a:r>
              <a:rPr lang="en-US" dirty="0" smtClean="0"/>
              <a:t>We use letters..</a:t>
            </a:r>
          </a:p>
          <a:p>
            <a:pPr marL="0" indent="0">
              <a:buNone/>
            </a:pPr>
            <a:r>
              <a:rPr lang="en-US" dirty="0" smtClean="0"/>
              <a:t>BB – Brown eyes</a:t>
            </a:r>
          </a:p>
          <a:p>
            <a:pPr marL="0" indent="0">
              <a:buNone/>
            </a:pPr>
            <a:r>
              <a:rPr lang="en-US" dirty="0" smtClean="0"/>
              <a:t>Bb – Brown eyes</a:t>
            </a:r>
          </a:p>
          <a:p>
            <a:pPr marL="0" indent="0">
              <a:buNone/>
            </a:pPr>
            <a:r>
              <a:rPr lang="en-US" dirty="0"/>
              <a:t>b</a:t>
            </a:r>
            <a:r>
              <a:rPr lang="en-US" dirty="0" smtClean="0"/>
              <a:t>b – blue eyes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Eye </a:t>
            </a:r>
            <a:r>
              <a:rPr lang="en-US" dirty="0" err="1" smtClean="0"/>
              <a:t>colour</a:t>
            </a:r>
            <a:r>
              <a:rPr lang="en-US" dirty="0" smtClean="0"/>
              <a:t> is the phonotype (the characteristic)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907" y="2093362"/>
            <a:ext cx="4244453" cy="30252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31043" y="259307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35851" y="412433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15583" y="5949581"/>
            <a:ext cx="2603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Which allele is dominant?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2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Glossary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68439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Allele – different form of the same gene</a:t>
            </a:r>
          </a:p>
          <a:p>
            <a:r>
              <a:rPr lang="en-US" sz="2800" dirty="0" smtClean="0"/>
              <a:t>Dominant – The allele/gene that is expressed</a:t>
            </a:r>
          </a:p>
          <a:p>
            <a:r>
              <a:rPr lang="en-US" sz="2800" dirty="0" smtClean="0"/>
              <a:t>Recessive – Only expressed if there is no dominant allele</a:t>
            </a:r>
          </a:p>
          <a:p>
            <a:r>
              <a:rPr lang="en-US" sz="2800" dirty="0" smtClean="0"/>
              <a:t>Genotype – The alleles/genes that you have</a:t>
            </a:r>
          </a:p>
          <a:p>
            <a:r>
              <a:rPr lang="en-US" sz="2800" dirty="0" smtClean="0"/>
              <a:t>Phenotype – the characteristics that you have </a:t>
            </a:r>
          </a:p>
          <a:p>
            <a:r>
              <a:rPr lang="en-US" sz="2800" dirty="0" smtClean="0"/>
              <a:t>Homozygous </a:t>
            </a:r>
          </a:p>
          <a:p>
            <a:r>
              <a:rPr lang="en-US" sz="2800" dirty="0" smtClean="0"/>
              <a:t>Heterozygous </a:t>
            </a:r>
          </a:p>
        </p:txBody>
      </p:sp>
    </p:spTree>
    <p:extLst>
      <p:ext uri="{BB962C8B-B14F-4D97-AF65-F5344CB8AC3E}">
        <p14:creationId xmlns:p14="http://schemas.microsoft.com/office/powerpoint/2010/main" val="9494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19 at 2.20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623566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579967" y="2023916"/>
            <a:ext cx="2024283" cy="198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27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Glossary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68439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Allele – different form of the same gene</a:t>
            </a:r>
          </a:p>
          <a:p>
            <a:r>
              <a:rPr lang="en-US" sz="2800" dirty="0" smtClean="0"/>
              <a:t>Dominant – The allele/gene that is expressed</a:t>
            </a:r>
          </a:p>
          <a:p>
            <a:r>
              <a:rPr lang="en-US" sz="2800" dirty="0" smtClean="0"/>
              <a:t>Recessive – Only expressed if there is no dominant allele</a:t>
            </a:r>
          </a:p>
          <a:p>
            <a:r>
              <a:rPr lang="en-US" sz="2800" dirty="0" smtClean="0"/>
              <a:t>Genotype – The alleles/genes that you have</a:t>
            </a:r>
          </a:p>
          <a:p>
            <a:r>
              <a:rPr lang="en-US" sz="2800" dirty="0" smtClean="0"/>
              <a:t>Phenotype – the characteristics that you have </a:t>
            </a:r>
          </a:p>
          <a:p>
            <a:r>
              <a:rPr lang="en-US" sz="2800" dirty="0" smtClean="0"/>
              <a:t>Homozygous – Both alleles are the same</a:t>
            </a:r>
          </a:p>
          <a:p>
            <a:r>
              <a:rPr lang="en-US" sz="2800" dirty="0" smtClean="0"/>
              <a:t>Heterozygous – Alleles are different</a:t>
            </a:r>
          </a:p>
        </p:txBody>
      </p:sp>
    </p:spTree>
    <p:extLst>
      <p:ext uri="{BB962C8B-B14F-4D97-AF65-F5344CB8AC3E}">
        <p14:creationId xmlns:p14="http://schemas.microsoft.com/office/powerpoint/2010/main" val="8032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715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Homozygous dominant woman and heterozygous man have a baby. What are the chances (%) of having a baby with blue eyes?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My mum has blue eyes and my dad has brown eyes. Show how I ended up with blue eyes. </a:t>
            </a:r>
            <a:br>
              <a:rPr lang="en-US" dirty="0" smtClean="0"/>
            </a:br>
            <a:r>
              <a:rPr lang="en-US" dirty="0" smtClean="0"/>
              <a:t>What was the % chance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82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 domestic cats black fur is dominant over grey fur. The </a:t>
            </a:r>
            <a:r>
              <a:rPr lang="en-US" b="1" dirty="0"/>
              <a:t>mother is homozygous recessive</a:t>
            </a:r>
            <a:r>
              <a:rPr lang="en-US" dirty="0"/>
              <a:t> and the </a:t>
            </a:r>
            <a:r>
              <a:rPr lang="en-US" b="1" dirty="0"/>
              <a:t>father is homozygous dominant</a:t>
            </a:r>
            <a:r>
              <a:rPr lang="en-US" dirty="0"/>
              <a:t>. What is the % chance of having a kitten with grey fur?</a:t>
            </a:r>
          </a:p>
        </p:txBody>
      </p:sp>
    </p:spTree>
    <p:extLst>
      <p:ext uri="{BB962C8B-B14F-4D97-AF65-F5344CB8AC3E}">
        <p14:creationId xmlns:p14="http://schemas.microsoft.com/office/powerpoint/2010/main" val="621402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 pea plants, yellow seed color is dominant to green seed color. If a heterozygous pea plant is crossed with a plant that is homozygous recessive for seed </a:t>
            </a:r>
            <a:r>
              <a:rPr lang="en-US" dirty="0" smtClean="0"/>
              <a:t>colour</a:t>
            </a:r>
            <a:r>
              <a:rPr lang="en-US" dirty="0"/>
              <a:t>, what is the </a:t>
            </a:r>
            <a:r>
              <a:rPr lang="en-US" dirty="0" smtClean="0"/>
              <a:t>% probability </a:t>
            </a:r>
            <a:r>
              <a:rPr lang="en-US" dirty="0"/>
              <a:t>that the offspring will have green seeds?</a:t>
            </a:r>
          </a:p>
        </p:txBody>
      </p:sp>
    </p:spTree>
    <p:extLst>
      <p:ext uri="{BB962C8B-B14F-4D97-AF65-F5344CB8AC3E}">
        <p14:creationId xmlns:p14="http://schemas.microsoft.com/office/powerpoint/2010/main" val="691396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When Mendel bred flowers together he found that he was getting purple flowers 75% of the time and white flowers 25% of the time. What were the genotypes of the parent plants. Show how this happened. </a:t>
            </a:r>
          </a:p>
        </p:txBody>
      </p:sp>
    </p:spTree>
    <p:extLst>
      <p:ext uri="{BB962C8B-B14F-4D97-AF65-F5344CB8AC3E}">
        <p14:creationId xmlns:p14="http://schemas.microsoft.com/office/powerpoint/2010/main" val="269280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Red eyes (R) in fruit flies are dominant over white eyes (r). Using </a:t>
            </a:r>
            <a:r>
              <a:rPr lang="en-US" dirty="0" smtClean="0"/>
              <a:t>genetic diagrams, </a:t>
            </a:r>
            <a:r>
              <a:rPr lang="en-US" dirty="0"/>
              <a:t>find the possible eye colors of the offspring if the mother was heterozygous and the father was homozygous recessive.</a:t>
            </a:r>
          </a:p>
        </p:txBody>
      </p:sp>
    </p:spTree>
    <p:extLst>
      <p:ext uri="{BB962C8B-B14F-4D97-AF65-F5344CB8AC3E}">
        <p14:creationId xmlns:p14="http://schemas.microsoft.com/office/powerpoint/2010/main" val="1056865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Huntington’s disease is a genetic disorder which</a:t>
            </a:r>
            <a:r>
              <a:rPr lang="en-US" b="1" dirty="0"/>
              <a:t> </a:t>
            </a:r>
            <a:r>
              <a:rPr lang="en-US" dirty="0"/>
              <a:t>can include psychiatric problems and difficulties with behaviour, feeding, communication and movement. It is caused by a mutation on the dominant allele of a gene on chromosome 4. </a:t>
            </a:r>
            <a:endParaRPr lang="en-US" sz="1100" dirty="0"/>
          </a:p>
          <a:p>
            <a:pPr lvl="1"/>
            <a:r>
              <a:rPr lang="en-US" dirty="0"/>
              <a:t>What is meant by ‘mutation’?</a:t>
            </a:r>
            <a:endParaRPr lang="en-US" sz="1200" dirty="0"/>
          </a:p>
          <a:p>
            <a:pPr lvl="1"/>
            <a:r>
              <a:rPr lang="en-US" dirty="0"/>
              <a:t>How do mutations lead to genetic disorders?</a:t>
            </a:r>
            <a:endParaRPr lang="en-US" sz="1200" dirty="0"/>
          </a:p>
          <a:p>
            <a:pPr lvl="1"/>
            <a:r>
              <a:rPr lang="en-US" dirty="0"/>
              <a:t>A homozygous female sufferer of Huntington’s is planning to have a child with a male non sufferer. What is the % chance they will have a child with Huntington’s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03130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4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What chromosomes determine your sex?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do males have? What do females have?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are the chances you are a boy or a girl?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Show how this works using a </a:t>
            </a:r>
            <a:r>
              <a:rPr lang="en-US" dirty="0" err="1" smtClean="0"/>
              <a:t>punnett</a:t>
            </a:r>
            <a:r>
              <a:rPr lang="en-US" dirty="0" smtClean="0"/>
              <a:t> diagram</a:t>
            </a:r>
            <a:r>
              <a:rPr lang="is-IS" dirty="0" smtClean="0"/>
              <a:t>…......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4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>
          <a:xfrm>
            <a:off x="-364814" y="274638"/>
            <a:ext cx="8229600" cy="4525963"/>
          </a:xfrm>
        </p:spPr>
      </p:pic>
      <p:sp>
        <p:nvSpPr>
          <p:cNvPr id="3" name="TextBox 2"/>
          <p:cNvSpPr txBox="1"/>
          <p:nvPr/>
        </p:nvSpPr>
        <p:spPr>
          <a:xfrm>
            <a:off x="1445745" y="5809288"/>
            <a:ext cx="5702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wouldn’t this get you full marks in an exam?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77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Recessive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12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Sickle cell is a recessive disorder that reduces the ability of the blood to carry oxygen.</a:t>
            </a:r>
          </a:p>
          <a:p>
            <a:pPr lvl="0"/>
            <a:r>
              <a:rPr lang="en-US" dirty="0"/>
              <a:t>What is meant by ‘recessive disorder’?</a:t>
            </a:r>
          </a:p>
          <a:p>
            <a:pPr lvl="0"/>
            <a:r>
              <a:rPr lang="en-US" dirty="0"/>
              <a:t>A homozygous recessive male had a child with a heterozygous female. What are the % chances the child was a sufferer of Sickle cell?</a:t>
            </a:r>
          </a:p>
        </p:txBody>
      </p:sp>
    </p:spTree>
    <p:extLst>
      <p:ext uri="{BB962C8B-B14F-4D97-AF65-F5344CB8AC3E}">
        <p14:creationId xmlns:p14="http://schemas.microsoft.com/office/powerpoint/2010/main" val="1571459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0"/>
            <a:r>
              <a:rPr lang="en-US" dirty="0"/>
              <a:t>Cystic fibrosis is a recessive genetic disorder causing a persistent cough that produces thick mucus. </a:t>
            </a:r>
          </a:p>
          <a:p>
            <a:r>
              <a:rPr lang="en-US" dirty="0"/>
              <a:t>Two people who did not suffer from cystic fibrosis had a child with the disorder. Show how this could have happened.</a:t>
            </a:r>
          </a:p>
        </p:txBody>
      </p:sp>
    </p:spTree>
    <p:extLst>
      <p:ext uri="{BB962C8B-B14F-4D97-AF65-F5344CB8AC3E}">
        <p14:creationId xmlns:p14="http://schemas.microsoft.com/office/powerpoint/2010/main" val="1760681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Tay</a:t>
            </a:r>
            <a:r>
              <a:rPr lang="en-US" dirty="0" smtClean="0"/>
              <a:t>-Sachs </a:t>
            </a:r>
            <a:r>
              <a:rPr lang="en-US" dirty="0"/>
              <a:t>syndrome is a recessive disorder that causes deafness, progressive blindness and decreased muscle strength. </a:t>
            </a:r>
          </a:p>
          <a:p>
            <a:r>
              <a:rPr lang="en-US" dirty="0"/>
              <a:t>A female carrier had a child with a male homozygous dominant male. What is the ratio of phenotypes they could see in their offspring?</a:t>
            </a:r>
          </a:p>
        </p:txBody>
      </p:sp>
    </p:spTree>
    <p:extLst>
      <p:ext uri="{BB962C8B-B14F-4D97-AF65-F5344CB8AC3E}">
        <p14:creationId xmlns:p14="http://schemas.microsoft.com/office/powerpoint/2010/main" val="1603689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Thalassemia is a blood disorder passed down through families (inherited) in which the body makes an abnormal form of hemoglobin. It is caused by a mutation in the recessive allele.</a:t>
            </a:r>
          </a:p>
          <a:p>
            <a:pPr lvl="0"/>
            <a:r>
              <a:rPr lang="en-US" dirty="0"/>
              <a:t>What is function of </a:t>
            </a:r>
            <a:r>
              <a:rPr lang="en-US" dirty="0" err="1"/>
              <a:t>haemoglobin</a:t>
            </a:r>
            <a:r>
              <a:rPr lang="en-US" dirty="0"/>
              <a:t>?</a:t>
            </a:r>
          </a:p>
          <a:p>
            <a:pPr lvl="0"/>
            <a:r>
              <a:rPr lang="en-US" dirty="0"/>
              <a:t>A sufferer (male) of Thalassemia had a child with a carrier (female). What are the % chances they will have a child who does not suffer from Thalassemia?</a:t>
            </a:r>
          </a:p>
        </p:txBody>
      </p:sp>
    </p:spTree>
    <p:extLst>
      <p:ext uri="{BB962C8B-B14F-4D97-AF65-F5344CB8AC3E}">
        <p14:creationId xmlns:p14="http://schemas.microsoft.com/office/powerpoint/2010/main" val="139769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dirty="0" smtClean="0"/>
              <a:t>Phenylketonuria</a:t>
            </a:r>
            <a:r>
              <a:rPr lang="en-US" dirty="0"/>
              <a:t> (PKU) is an inherited disorder that increases the levels of a substance called phenylalanine in the blood.</a:t>
            </a:r>
          </a:p>
          <a:p>
            <a:r>
              <a:rPr lang="en-US" dirty="0"/>
              <a:t>Two homozygous parents had children and they were all carriers. Show how this could have happened.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074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6-09-26 at 2.43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612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0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9750"/>
            <a:ext cx="8229600" cy="5586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Haemophilia</a:t>
            </a:r>
            <a:r>
              <a:rPr lang="en-US" sz="2400" dirty="0" smtClean="0"/>
              <a:t> is a recessive disorder. A heterozygous male had a child with a homozygous female with </a:t>
            </a:r>
            <a:r>
              <a:rPr lang="en-US" sz="2400" dirty="0" err="1" smtClean="0"/>
              <a:t>haemophilia</a:t>
            </a:r>
            <a:r>
              <a:rPr lang="en-US" sz="2400" dirty="0" smtClean="0"/>
              <a:t>. What are the chances their child would be a carrier?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315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14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Mendel and Monohybrid inheritance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3736"/>
            <a:ext cx="7600237" cy="195157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Describe the work of </a:t>
            </a:r>
            <a:r>
              <a:rPr lang="en-US" dirty="0" err="1" smtClean="0"/>
              <a:t>Gregor</a:t>
            </a:r>
            <a:r>
              <a:rPr lang="en-US" dirty="0" smtClean="0"/>
              <a:t> Mendel</a:t>
            </a:r>
          </a:p>
          <a:p>
            <a:r>
              <a:rPr lang="en-US" dirty="0" smtClean="0"/>
              <a:t>Describe monohybrid inheritance using </a:t>
            </a:r>
            <a:r>
              <a:rPr lang="en-US" dirty="0" err="1" smtClean="0"/>
              <a:t>punnett</a:t>
            </a:r>
            <a:r>
              <a:rPr lang="en-US" dirty="0" smtClean="0"/>
              <a:t> square diagrams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2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Pedigree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7 at 9.34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8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7 at 9.32.3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08"/>
          <a:stretch/>
        </p:blipFill>
        <p:spPr>
          <a:xfrm>
            <a:off x="133672" y="181243"/>
            <a:ext cx="9144000" cy="5047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1003" y="5376970"/>
            <a:ext cx="64479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State the missing phenotypes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Show how frank inherited CF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7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7 at 9.33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1"/>
            <a:ext cx="8473992" cy="687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6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33" y="1600200"/>
            <a:ext cx="9031267" cy="4525963"/>
          </a:xfrm>
        </p:spPr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is one gene that codes for your blood group.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are </a:t>
            </a:r>
            <a:r>
              <a:rPr lang="en-US" dirty="0" smtClean="0">
                <a:solidFill>
                  <a:srgbClr val="FF0000"/>
                </a:solidFill>
              </a:rPr>
              <a:t>three</a:t>
            </a:r>
            <a:r>
              <a:rPr lang="en-US" dirty="0" smtClean="0"/>
              <a:t> alleles of the ABO blood group gene.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person has two of these alleles.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are </a:t>
            </a:r>
            <a:r>
              <a:rPr lang="en-US" dirty="0" smtClean="0">
                <a:solidFill>
                  <a:srgbClr val="FF0000"/>
                </a:solidFill>
              </a:rPr>
              <a:t>two dominant </a:t>
            </a:r>
            <a:r>
              <a:rPr lang="en-US" dirty="0" smtClean="0"/>
              <a:t>alleles – I</a:t>
            </a:r>
            <a:r>
              <a:rPr lang="en-US" baseline="30000" dirty="0" smtClean="0"/>
              <a:t>A</a:t>
            </a:r>
            <a:r>
              <a:rPr lang="en-US" dirty="0" smtClean="0"/>
              <a:t> and I</a:t>
            </a:r>
            <a:r>
              <a:rPr lang="en-US" baseline="30000" dirty="0" smtClean="0"/>
              <a:t>B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30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one recessive </a:t>
            </a:r>
            <a:r>
              <a:rPr lang="en-US" dirty="0" smtClean="0"/>
              <a:t>allele – </a:t>
            </a:r>
            <a:r>
              <a:rPr lang="en-US" dirty="0" err="1" smtClean="0"/>
              <a:t>i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dirty="0" smtClean="0"/>
              <a:t>I</a:t>
            </a:r>
            <a:r>
              <a:rPr lang="en-US" baseline="30000" dirty="0" smtClean="0"/>
              <a:t>A </a:t>
            </a:r>
            <a:r>
              <a:rPr lang="en-US" dirty="0" smtClean="0"/>
              <a:t>= A</a:t>
            </a:r>
            <a:endParaRPr lang="en-US" baseline="30000" dirty="0" smtClean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dirty="0" smtClean="0"/>
              <a:t>I</a:t>
            </a:r>
            <a:r>
              <a:rPr lang="en-US" baseline="30000" dirty="0" smtClean="0"/>
              <a:t>B</a:t>
            </a:r>
            <a:r>
              <a:rPr lang="en-US" dirty="0" smtClean="0"/>
              <a:t> = B</a:t>
            </a:r>
            <a:endParaRPr lang="en-US" baseline="30000" dirty="0" smtClean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dirty="0" err="1"/>
              <a:t>i</a:t>
            </a:r>
            <a:r>
              <a:rPr lang="en-US" dirty="0" smtClean="0"/>
              <a:t>   = O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Inheritance of blood groups</a:t>
            </a:r>
            <a:br>
              <a:rPr lang="en-US" dirty="0" smtClean="0"/>
            </a:br>
            <a:r>
              <a:rPr lang="en-US" dirty="0" smtClean="0"/>
              <a:t>(Co-</a:t>
            </a:r>
            <a:r>
              <a:rPr lang="en-US" dirty="0" err="1" smtClean="0"/>
              <a:t>dominace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95595" y="4509370"/>
            <a:ext cx="36826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</a:t>
            </a:r>
            <a:r>
              <a:rPr lang="en-US" sz="2000" baseline="30000" dirty="0" smtClean="0"/>
              <a:t>A</a:t>
            </a:r>
            <a:r>
              <a:rPr lang="en-US" sz="2000" dirty="0"/>
              <a:t> </a:t>
            </a:r>
            <a:r>
              <a:rPr lang="en-US" sz="2000" dirty="0" smtClean="0"/>
              <a:t>I</a:t>
            </a:r>
            <a:r>
              <a:rPr lang="en-US" sz="2000" baseline="30000" dirty="0" smtClean="0"/>
              <a:t>A </a:t>
            </a:r>
            <a:r>
              <a:rPr lang="en-US" sz="2000" dirty="0" smtClean="0"/>
              <a:t>=</a:t>
            </a:r>
            <a:endParaRPr lang="en-US" sz="2000" baseline="30000" dirty="0" smtClean="0"/>
          </a:p>
          <a:p>
            <a:r>
              <a:rPr lang="en-US" sz="2000" dirty="0" smtClean="0"/>
              <a:t>I</a:t>
            </a:r>
            <a:r>
              <a:rPr lang="en-US" sz="2000" baseline="30000" dirty="0" smtClean="0"/>
              <a:t>B</a:t>
            </a:r>
            <a:r>
              <a:rPr lang="en-US" sz="2000" dirty="0" smtClean="0"/>
              <a:t> I</a:t>
            </a:r>
            <a:r>
              <a:rPr lang="en-US" sz="2000" baseline="30000" dirty="0" smtClean="0"/>
              <a:t>B </a:t>
            </a:r>
            <a:r>
              <a:rPr lang="en-US" sz="2000" dirty="0" smtClean="0"/>
              <a:t>=</a:t>
            </a:r>
            <a:r>
              <a:rPr lang="en-US" sz="2000" baseline="30000" dirty="0" smtClean="0"/>
              <a:t> </a:t>
            </a:r>
          </a:p>
          <a:p>
            <a:r>
              <a:rPr lang="en-US" sz="2000" dirty="0"/>
              <a:t>I</a:t>
            </a:r>
            <a:r>
              <a:rPr lang="en-US" sz="2000" baseline="30000" dirty="0"/>
              <a:t>A</a:t>
            </a:r>
            <a:r>
              <a:rPr lang="en-US" sz="2000" dirty="0"/>
              <a:t> </a:t>
            </a:r>
            <a:r>
              <a:rPr lang="en-US" sz="2000" dirty="0" smtClean="0"/>
              <a:t>I</a:t>
            </a:r>
            <a:r>
              <a:rPr lang="en-US" sz="2000" baseline="30000" dirty="0" smtClean="0"/>
              <a:t>B</a:t>
            </a:r>
            <a:r>
              <a:rPr lang="en-US" sz="2000" dirty="0" smtClean="0"/>
              <a:t> =</a:t>
            </a:r>
            <a:endParaRPr lang="en-US" sz="2000" baseline="30000" dirty="0" smtClean="0"/>
          </a:p>
          <a:p>
            <a:r>
              <a:rPr lang="en-US" sz="2000" dirty="0"/>
              <a:t>I</a:t>
            </a:r>
            <a:r>
              <a:rPr lang="en-US" sz="2000" baseline="30000" dirty="0"/>
              <a:t>A</a:t>
            </a:r>
            <a:r>
              <a:rPr lang="en-US" sz="2000" dirty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=</a:t>
            </a:r>
          </a:p>
          <a:p>
            <a:r>
              <a:rPr lang="en-US" sz="2000" dirty="0" smtClean="0"/>
              <a:t>I</a:t>
            </a:r>
            <a:r>
              <a:rPr lang="en-US" sz="2000" baseline="30000" dirty="0" smtClean="0"/>
              <a:t>B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=</a:t>
            </a:r>
            <a:endParaRPr lang="en-US" sz="2000" baseline="30000" dirty="0"/>
          </a:p>
          <a:p>
            <a:r>
              <a:rPr lang="en-US" sz="2000" dirty="0"/>
              <a:t>i</a:t>
            </a:r>
            <a:r>
              <a:rPr lang="en-US" sz="2000" dirty="0" smtClean="0"/>
              <a:t>i    =</a:t>
            </a:r>
            <a:endParaRPr lang="en-US" sz="2000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5295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9713"/>
            <a:ext cx="8229600" cy="774412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GB" sz="4000" dirty="0" smtClean="0"/>
              <a:t>Co-dominance</a:t>
            </a:r>
            <a:endParaRPr lang="en-GB" sz="4000" dirty="0"/>
          </a:p>
        </p:txBody>
      </p:sp>
      <p:graphicFrame>
        <p:nvGraphicFramePr>
          <p:cNvPr id="33819" name="Group 27"/>
          <p:cNvGraphicFramePr>
            <a:graphicFrameLocks noGrp="1"/>
          </p:cNvGraphicFramePr>
          <p:nvPr>
            <p:extLst/>
          </p:nvPr>
        </p:nvGraphicFramePr>
        <p:xfrm>
          <a:off x="533400" y="1219200"/>
          <a:ext cx="8001000" cy="4800601"/>
        </p:xfrm>
        <a:graphic>
          <a:graphicData uri="http://schemas.openxmlformats.org/drawingml/2006/table">
            <a:tbl>
              <a:tblPr/>
              <a:tblGrid>
                <a:gridCol w="4000500"/>
                <a:gridCol w="4000500"/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phenotype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genotype(s)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I</a:t>
                      </a:r>
                      <a:r>
                        <a:rPr kumimoji="0" lang="en-GB" sz="3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A</a:t>
                      </a: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I</a:t>
                      </a:r>
                      <a:r>
                        <a:rPr kumimoji="0" lang="en-GB" sz="3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A</a:t>
                      </a: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   </a:t>
                      </a:r>
                      <a:r>
                        <a:rPr kumimoji="0" lang="en-GB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I</a:t>
                      </a:r>
                      <a:r>
                        <a:rPr kumimoji="0" lang="en-GB" sz="36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A</a:t>
                      </a:r>
                      <a:r>
                        <a:rPr lang="en-GB" sz="3600" dirty="0" err="1" smtClean="0"/>
                        <a:t>i</a:t>
                      </a:r>
                      <a:r>
                        <a:rPr lang="en-GB" sz="3600" dirty="0" smtClean="0"/>
                        <a:t> </a:t>
                      </a:r>
                      <a:endParaRPr kumimoji="0" lang="en-GB" sz="3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I</a:t>
                      </a:r>
                      <a:r>
                        <a:rPr kumimoji="0" lang="en-GB" sz="3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B</a:t>
                      </a: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I</a:t>
                      </a:r>
                      <a:r>
                        <a:rPr kumimoji="0" lang="en-GB" sz="3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B</a:t>
                      </a: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   </a:t>
                      </a:r>
                      <a:r>
                        <a:rPr kumimoji="0" lang="en-GB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I</a:t>
                      </a:r>
                      <a:r>
                        <a:rPr kumimoji="0" lang="en-GB" sz="36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B</a:t>
                      </a:r>
                      <a:r>
                        <a:rPr lang="en-GB" sz="3600" dirty="0" err="1" smtClean="0"/>
                        <a:t>i</a:t>
                      </a:r>
                      <a:r>
                        <a:rPr lang="en-GB" sz="3600" dirty="0" smtClean="0"/>
                        <a:t> </a:t>
                      </a:r>
                      <a:endParaRPr kumimoji="0" lang="en-GB" sz="3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AB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I</a:t>
                      </a:r>
                      <a:r>
                        <a:rPr kumimoji="0" lang="en-GB" sz="3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A</a:t>
                      </a:r>
                      <a:r>
                        <a:rPr kumimoji="0" lang="en-GB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I</a:t>
                      </a:r>
                      <a:r>
                        <a:rPr kumimoji="0" lang="en-GB" sz="3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GB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</a:rPr>
                        <a:t>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Monotype Sorts" pitchFamily="2" charset="2"/>
                        <a:buNone/>
                        <a:tabLst/>
                      </a:pPr>
                      <a:r>
                        <a:rPr lang="en-GB" sz="3600" dirty="0" err="1" smtClean="0"/>
                        <a:t>i</a:t>
                      </a:r>
                      <a:r>
                        <a:rPr lang="en-GB" sz="3600" dirty="0" smtClean="0"/>
                        <a:t> </a:t>
                      </a:r>
                      <a:r>
                        <a:rPr lang="en-GB" sz="3600" dirty="0" err="1" smtClean="0"/>
                        <a:t>i</a:t>
                      </a:r>
                      <a:r>
                        <a:rPr lang="en-GB" sz="3600" dirty="0" smtClean="0"/>
                        <a:t> </a:t>
                      </a:r>
                      <a:endParaRPr kumimoji="0" lang="en-GB" sz="36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63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468" y="501042"/>
            <a:ext cx="8818324" cy="5625122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A woman is homozygous for blood group A. She has a child with a man who has blood group O.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What is the % chance their child has blood group O?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329841" y="6263200"/>
            <a:ext cx="2677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Write one for your partner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20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541" r="-8541"/>
          <a:stretch>
            <a:fillRect/>
          </a:stretch>
        </p:blipFill>
        <p:spPr>
          <a:xfrm>
            <a:off x="-505236" y="0"/>
            <a:ext cx="10370743" cy="5703509"/>
          </a:xfrm>
        </p:spPr>
      </p:pic>
      <p:sp>
        <p:nvSpPr>
          <p:cNvPr id="3" name="TextBox 2"/>
          <p:cNvSpPr txBox="1"/>
          <p:nvPr/>
        </p:nvSpPr>
        <p:spPr>
          <a:xfrm>
            <a:off x="673563" y="5839135"/>
            <a:ext cx="75095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Which blood group is the universal donor? – can give to to anybody</a:t>
            </a:r>
          </a:p>
          <a:p>
            <a:r>
              <a:rPr lang="en-US" b="1" dirty="0">
                <a:solidFill>
                  <a:srgbClr val="FF0000"/>
                </a:solidFill>
              </a:rPr>
              <a:t>Which blood group is the universal </a:t>
            </a:r>
            <a:r>
              <a:rPr lang="en-US" b="1" dirty="0" smtClean="0">
                <a:solidFill>
                  <a:srgbClr val="FF0000"/>
                </a:solidFill>
              </a:rPr>
              <a:t>recipient? – can receive any blood group?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17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27 at 9.45.3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03"/>
          <a:stretch/>
        </p:blipFill>
        <p:spPr>
          <a:xfrm>
            <a:off x="0" y="54591"/>
            <a:ext cx="9144000" cy="30912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4841" y="3481824"/>
            <a:ext cx="78338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4. A </a:t>
            </a:r>
            <a:r>
              <a:rPr lang="en-US" sz="2400" dirty="0"/>
              <a:t>homozygous recessive male has a child with a homozygous female with blood group A. Show the possible phenotypes of the </a:t>
            </a:r>
            <a:r>
              <a:rPr lang="en-US" sz="2400" dirty="0" smtClean="0"/>
              <a:t>offspring</a:t>
            </a:r>
          </a:p>
          <a:p>
            <a:endParaRPr lang="en-US" sz="2400" dirty="0" smtClean="0"/>
          </a:p>
          <a:p>
            <a:r>
              <a:rPr lang="en-US" sz="2400" dirty="0" smtClean="0"/>
              <a:t>5. A </a:t>
            </a:r>
            <a:r>
              <a:rPr lang="en-US" sz="2400" dirty="0"/>
              <a:t>heterozygous dominant female has a child with man with blood group O. What are the chances of having a baby with blood group AB? </a:t>
            </a:r>
          </a:p>
        </p:txBody>
      </p:sp>
    </p:spTree>
    <p:extLst>
      <p:ext uri="{BB962C8B-B14F-4D97-AF65-F5344CB8AC3E}">
        <p14:creationId xmlns:p14="http://schemas.microsoft.com/office/powerpoint/2010/main" val="95228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GB" dirty="0"/>
              <a:t>Blood groups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3900"/>
            <a:ext cx="8229600" cy="5334000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Are parents able to have 4 children each with a different blood group?</a:t>
            </a:r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3600" dirty="0" smtClean="0"/>
              <a:t>How?</a:t>
            </a:r>
            <a:endParaRPr lang="en-GB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6591888" y="6300592"/>
            <a:ext cx="962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dirty="0" err="1">
                <a:latin typeface="Berlin Sans FB" pitchFamily="34" charset="0"/>
              </a:rPr>
              <a:t>I</a:t>
            </a:r>
            <a:r>
              <a:rPr lang="en-GB" baseline="30000" dirty="0" err="1">
                <a:latin typeface="Berlin Sans FB" pitchFamily="34" charset="0"/>
              </a:rPr>
              <a:t>A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baseline="30000" dirty="0">
                <a:latin typeface="Berlin Sans FB" pitchFamily="34" charset="0"/>
              </a:rPr>
              <a:t>  X </a:t>
            </a:r>
            <a:r>
              <a:rPr lang="en-GB" dirty="0" err="1">
                <a:latin typeface="Berlin Sans FB" pitchFamily="34" charset="0"/>
              </a:rPr>
              <a:t>I</a:t>
            </a:r>
            <a:r>
              <a:rPr lang="en-GB" baseline="30000" dirty="0" err="1">
                <a:latin typeface="Berlin Sans FB" pitchFamily="34" charset="0"/>
              </a:rPr>
              <a:t>B</a:t>
            </a:r>
            <a:r>
              <a:rPr lang="en-GB" dirty="0" err="1"/>
              <a:t>i</a:t>
            </a:r>
            <a:r>
              <a:rPr lang="en-GB" dirty="0"/>
              <a:t> </a:t>
            </a:r>
            <a:endParaRPr lang="en-GB" baseline="30000" dirty="0">
              <a:latin typeface="Berlin Sans FB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1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  <p:bldP spid="2" grpId="0"/>
      <p:bldP spid="2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5001" y="1166842"/>
            <a:ext cx="76993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Produce a wall chart for a hospital including..</a:t>
            </a:r>
            <a:endParaRPr lang="en-HK" dirty="0"/>
          </a:p>
          <a:p>
            <a:r>
              <a:rPr lang="en-US" dirty="0"/>
              <a:t> </a:t>
            </a:r>
            <a:endParaRPr lang="en-HK" dirty="0"/>
          </a:p>
          <a:p>
            <a:r>
              <a:rPr lang="en-US" dirty="0"/>
              <a:t> </a:t>
            </a:r>
            <a:endParaRPr lang="en-HK" dirty="0"/>
          </a:p>
          <a:p>
            <a:pPr lvl="0"/>
            <a:r>
              <a:rPr lang="en-US" dirty="0"/>
              <a:t>What blood contains</a:t>
            </a:r>
            <a:endParaRPr lang="en-HK" dirty="0"/>
          </a:p>
          <a:p>
            <a:pPr lvl="0"/>
            <a:r>
              <a:rPr lang="en-US" dirty="0"/>
              <a:t>What are the 4 main blood groups? (don’t discuss rhesus)</a:t>
            </a:r>
            <a:endParaRPr lang="en-HK" dirty="0"/>
          </a:p>
          <a:p>
            <a:pPr lvl="0"/>
            <a:r>
              <a:rPr lang="en-US" dirty="0"/>
              <a:t>What does this actually mean?</a:t>
            </a:r>
            <a:endParaRPr lang="en-HK" dirty="0"/>
          </a:p>
          <a:p>
            <a:pPr lvl="0"/>
            <a:r>
              <a:rPr lang="en-US" dirty="0"/>
              <a:t>What is a blood transfusion?</a:t>
            </a:r>
            <a:endParaRPr lang="en-HK" dirty="0"/>
          </a:p>
          <a:p>
            <a:pPr lvl="0"/>
            <a:r>
              <a:rPr lang="en-US" dirty="0"/>
              <a:t>What happens if you give someone the wrong blood group?</a:t>
            </a:r>
            <a:endParaRPr lang="en-HK" dirty="0"/>
          </a:p>
          <a:p>
            <a:pPr lvl="0"/>
            <a:r>
              <a:rPr lang="en-US" dirty="0"/>
              <a:t>What are universal donors and recipients (who can give and receive which blood group?)</a:t>
            </a:r>
            <a:endParaRPr lang="en-HK" dirty="0"/>
          </a:p>
          <a:p>
            <a:pPr lvl="0"/>
            <a:r>
              <a:rPr lang="en-US" dirty="0"/>
              <a:t>How are blood groups inherited?</a:t>
            </a:r>
            <a:endParaRPr lang="en-HK" dirty="0"/>
          </a:p>
          <a:p>
            <a:r>
              <a:rPr lang="en-US" dirty="0"/>
              <a:t> 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2544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19 at 2.17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86800" cy="6373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99440" y="6448752"/>
            <a:ext cx="995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Mendel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Glossary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Allele</a:t>
            </a:r>
          </a:p>
          <a:p>
            <a:r>
              <a:rPr lang="en-US" dirty="0" smtClean="0"/>
              <a:t>Dominant </a:t>
            </a:r>
          </a:p>
          <a:p>
            <a:r>
              <a:rPr lang="en-US" dirty="0" smtClean="0"/>
              <a:t>Recessive</a:t>
            </a:r>
          </a:p>
          <a:p>
            <a:r>
              <a:rPr lang="en-US" dirty="0" smtClean="0"/>
              <a:t>Genotype</a:t>
            </a:r>
          </a:p>
          <a:p>
            <a:r>
              <a:rPr lang="en-US" dirty="0" smtClean="0"/>
              <a:t>Phenotype</a:t>
            </a:r>
          </a:p>
          <a:p>
            <a:r>
              <a:rPr lang="en-US" dirty="0" smtClean="0"/>
              <a:t>Homozygous</a:t>
            </a:r>
          </a:p>
          <a:p>
            <a:r>
              <a:rPr lang="en-US" dirty="0" smtClean="0"/>
              <a:t>Heterozygous</a:t>
            </a:r>
          </a:p>
        </p:txBody>
      </p:sp>
    </p:spTree>
    <p:extLst>
      <p:ext uri="{BB962C8B-B14F-4D97-AF65-F5344CB8AC3E}">
        <p14:creationId xmlns:p14="http://schemas.microsoft.com/office/powerpoint/2010/main" val="21752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8793" r="-28793"/>
          <a:stretch>
            <a:fillRect/>
          </a:stretch>
        </p:blipFill>
        <p:spPr>
          <a:xfrm>
            <a:off x="-1098551" y="274638"/>
            <a:ext cx="11133483" cy="6122987"/>
          </a:xfrm>
        </p:spPr>
      </p:pic>
    </p:spTree>
    <p:extLst>
      <p:ext uri="{BB962C8B-B14F-4D97-AF65-F5344CB8AC3E}">
        <p14:creationId xmlns:p14="http://schemas.microsoft.com/office/powerpoint/2010/main" val="7825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19 at 2.16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408" y="274638"/>
            <a:ext cx="9665912" cy="63445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625" y="3762375"/>
            <a:ext cx="96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18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79224" y="2988860"/>
            <a:ext cx="1132764" cy="2183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20938" y="1199274"/>
            <a:ext cx="1881116" cy="2183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20938" y="5188424"/>
            <a:ext cx="1881116" cy="2843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90305" y="1048306"/>
            <a:ext cx="2163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Allele for Brown eyes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58815" y="5103419"/>
            <a:ext cx="196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Allele for Blue eyes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051946" y="2593072"/>
            <a:ext cx="2143761" cy="14193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Glossary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Allele – different form of the same gene</a:t>
            </a:r>
          </a:p>
          <a:p>
            <a:r>
              <a:rPr lang="en-US" dirty="0" smtClean="0"/>
              <a:t>Dominant </a:t>
            </a:r>
          </a:p>
          <a:p>
            <a:r>
              <a:rPr lang="en-US" dirty="0" smtClean="0"/>
              <a:t>Recessive</a:t>
            </a:r>
          </a:p>
          <a:p>
            <a:r>
              <a:rPr lang="en-US" dirty="0" smtClean="0"/>
              <a:t>Genotype</a:t>
            </a:r>
          </a:p>
          <a:p>
            <a:r>
              <a:rPr lang="en-US" dirty="0" smtClean="0"/>
              <a:t>Phenotype</a:t>
            </a:r>
          </a:p>
          <a:p>
            <a:r>
              <a:rPr lang="en-US" dirty="0" smtClean="0"/>
              <a:t>Homozygous</a:t>
            </a:r>
          </a:p>
          <a:p>
            <a:r>
              <a:rPr lang="en-US" dirty="0" smtClean="0"/>
              <a:t>Heterozygous</a:t>
            </a:r>
          </a:p>
        </p:txBody>
      </p:sp>
    </p:spTree>
    <p:extLst>
      <p:ext uri="{BB962C8B-B14F-4D97-AF65-F5344CB8AC3E}">
        <p14:creationId xmlns:p14="http://schemas.microsoft.com/office/powerpoint/2010/main" val="3327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9-19 at 2.17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86800" cy="6373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99440" y="6448752"/>
            <a:ext cx="995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Mendel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6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865</Words>
  <Application>Microsoft Macintosh PowerPoint</Application>
  <PresentationFormat>On-screen Show (4:3)</PresentationFormat>
  <Paragraphs>142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Berlin Sans FB</vt:lpstr>
      <vt:lpstr>Calibri</vt:lpstr>
      <vt:lpstr>Monotype Sorts</vt:lpstr>
      <vt:lpstr>Arial</vt:lpstr>
      <vt:lpstr>Office Theme</vt:lpstr>
      <vt:lpstr>PowerPoint Presentation</vt:lpstr>
      <vt:lpstr>PowerPoint Presentation</vt:lpstr>
      <vt:lpstr>Mendel and Monohybrid inheritance </vt:lpstr>
      <vt:lpstr>PowerPoint Presentation</vt:lpstr>
      <vt:lpstr>Glossary</vt:lpstr>
      <vt:lpstr>PowerPoint Presentation</vt:lpstr>
      <vt:lpstr>PowerPoint Presentation</vt:lpstr>
      <vt:lpstr>Glossary</vt:lpstr>
      <vt:lpstr>PowerPoint Presentation</vt:lpstr>
      <vt:lpstr>Genotypes and Phenotypes</vt:lpstr>
      <vt:lpstr>Glossary</vt:lpstr>
      <vt:lpstr>PowerPoint Presentation</vt:lpstr>
      <vt:lpstr>Glossary</vt:lpstr>
      <vt:lpstr>Homozygous dominant woman and heterozygous man have a baby. What are the chances (%) of having a baby with blue eyes?   My mum has blue eyes and my dad has brown eyes. Show how I ended up with blue eyes.  What was the % chance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Sex Determination</vt:lpstr>
      <vt:lpstr>PowerPoint Presentation</vt:lpstr>
      <vt:lpstr>Recessive Disorders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Family Pedigree</vt:lpstr>
      <vt:lpstr>PowerPoint Presentation</vt:lpstr>
      <vt:lpstr>PowerPoint Presentation</vt:lpstr>
      <vt:lpstr>Inheritance of blood groups (Co-dominace)</vt:lpstr>
      <vt:lpstr>Co-dominance</vt:lpstr>
      <vt:lpstr>PowerPoint Presentation</vt:lpstr>
      <vt:lpstr>PowerPoint Presentation</vt:lpstr>
      <vt:lpstr>PowerPoint Presentation</vt:lpstr>
      <vt:lpstr>Blood groups</vt:lpstr>
      <vt:lpstr>PowerPoint Presentation</vt:lpstr>
    </vt:vector>
  </TitlesOfParts>
  <Manager/>
  <Company>Victoria Shanghai Academy</Company>
  <LinksUpToDate>false</LinksUpToDate>
  <SharedDoc>false</SharedDoc>
  <HyperlinkBase/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Thomas Kitwood</dc:creator>
  <cp:keywords/>
  <dc:description/>
  <cp:lastModifiedBy>Microsoft Office User</cp:lastModifiedBy>
  <cp:revision>57</cp:revision>
  <cp:lastPrinted>2017-10-03T02:55:09Z</cp:lastPrinted>
  <dcterms:created xsi:type="dcterms:W3CDTF">2016-09-19T05:26:44Z</dcterms:created>
  <dcterms:modified xsi:type="dcterms:W3CDTF">2018-01-08T04:22:05Z</dcterms:modified>
  <cp:category/>
</cp:coreProperties>
</file>