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7" r:id="rId3"/>
    <p:sldId id="256" r:id="rId4"/>
    <p:sldId id="258" r:id="rId5"/>
    <p:sldId id="266" r:id="rId6"/>
    <p:sldId id="268" r:id="rId7"/>
    <p:sldId id="267" r:id="rId8"/>
    <p:sldId id="259" r:id="rId9"/>
    <p:sldId id="262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2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14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B98E-DFDF-714E-AE3F-D57E12B5A61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6848-2B14-564E-82CA-9C9257DEA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7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B98E-DFDF-714E-AE3F-D57E12B5A61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6848-2B14-564E-82CA-9C9257DEA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7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B98E-DFDF-714E-AE3F-D57E12B5A61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6848-2B14-564E-82CA-9C9257DEA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5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B98E-DFDF-714E-AE3F-D57E12B5A61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6848-2B14-564E-82CA-9C9257DEA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B98E-DFDF-714E-AE3F-D57E12B5A61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6848-2B14-564E-82CA-9C9257DEA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1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B98E-DFDF-714E-AE3F-D57E12B5A612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6848-2B14-564E-82CA-9C9257DEA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3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B98E-DFDF-714E-AE3F-D57E12B5A612}" type="datetimeFigureOut">
              <a:rPr lang="en-US" smtClean="0"/>
              <a:t>9/6/17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6848-2B14-564E-82CA-9C9257DEA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7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B98E-DFDF-714E-AE3F-D57E12B5A612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6848-2B14-564E-82CA-9C9257DEA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B98E-DFDF-714E-AE3F-D57E12B5A612}" type="datetimeFigureOut">
              <a:rPr lang="en-US" smtClean="0"/>
              <a:t>9/6/17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6848-2B14-564E-82CA-9C9257DEA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6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B98E-DFDF-714E-AE3F-D57E12B5A612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6848-2B14-564E-82CA-9C9257DEA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0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B98E-DFDF-714E-AE3F-D57E12B5A612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6848-2B14-564E-82CA-9C9257DEA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1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9B98E-DFDF-714E-AE3F-D57E12B5A61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6848-2B14-564E-82CA-9C9257DEA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4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359" y="249088"/>
            <a:ext cx="859285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6235">
              <a:spcBef>
                <a:spcPts val="600"/>
              </a:spcBef>
              <a:spcAft>
                <a:spcPts val="0"/>
              </a:spcAft>
              <a:tabLst>
                <a:tab pos="5760085" algn="r"/>
              </a:tabLst>
            </a:pPr>
            <a:r>
              <a:rPr lang="en-US" sz="2400" b="1" dirty="0" smtClean="0">
                <a:latin typeface="Times" charset="0"/>
                <a:ea typeface="Times New Roman" charset="0"/>
                <a:cs typeface="Times" charset="0"/>
              </a:rPr>
              <a:t>1.</a:t>
            </a:r>
            <a:r>
              <a:rPr lang="en-US" sz="2400" dirty="0" smtClean="0">
                <a:latin typeface="Times" charset="0"/>
                <a:ea typeface="Times New Roman" charset="0"/>
                <a:cs typeface="Times" charset="0"/>
              </a:rPr>
              <a:t> C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b="1" dirty="0">
                <a:latin typeface="Helvetica" charset="0"/>
                <a:ea typeface="Times New Roman" charset="0"/>
                <a:cs typeface="Helvetica" charset="0"/>
              </a:rPr>
              <a:t>[1</a:t>
            </a:r>
            <a:r>
              <a:rPr lang="en-US" b="1" dirty="0" smtClean="0">
                <a:latin typeface="Helvetica" charset="0"/>
                <a:ea typeface="Times New Roman" charset="0"/>
                <a:cs typeface="Helvetica" charset="0"/>
              </a:rPr>
              <a:t>]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R="356235">
              <a:spcBef>
                <a:spcPts val="600"/>
              </a:spcBef>
              <a:spcAft>
                <a:spcPts val="0"/>
              </a:spcAft>
              <a:tabLst>
                <a:tab pos="5760085" algn="r"/>
              </a:tabLst>
            </a:pPr>
            <a:r>
              <a:rPr lang="en-US" sz="2400" b="1" dirty="0" smtClean="0">
                <a:latin typeface="Times" charset="0"/>
                <a:ea typeface="Times New Roman" charset="0"/>
                <a:cs typeface="Times" charset="0"/>
              </a:rPr>
              <a:t>2.</a:t>
            </a:r>
            <a:r>
              <a:rPr lang="en-US" sz="2400" dirty="0" smtClean="0">
                <a:latin typeface="Times" charset="0"/>
                <a:ea typeface="Times New Roman" charset="0"/>
                <a:cs typeface="Times" charset="0"/>
              </a:rPr>
              <a:t> C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b="1" dirty="0">
                <a:latin typeface="Helvetica" charset="0"/>
                <a:ea typeface="Times New Roman" charset="0"/>
                <a:cs typeface="Helvetica" charset="0"/>
              </a:rPr>
              <a:t>[</a:t>
            </a:r>
            <a:r>
              <a:rPr lang="en-US" b="1" dirty="0" smtClean="0">
                <a:latin typeface="Helvetica" charset="0"/>
                <a:ea typeface="Times New Roman" charset="0"/>
                <a:cs typeface="Helvetica" charset="0"/>
              </a:rPr>
              <a:t>1</a:t>
            </a:r>
            <a:r>
              <a:rPr lang="en-US" b="1" dirty="0">
                <a:latin typeface="Helvetica" charset="0"/>
                <a:ea typeface="Times New Roman" charset="0"/>
                <a:cs typeface="Helvetica" charset="0"/>
              </a:rPr>
              <a:t>]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R="356235">
              <a:spcAft>
                <a:spcPts val="0"/>
              </a:spcAft>
              <a:tabLst>
                <a:tab pos="5760085" algn="r"/>
              </a:tabLst>
            </a:pPr>
            <a:r>
              <a:rPr lang="en-US" sz="2400" b="1" dirty="0">
                <a:latin typeface="Times" charset="0"/>
                <a:ea typeface="Times New Roman" charset="0"/>
                <a:cs typeface="Times" charset="0"/>
              </a:rPr>
              <a:t>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R="356235">
              <a:spcAft>
                <a:spcPts val="0"/>
              </a:spcAft>
              <a:tabLst>
                <a:tab pos="5760085" algn="r"/>
              </a:tabLst>
            </a:pPr>
            <a:r>
              <a:rPr lang="en-US" sz="2400" b="1" dirty="0" smtClean="0">
                <a:latin typeface="Times" charset="0"/>
                <a:ea typeface="Times New Roman" charset="0"/>
                <a:cs typeface="Times" charset="0"/>
              </a:rPr>
              <a:t>3.</a:t>
            </a:r>
            <a:r>
              <a:rPr lang="en-US" sz="2400" dirty="0" smtClean="0">
                <a:latin typeface="Times" charset="0"/>
                <a:ea typeface="Times New Roman" charset="0"/>
                <a:cs typeface="Times" charset="0"/>
              </a:rPr>
              <a:t> D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b="1" dirty="0">
                <a:latin typeface="Helvetica" charset="0"/>
                <a:ea typeface="Times New Roman" charset="0"/>
                <a:cs typeface="Helvetica" charset="0"/>
              </a:rPr>
              <a:t>[1</a:t>
            </a:r>
            <a:r>
              <a:rPr lang="en-US" b="1" dirty="0" smtClean="0">
                <a:latin typeface="Helvetica" charset="0"/>
                <a:ea typeface="Times New Roman" charset="0"/>
                <a:cs typeface="Helvetica" charset="0"/>
              </a:rPr>
              <a:t>]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R="356235">
              <a:spcAft>
                <a:spcPts val="0"/>
              </a:spcAft>
              <a:tabLst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400" b="1" dirty="0">
                <a:latin typeface="Times" charset="0"/>
                <a:ea typeface="Times New Roman" charset="0"/>
                <a:cs typeface="Times" charset="0"/>
              </a:rPr>
              <a:t>4.</a:t>
            </a:r>
            <a:r>
              <a:rPr lang="en-US" sz="2400" dirty="0">
                <a:latin typeface="Times" charset="0"/>
                <a:ea typeface="Times New Roman" charset="0"/>
                <a:cs typeface="Times" charset="0"/>
              </a:rPr>
              <a:t>	</a:t>
            </a:r>
            <a:endParaRPr lang="en-US" sz="2400" dirty="0" smtClean="0">
              <a:latin typeface="Times" charset="0"/>
              <a:ea typeface="Times New Roman" charset="0"/>
              <a:cs typeface="Times" charset="0"/>
            </a:endParaRPr>
          </a:p>
          <a:p>
            <a:pPr marR="356235">
              <a:spcAft>
                <a:spcPts val="0"/>
              </a:spcAft>
              <a:tabLst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400" dirty="0" smtClean="0">
                <a:latin typeface="Times" charset="0"/>
                <a:ea typeface="Times New Roman" charset="0"/>
                <a:cs typeface="Times" charset="0"/>
              </a:rPr>
              <a:t>skeletal </a:t>
            </a:r>
            <a:r>
              <a:rPr lang="en-US" sz="2400" dirty="0">
                <a:latin typeface="Times" charset="0"/>
                <a:ea typeface="Times New Roman" charset="0"/>
                <a:cs typeface="Times" charset="0"/>
              </a:rPr>
              <a:t>muscle </a:t>
            </a:r>
            <a:r>
              <a:rPr lang="en-US" sz="2400" dirty="0" err="1">
                <a:latin typeface="Times" charset="0"/>
                <a:ea typeface="Times New Roman" charset="0"/>
                <a:cs typeface="Times" charset="0"/>
              </a:rPr>
              <a:t>fibres</a:t>
            </a:r>
            <a:r>
              <a:rPr lang="en-US" sz="2400" dirty="0">
                <a:latin typeface="Times" charset="0"/>
                <a:ea typeface="Times New Roman" charset="0"/>
                <a:cs typeface="Times" charset="0"/>
              </a:rPr>
              <a:t> are larger / have many nuclei / are not typical cells;</a:t>
            </a:r>
            <a:r>
              <a:rPr lang="en-US" sz="2400" dirty="0">
                <a:latin typeface="MS Mincho" charset="-128"/>
                <a:ea typeface="Times New Roman" charset="0"/>
                <a:cs typeface="MS Mincho" charset="-128"/>
              </a:rPr>
              <a:t> 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R="356235">
              <a:spcAft>
                <a:spcPts val="0"/>
              </a:spcAft>
              <a:tabLst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400" dirty="0" smtClean="0">
                <a:latin typeface="Times" charset="0"/>
                <a:ea typeface="Times New Roman" charset="0"/>
                <a:cs typeface="Times" charset="0"/>
              </a:rPr>
              <a:t>fungal </a:t>
            </a:r>
            <a:r>
              <a:rPr lang="en-US" sz="2400" dirty="0">
                <a:latin typeface="Times" charset="0"/>
                <a:ea typeface="Times New Roman" charset="0"/>
                <a:cs typeface="Times" charset="0"/>
              </a:rPr>
              <a:t>hyphae are (sometimes) not divided up into individual cells;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R="356235">
              <a:spcAft>
                <a:spcPts val="0"/>
              </a:spcAft>
              <a:tabLst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400" dirty="0">
                <a:latin typeface="Times" charset="0"/>
                <a:ea typeface="Times New Roman" charset="0"/>
                <a:cs typeface="Times" charset="0"/>
              </a:rPr>
              <a:t>	</a:t>
            </a:r>
            <a:r>
              <a:rPr lang="en-US" sz="2400" dirty="0">
                <a:latin typeface="MS Mincho" charset="-128"/>
                <a:ea typeface="Times New Roman" charset="0"/>
                <a:cs typeface="MS Mincho" charset="-128"/>
              </a:rPr>
              <a:t> 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b="1" dirty="0">
                <a:latin typeface="Helvetica" charset="0"/>
                <a:ea typeface="Times New Roman" charset="0"/>
                <a:cs typeface="Helvetica" charset="0"/>
              </a:rPr>
              <a:t>[2]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R="356235">
              <a:spcBef>
                <a:spcPts val="600"/>
              </a:spcBef>
              <a:spcAft>
                <a:spcPts val="0"/>
              </a:spcAft>
              <a:tabLst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400" dirty="0">
                <a:latin typeface="Times" charset="0"/>
                <a:ea typeface="Times New Roman" charset="0"/>
                <a:cs typeface="Times" charset="0"/>
              </a:rPr>
              <a:t> 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Times" charset="0"/>
                <a:ea typeface="Times New Roman" charset="0"/>
                <a:cs typeface="Times" charset="0"/>
              </a:rPr>
              <a:t> </a:t>
            </a:r>
            <a:endParaRPr lang="en-US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6-08-31 at 8.43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" b="5186"/>
          <a:stretch>
            <a:fillRect/>
          </a:stretch>
        </p:blipFill>
        <p:spPr>
          <a:xfrm>
            <a:off x="147854" y="274638"/>
            <a:ext cx="8839437" cy="4861350"/>
          </a:xfrm>
        </p:spPr>
      </p:pic>
      <p:sp>
        <p:nvSpPr>
          <p:cNvPr id="5" name="TextBox 4"/>
          <p:cNvSpPr txBox="1"/>
          <p:nvPr/>
        </p:nvSpPr>
        <p:spPr>
          <a:xfrm>
            <a:off x="846629" y="5486399"/>
            <a:ext cx="4685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324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31 at 8.45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30" b="-8030"/>
          <a:stretch>
            <a:fillRect/>
          </a:stretch>
        </p:blipFill>
        <p:spPr>
          <a:xfrm>
            <a:off x="245542" y="0"/>
            <a:ext cx="8910289" cy="490031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1" y="4355804"/>
            <a:ext cx="8211689" cy="20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biggest cell in the </a:t>
            </a:r>
            <a:br>
              <a:rPr lang="en-US" dirty="0" smtClean="0"/>
            </a:br>
            <a:r>
              <a:rPr lang="en-US" dirty="0" smtClean="0"/>
              <a:t>human body</a:t>
            </a:r>
            <a:r>
              <a:rPr lang="is-IS" dirty="0" smtClean="0"/>
              <a:t>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097" r="-34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98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9656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Limitations to cell size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6805"/>
            <a:ext cx="6400800" cy="3753338"/>
          </a:xfrm>
          <a:solidFill>
            <a:schemeClr val="bg1"/>
          </a:solidFill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Calculate surface area, volume and </a:t>
            </a:r>
            <a:r>
              <a:rPr lang="en-US" dirty="0" err="1" smtClean="0"/>
              <a:t>SA:Vol</a:t>
            </a:r>
            <a:endParaRPr lang="en-US" dirty="0" smtClean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Define diffusion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Explain how </a:t>
            </a:r>
            <a:r>
              <a:rPr lang="en-US" dirty="0" err="1" smtClean="0"/>
              <a:t>SA:Vol</a:t>
            </a:r>
            <a:r>
              <a:rPr lang="en-US" dirty="0" smtClean="0"/>
              <a:t> influences rate of diffusion and cell size</a:t>
            </a:r>
          </a:p>
        </p:txBody>
      </p:sp>
    </p:spTree>
    <p:extLst>
      <p:ext uri="{BB962C8B-B14F-4D97-AF65-F5344CB8AC3E}">
        <p14:creationId xmlns:p14="http://schemas.microsoft.com/office/powerpoint/2010/main" val="35031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paramecium get nutrients in and waste out?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643" b="4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9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601" y="3873876"/>
            <a:ext cx="5257257" cy="2984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9" y="2746554"/>
            <a:ext cx="4798220" cy="27235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079" y="59403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Movement of particles from an area of high concentration to low concentration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6644" y="1602044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substances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96427" y="1891430"/>
            <a:ext cx="120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28383" y="1349259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71508" y="1942166"/>
            <a:ext cx="52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13723" y="1250745"/>
            <a:ext cx="149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else does the cell release?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Metabolism creates heat. This also needs to be lost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1146" b="1146"/>
          <a:stretch>
            <a:fillRect/>
          </a:stretch>
        </p:blipFill>
        <p:spPr>
          <a:xfrm>
            <a:off x="2268655" y="2870049"/>
            <a:ext cx="4117853" cy="226466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210024" y="2604819"/>
            <a:ext cx="457200" cy="602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74762" y="4121583"/>
            <a:ext cx="847951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00740" y="2718780"/>
            <a:ext cx="427860" cy="558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667224" y="3664383"/>
            <a:ext cx="71928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370235" y="4809871"/>
            <a:ext cx="430505" cy="676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92260" y="4657471"/>
            <a:ext cx="0" cy="828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62424" y="4121583"/>
            <a:ext cx="677948" cy="420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1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problem if cells gets too big???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04" y="2441151"/>
            <a:ext cx="7508942" cy="422646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46" b="1146"/>
          <a:stretch>
            <a:fillRect/>
          </a:stretch>
        </p:blipFill>
        <p:spPr>
          <a:xfrm>
            <a:off x="135801" y="1600200"/>
            <a:ext cx="4117853" cy="2264661"/>
          </a:xfrm>
        </p:spPr>
      </p:pic>
    </p:spTree>
    <p:extLst>
      <p:ext uri="{BB962C8B-B14F-4D97-AF65-F5344CB8AC3E}">
        <p14:creationId xmlns:p14="http://schemas.microsoft.com/office/powerpoint/2010/main" val="1663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FACT: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209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 surface area to volume ratio of a cell increases the rate of diffusion into and out of the cell increases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516506"/>
            <a:ext cx="477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will prove this next lesson (hopefully)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90993"/>
            <a:ext cx="815018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Complete the calculations to answer this question</a:t>
            </a:r>
            <a:r>
              <a:rPr lang="is-IS" sz="2400" dirty="0" smtClean="0"/>
              <a:t>…..</a:t>
            </a:r>
          </a:p>
          <a:p>
            <a:endParaRPr lang="is-IS" sz="2400" dirty="0"/>
          </a:p>
          <a:p>
            <a:r>
              <a:rPr lang="is-IS" sz="2400" dirty="0" smtClean="0"/>
              <a:t>What is the problem if cells are too big??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8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Calculate surface area, volume and surface area to volume ratio (</a:t>
            </a:r>
            <a:r>
              <a:rPr lang="en-US" dirty="0" err="1" smtClean="0"/>
              <a:t>SA:vol</a:t>
            </a:r>
            <a:r>
              <a:rPr lang="en-US" dirty="0" smtClean="0"/>
              <a:t>) for each cell</a:t>
            </a:r>
            <a:endParaRPr lang="en-US" dirty="0"/>
          </a:p>
        </p:txBody>
      </p:sp>
      <p:pic>
        <p:nvPicPr>
          <p:cNvPr id="4" name="Content Placeholder 3" descr="Screen Shot 2016-08-31 at 8.38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87" b="-19687"/>
          <a:stretch>
            <a:fillRect/>
          </a:stretch>
        </p:blipFill>
        <p:spPr>
          <a:xfrm>
            <a:off x="457200" y="2153724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6142715"/>
            <a:ext cx="123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cell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31125" y="6110155"/>
            <a:ext cx="98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Big cell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024" y="2782669"/>
            <a:ext cx="2842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 smtClean="0">
                <a:solidFill>
                  <a:srgbClr val="FF0000"/>
                </a:solidFill>
              </a:rPr>
              <a:t>What is the problem if cells are too big??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2521" y="3607496"/>
            <a:ext cx="513567" cy="413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187</Words>
  <Application>Microsoft Macintosh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Helvetica</vt:lpstr>
      <vt:lpstr>MS Mincho</vt:lpstr>
      <vt:lpstr>Times</vt:lpstr>
      <vt:lpstr>Arial</vt:lpstr>
      <vt:lpstr>Calibri</vt:lpstr>
      <vt:lpstr>Times New Roman</vt:lpstr>
      <vt:lpstr>Office Theme</vt:lpstr>
      <vt:lpstr>PowerPoint Presentation</vt:lpstr>
      <vt:lpstr>The biggest cell in the  human body….</vt:lpstr>
      <vt:lpstr>Limitations to cell size</vt:lpstr>
      <vt:lpstr>How does the paramecium get nutrients in and waste out?</vt:lpstr>
      <vt:lpstr>Diffusion</vt:lpstr>
      <vt:lpstr>What else does the cell release?</vt:lpstr>
      <vt:lpstr>What is the problem if cells gets too big???</vt:lpstr>
      <vt:lpstr>FACT:  </vt:lpstr>
      <vt:lpstr>Calculate surface area, volume and surface area to volume ratio (SA:vol) for each cell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Limitations to cell size</dc:title>
  <dc:creator>Thomas Kitwood</dc:creator>
  <cp:lastModifiedBy>Thomas Kitwood</cp:lastModifiedBy>
  <cp:revision>14</cp:revision>
  <dcterms:created xsi:type="dcterms:W3CDTF">2016-08-31T08:56:17Z</dcterms:created>
  <dcterms:modified xsi:type="dcterms:W3CDTF">2017-09-06T02:11:02Z</dcterms:modified>
</cp:coreProperties>
</file>