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6"/>
  </p:handoutMasterIdLst>
  <p:sldIdLst>
    <p:sldId id="257" r:id="rId2"/>
    <p:sldId id="256" r:id="rId3"/>
    <p:sldId id="259" r:id="rId4"/>
    <p:sldId id="266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50" autoAdjust="0"/>
  </p:normalViewPr>
  <p:slideViewPr>
    <p:cSldViewPr snapToGrid="0" snapToObjects="1">
      <p:cViewPr varScale="1">
        <p:scale>
          <a:sx n="97" d="100"/>
          <a:sy n="97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203F7-E271-4945-AC4A-91C02F62D52C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6403-37CF-E242-9CD9-FF85E8D6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1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9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7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0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3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57E3-B41D-C747-9E8F-CEC09DFFEEB3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4CFD3-305A-B94C-82FF-52F7CF4E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1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cYyJF_aSC6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45444" r="-45444"/>
          <a:stretch>
            <a:fillRect/>
          </a:stretch>
        </p:blipFill>
        <p:spPr>
          <a:xfrm>
            <a:off x="-2867300" y="136792"/>
            <a:ext cx="12221234" cy="6721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3999" y="2424668"/>
            <a:ext cx="344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Ultrafiltration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19176" y="1600200"/>
            <a:ext cx="2584824" cy="999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04000" y="3197411"/>
            <a:ext cx="265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Selective reabsorption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376706" y="2017059"/>
            <a:ext cx="3227294" cy="1407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56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56" y="318391"/>
            <a:ext cx="403091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Low blood solute concentration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1-08 at 9.1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8543"/>
            <a:ext cx="5689257" cy="540945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12737" y="455055"/>
            <a:ext cx="3505981" cy="5851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Detected by the hypothalamus in the brain.</a:t>
            </a:r>
          </a:p>
          <a:p>
            <a:r>
              <a:rPr lang="en-US" dirty="0" smtClean="0"/>
              <a:t>Hypothalamus sends a message to the pituitary gland.</a:t>
            </a:r>
          </a:p>
          <a:p>
            <a:r>
              <a:rPr lang="en-US" dirty="0" smtClean="0"/>
              <a:t>Pituitary gland stops ADH (antidiuretic hormone) production</a:t>
            </a:r>
          </a:p>
          <a:p>
            <a:r>
              <a:rPr lang="en-US" dirty="0" smtClean="0"/>
              <a:t>Decreases the permeability of the collecting duct and DCT to water. </a:t>
            </a:r>
          </a:p>
          <a:p>
            <a:r>
              <a:rPr lang="en-US" dirty="0" smtClean="0"/>
              <a:t>Water remains in the nephron</a:t>
            </a:r>
          </a:p>
          <a:p>
            <a:r>
              <a:rPr lang="en-US" dirty="0" smtClean="0"/>
              <a:t>Large volume of dilute urine produced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4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4672"/>
            <a:ext cx="294357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 have been exercising on a hot day with little water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6266" y="3089275"/>
            <a:ext cx="29435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You have drunk a lot of water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18666"/>
            <a:ext cx="448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You have a high salt diet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66266" y="848844"/>
            <a:ext cx="2466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the consequences in terms of ADH and concentration of urine produced?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6"/>
            <a:ext cx="8229600" cy="1143000"/>
          </a:xfrm>
        </p:spPr>
        <p:txBody>
          <a:bodyPr/>
          <a:lstStyle/>
          <a:p>
            <a:r>
              <a:rPr lang="en-US" dirty="0" smtClean="0"/>
              <a:t>Nitrogenous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1145"/>
            <a:ext cx="8229600" cy="22450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Animals need to remove nitrogenous waste from the metabolism of amino acids.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type of nitrogenous waste removed depends on their environment and evolutionary history.</a:t>
            </a:r>
            <a:endParaRPr lang="en-US" sz="2800" dirty="0"/>
          </a:p>
        </p:txBody>
      </p:sp>
      <p:pic>
        <p:nvPicPr>
          <p:cNvPr id="4" name="Picture 3" descr="Screen Shot 2017-01-10 at 4.0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" y="1305202"/>
            <a:ext cx="8903023" cy="2431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5126" y="2212892"/>
            <a:ext cx="29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1499" y="882570"/>
            <a:ext cx="8229600" cy="1143000"/>
          </a:xfrm>
        </p:spPr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78" b="8678"/>
          <a:stretch>
            <a:fillRect/>
          </a:stretch>
        </p:blipFill>
        <p:spPr>
          <a:xfrm>
            <a:off x="4646499" y="279621"/>
            <a:ext cx="4138532" cy="2276033"/>
          </a:xfrm>
        </p:spPr>
      </p:pic>
      <p:sp>
        <p:nvSpPr>
          <p:cNvPr id="5" name="TextBox 4"/>
          <p:cNvSpPr txBox="1"/>
          <p:nvPr/>
        </p:nvSpPr>
        <p:spPr>
          <a:xfrm>
            <a:off x="553977" y="2850604"/>
            <a:ext cx="7525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Fish excrete nitrogenous waste as ammonia; this is unusual because ammonia is highly toxic therefore storage in the body can pose a risk.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fish are able to cope due to their environment – the large volumes of water they reside in allow them to continuously excrete ammonia (without the need for storage) directly into the water, diluting the ammonia to non-toxic levels.</a:t>
            </a:r>
          </a:p>
        </p:txBody>
      </p:sp>
    </p:spTree>
    <p:extLst>
      <p:ext uri="{BB962C8B-B14F-4D97-AF65-F5344CB8AC3E}">
        <p14:creationId xmlns:p14="http://schemas.microsoft.com/office/powerpoint/2010/main" val="91909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8070"/>
            <a:ext cx="489794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Terrestrial mammals (land based)</a:t>
            </a:r>
            <a:br>
              <a:rPr lang="en-US" sz="3600" dirty="0" smtClean="0"/>
            </a:br>
            <a:r>
              <a:rPr lang="en-US" sz="3600" dirty="0" smtClean="0"/>
              <a:t>*and aquatic mammals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879" b="5879"/>
          <a:stretch>
            <a:fillRect/>
          </a:stretch>
        </p:blipFill>
        <p:spPr>
          <a:xfrm>
            <a:off x="4792129" y="274638"/>
            <a:ext cx="4051789" cy="2228328"/>
          </a:xfrm>
        </p:spPr>
      </p:pic>
      <p:sp>
        <p:nvSpPr>
          <p:cNvPr id="6" name="TextBox 5"/>
          <p:cNvSpPr txBox="1"/>
          <p:nvPr/>
        </p:nvSpPr>
        <p:spPr>
          <a:xfrm>
            <a:off x="537541" y="3324535"/>
            <a:ext cx="7671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will use energy to convert ammonia to urea (less toxic) so it can be stored. </a:t>
            </a:r>
          </a:p>
          <a:p>
            <a:endParaRPr lang="en-US" sz="2800" dirty="0"/>
          </a:p>
          <a:p>
            <a:r>
              <a:rPr lang="en-US" sz="2800" dirty="0" smtClean="0"/>
              <a:t>Due to their evolutionary history aquatic mammals also produce urea.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960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7130"/>
            <a:ext cx="39814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Birds and Reptiles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287" r="5287"/>
          <a:stretch>
            <a:fillRect/>
          </a:stretch>
        </p:blipFill>
        <p:spPr>
          <a:xfrm>
            <a:off x="3879449" y="0"/>
            <a:ext cx="4845567" cy="2664875"/>
          </a:xfrm>
        </p:spPr>
      </p:pic>
      <p:sp>
        <p:nvSpPr>
          <p:cNvPr id="5" name="TextBox 4"/>
          <p:cNvSpPr txBox="1"/>
          <p:nvPr/>
        </p:nvSpPr>
        <p:spPr>
          <a:xfrm>
            <a:off x="538947" y="2664875"/>
            <a:ext cx="7225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Birds release uric acid. It takes a lot of energy to convert ammonia to uric acid.</a:t>
            </a:r>
          </a:p>
          <a:p>
            <a:endParaRPr lang="en-US" sz="2400" dirty="0"/>
          </a:p>
          <a:p>
            <a:r>
              <a:rPr lang="en-US" sz="2400" dirty="0" smtClean="0"/>
              <a:t>But, there is an advantage</a:t>
            </a:r>
            <a:r>
              <a:rPr lang="is-IS" sz="2400" dirty="0" smtClean="0"/>
              <a:t>…</a:t>
            </a:r>
          </a:p>
          <a:p>
            <a:endParaRPr lang="is-IS" sz="2400" dirty="0"/>
          </a:p>
          <a:p>
            <a:r>
              <a:rPr lang="is-IS" sz="2400" dirty="0" smtClean="0"/>
              <a:t>Uric acid is not water soluble so does not require water to be released.</a:t>
            </a:r>
          </a:p>
          <a:p>
            <a:r>
              <a:rPr lang="is-IS" sz="2400" dirty="0" smtClean="0"/>
              <a:t>Not having to carry water around for excesion means les energy is needed for flight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325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1-10 at 4.4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0" y="523761"/>
            <a:ext cx="9580682" cy="2998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7346" y="4398246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6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0 at 4.4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3561"/>
            <a:ext cx="9341897" cy="2667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3320" y="4163903"/>
            <a:ext cx="35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1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0 at 4.4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0890"/>
            <a:ext cx="9269639" cy="2448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7854" y="3810364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3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0 at 4.4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385"/>
            <a:ext cx="9393936" cy="4504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990" y="5119768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3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498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Kidney – Loop of </a:t>
            </a:r>
            <a:r>
              <a:rPr lang="en-US" b="1" u="sng" dirty="0" err="1" smtClean="0"/>
              <a:t>Henle</a:t>
            </a:r>
            <a:r>
              <a:rPr lang="en-US" b="1" u="sng" dirty="0" smtClean="0"/>
              <a:t>, DCT and Collecting Duct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819" y="1902124"/>
            <a:ext cx="7344874" cy="378341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Explain how </a:t>
            </a:r>
            <a:r>
              <a:rPr lang="en-US" dirty="0" err="1" smtClean="0"/>
              <a:t>osmolarity</a:t>
            </a:r>
            <a:r>
              <a:rPr lang="en-US" dirty="0" smtClean="0"/>
              <a:t> is reduced in the loop of </a:t>
            </a:r>
            <a:r>
              <a:rPr lang="en-US" dirty="0" err="1" smtClean="0"/>
              <a:t>Henle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countercurrent multiplier system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Explain the role of ADH n osmoregulation at the collecting 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8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Dehydration and </a:t>
            </a:r>
            <a:r>
              <a:rPr lang="en-US" dirty="0" err="1" smtClean="0"/>
              <a:t>Overhydration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962" y="1610566"/>
            <a:ext cx="4032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Too little water in the blood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Exercise, insufficient water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Water needed to excrete metabolic waste. If you can’t get rid of this waste it can lead to tiredness and deceased muscle function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Decrease in blood pressure due to reduced blood volume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Increased heart rate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Temperature regulation affected due to an inability to sweat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3901" y="1610566"/>
            <a:ext cx="3691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Over-consumption of water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Dilutes blood solutes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Makes body fluids hypotonic and could result in the swelling of cells as there would be a lower </a:t>
            </a:r>
            <a:r>
              <a:rPr lang="en-US" dirty="0" err="1" smtClean="0"/>
              <a:t>osmolarity</a:t>
            </a:r>
            <a:r>
              <a:rPr lang="en-US" dirty="0" smtClean="0"/>
              <a:t> in the body 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0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43" y="248113"/>
            <a:ext cx="8229600" cy="1143000"/>
          </a:xfrm>
        </p:spPr>
        <p:txBody>
          <a:bodyPr/>
          <a:lstStyle/>
          <a:p>
            <a:r>
              <a:rPr lang="en-US" dirty="0" smtClean="0"/>
              <a:t>Kidney failure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0718" y="1176818"/>
            <a:ext cx="23142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Transplant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95565" y="1115262"/>
            <a:ext cx="1707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Dialysis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043" y="2377446"/>
            <a:ext cx="4566717" cy="3017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95937"/>
            <a:ext cx="32893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19" y="4543630"/>
            <a:ext cx="3589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survive with one kidney so it is possible to donate whilst you’re still alive</a:t>
            </a:r>
          </a:p>
          <a:p>
            <a:endParaRPr lang="en-US" dirty="0"/>
          </a:p>
          <a:p>
            <a:r>
              <a:rPr lang="en-US" dirty="0" smtClean="0"/>
              <a:t>Risk: rejection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2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4857" r="-64857"/>
          <a:stretch>
            <a:fillRect/>
          </a:stretch>
        </p:blipFill>
        <p:spPr>
          <a:xfrm>
            <a:off x="-1127084" y="140134"/>
            <a:ext cx="11470980" cy="6308597"/>
          </a:xfrm>
        </p:spPr>
      </p:pic>
      <p:sp>
        <p:nvSpPr>
          <p:cNvPr id="5" name="TextBox 4"/>
          <p:cNvSpPr txBox="1"/>
          <p:nvPr/>
        </p:nvSpPr>
        <p:spPr>
          <a:xfrm>
            <a:off x="5800311" y="6125309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waste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9750" y="172950"/>
            <a:ext cx="2339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Selectively permeable membrane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70163" y="6448731"/>
            <a:ext cx="804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Waste products pass through membrane from blood into dialysis fluid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23584"/>
            <a:ext cx="22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Dialysis fluid creates a diffusion gradient to extract waste from the blood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0864" y="2314678"/>
            <a:ext cx="1753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and dialysis fluid is always moving to maintain concentration gradients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3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35" y="1417638"/>
            <a:ext cx="412543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Can be used to test for the presence of drugs, excessive proteins or excessive glucose.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What could be the issue if there is excessive glucose in the blood?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Why would you not normally see protein in the </a:t>
            </a:r>
            <a:r>
              <a:rPr lang="en-US" sz="2400" dirty="0" smtClean="0"/>
              <a:t>urine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027" y="1954494"/>
            <a:ext cx="5003244" cy="33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8 at 5.3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9" y="476200"/>
            <a:ext cx="7619699" cy="61834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269" y="1314892"/>
            <a:ext cx="1991512" cy="1006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2413" y="476200"/>
            <a:ext cx="99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mOsm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7916" y="503734"/>
            <a:ext cx="91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 </a:t>
            </a:r>
          </a:p>
          <a:p>
            <a:r>
              <a:rPr lang="en-US" dirty="0" err="1" smtClean="0"/>
              <a:t>mOsm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79376" y="291748"/>
            <a:ext cx="2007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Osmolarity</a:t>
            </a:r>
            <a:r>
              <a:rPr lang="en-US" dirty="0" smtClean="0"/>
              <a:t> (</a:t>
            </a:r>
            <a:r>
              <a:rPr lang="en-US" dirty="0" err="1" smtClean="0"/>
              <a:t>mOsm</a:t>
            </a:r>
            <a:r>
              <a:rPr lang="en-US" dirty="0" smtClean="0"/>
              <a:t>) is the measure of the solute concentration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0235" y="1967154"/>
            <a:ext cx="239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think has been removed between A and B?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3248" y="123004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76649" y="204088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444" r="-45444"/>
          <a:stretch>
            <a:fillRect/>
          </a:stretch>
        </p:blipFill>
        <p:spPr>
          <a:xfrm>
            <a:off x="-2164035" y="0"/>
            <a:ext cx="14168923" cy="7792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059" y="-433294"/>
            <a:ext cx="3421529" cy="787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6102" y="5186100"/>
            <a:ext cx="3671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job of the loop of </a:t>
            </a:r>
            <a:r>
              <a:rPr lang="en-US" dirty="0" err="1" smtClean="0"/>
              <a:t>henle</a:t>
            </a:r>
            <a:r>
              <a:rPr lang="en-US" dirty="0" smtClean="0"/>
              <a:t> is to create a salty environment in the medulla. </a:t>
            </a:r>
          </a:p>
          <a:p>
            <a:r>
              <a:rPr lang="en-US" dirty="0" smtClean="0"/>
              <a:t>This will allow water to leave the collecting duct by 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9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8258" r="-18258"/>
          <a:stretch>
            <a:fillRect/>
          </a:stretch>
        </p:blipFill>
        <p:spPr>
          <a:xfrm>
            <a:off x="-1048298" y="274638"/>
            <a:ext cx="11627533" cy="6394695"/>
          </a:xfrm>
        </p:spPr>
      </p:pic>
      <p:sp>
        <p:nvSpPr>
          <p:cNvPr id="6" name="Rectangle 5"/>
          <p:cNvSpPr/>
          <p:nvPr/>
        </p:nvSpPr>
        <p:spPr>
          <a:xfrm>
            <a:off x="193469" y="2779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Loop of Henle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7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Sodium is pumped out of the ascending limb to restore gradients to 200 </a:t>
            </a:r>
            <a:r>
              <a:rPr lang="en-US" dirty="0" err="1" smtClean="0"/>
              <a:t>mOsm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Water leaves the </a:t>
            </a:r>
            <a:r>
              <a:rPr lang="en-US" dirty="0" err="1" smtClean="0"/>
              <a:t>decending</a:t>
            </a:r>
            <a:r>
              <a:rPr lang="en-US" dirty="0" smtClean="0"/>
              <a:t> limb to reach </a:t>
            </a:r>
            <a:r>
              <a:rPr lang="en-US" dirty="0" err="1" smtClean="0"/>
              <a:t>equalibrium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Fluid moves around.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Repeat.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interstitial fluid in the medulla becomes very salty (high </a:t>
            </a:r>
            <a:r>
              <a:rPr lang="en-US" dirty="0" err="1" smtClean="0"/>
              <a:t>osmolarity</a:t>
            </a:r>
            <a:r>
              <a:rPr lang="en-US" dirty="0" smtClean="0"/>
              <a:t>) the fluid in the nephron has a reduced </a:t>
            </a:r>
            <a:r>
              <a:rPr lang="en-US" dirty="0" err="1" smtClean="0"/>
              <a:t>osmolarity</a:t>
            </a:r>
            <a:r>
              <a:rPr lang="en-US" dirty="0" smtClean="0"/>
              <a:t> of 100 </a:t>
            </a:r>
            <a:r>
              <a:rPr lang="en-US" dirty="0" err="1" smtClean="0"/>
              <a:t>mOsm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Countercurrent multiplier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4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Suggest why desert animals have a long loop of </a:t>
            </a:r>
            <a:r>
              <a:rPr lang="en-US" dirty="0" err="1" smtClean="0"/>
              <a:t>Henle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81" y="2684178"/>
            <a:ext cx="5425338" cy="40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93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Distal Convoluted Tubule and Collecting Duct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431" b="-12431"/>
          <a:stretch>
            <a:fillRect/>
          </a:stretch>
        </p:blipFill>
        <p:spPr>
          <a:xfrm>
            <a:off x="110850" y="2076400"/>
            <a:ext cx="9033150" cy="4967885"/>
          </a:xfrm>
        </p:spPr>
      </p:pic>
      <p:sp>
        <p:nvSpPr>
          <p:cNvPr id="5" name="TextBox 4"/>
          <p:cNvSpPr txBox="1"/>
          <p:nvPr/>
        </p:nvSpPr>
        <p:spPr>
          <a:xfrm>
            <a:off x="110850" y="1131419"/>
            <a:ext cx="8345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Normally fairly impermeable to water. If the solute concentration is high in the blood the body needs to get more water in the blood to regain regular osmolality.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9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1-08 at 9.1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760"/>
            <a:ext cx="5642618" cy="4988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837" y="455055"/>
            <a:ext cx="3505981" cy="585152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Detected by the hypothalamus in the brain.</a:t>
            </a:r>
          </a:p>
          <a:p>
            <a:r>
              <a:rPr lang="en-US" dirty="0" smtClean="0"/>
              <a:t>Hypothalamus sends a message to the pituitary gland.</a:t>
            </a:r>
          </a:p>
          <a:p>
            <a:r>
              <a:rPr lang="en-US" dirty="0" smtClean="0"/>
              <a:t>Pituitary gland releases ADH (antidiuretic hormone)</a:t>
            </a:r>
          </a:p>
          <a:p>
            <a:r>
              <a:rPr lang="en-US" dirty="0" smtClean="0"/>
              <a:t>ADH travels in blood to kidney</a:t>
            </a:r>
          </a:p>
          <a:p>
            <a:r>
              <a:rPr lang="en-US" dirty="0" smtClean="0"/>
              <a:t>Increases the permeability of the collecting duct and DCT to water. </a:t>
            </a:r>
          </a:p>
          <a:p>
            <a:r>
              <a:rPr lang="en-US" dirty="0" smtClean="0"/>
              <a:t>Water moves into blood through the walls of the CD and DCT by osmosis.</a:t>
            </a:r>
          </a:p>
          <a:p>
            <a:r>
              <a:rPr lang="en-US" dirty="0" smtClean="0"/>
              <a:t>Normal blood osmolality restored</a:t>
            </a:r>
          </a:p>
          <a:p>
            <a:r>
              <a:rPr lang="en-US" dirty="0" smtClean="0"/>
              <a:t>Small volume of concentrated urine produced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31937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High blood solute concentration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539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764</Words>
  <Application>Microsoft Macintosh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Kidney – Loop of Henle, DCT and Collecting Duct</vt:lpstr>
      <vt:lpstr>PowerPoint Presentation</vt:lpstr>
      <vt:lpstr>PowerPoint Presentation</vt:lpstr>
      <vt:lpstr>PowerPoint Presentation</vt:lpstr>
      <vt:lpstr>Key Points</vt:lpstr>
      <vt:lpstr>Desert Adaptations</vt:lpstr>
      <vt:lpstr>Distal Convoluted Tubule and Collecting Duct</vt:lpstr>
      <vt:lpstr>High blood solute concentration</vt:lpstr>
      <vt:lpstr>Low blood solute concentration</vt:lpstr>
      <vt:lpstr>You have been exercising on a hot day with little water</vt:lpstr>
      <vt:lpstr>Nitrogenous waste</vt:lpstr>
      <vt:lpstr>Fish</vt:lpstr>
      <vt:lpstr>Terrestrial mammals (land based) *and aquatic mammals</vt:lpstr>
      <vt:lpstr>Birds and Reptiles</vt:lpstr>
      <vt:lpstr>PowerPoint Presentation</vt:lpstr>
      <vt:lpstr>PowerPoint Presentation</vt:lpstr>
      <vt:lpstr>PowerPoint Presentation</vt:lpstr>
      <vt:lpstr>PowerPoint Presentation</vt:lpstr>
      <vt:lpstr>Dehydration and Overhydration</vt:lpstr>
      <vt:lpstr>Kidney failure</vt:lpstr>
      <vt:lpstr>PowerPoint Presentation</vt:lpstr>
      <vt:lpstr>Urinalysis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– Loop of Henle</dc:title>
  <dc:creator>Thomas Kitwood</dc:creator>
  <cp:lastModifiedBy>Thomas Kitwood</cp:lastModifiedBy>
  <cp:revision>28</cp:revision>
  <cp:lastPrinted>2017-01-09T00:09:45Z</cp:lastPrinted>
  <dcterms:created xsi:type="dcterms:W3CDTF">2017-01-08T09:10:15Z</dcterms:created>
  <dcterms:modified xsi:type="dcterms:W3CDTF">2017-01-11T02:48:17Z</dcterms:modified>
</cp:coreProperties>
</file>