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61" r:id="rId3"/>
    <p:sldId id="257" r:id="rId4"/>
    <p:sldId id="258" r:id="rId5"/>
    <p:sldId id="259" r:id="rId6"/>
    <p:sldId id="262" r:id="rId7"/>
    <p:sldId id="266" r:id="rId8"/>
    <p:sldId id="267" r:id="rId9"/>
    <p:sldId id="271" r:id="rId10"/>
    <p:sldId id="272" r:id="rId11"/>
    <p:sldId id="273" r:id="rId12"/>
    <p:sldId id="274" r:id="rId13"/>
    <p:sldId id="268" r:id="rId14"/>
    <p:sldId id="269" r:id="rId15"/>
    <p:sldId id="270" r:id="rId16"/>
    <p:sldId id="263" r:id="rId17"/>
    <p:sldId id="260" r:id="rId18"/>
    <p:sldId id="277" r:id="rId19"/>
    <p:sldId id="275" r:id="rId20"/>
    <p:sldId id="278" r:id="rId21"/>
    <p:sldId id="279" r:id="rId22"/>
    <p:sldId id="280" r:id="rId23"/>
    <p:sldId id="281" r:id="rId24"/>
    <p:sldId id="282" r:id="rId25"/>
    <p:sldId id="288" r:id="rId26"/>
    <p:sldId id="289" r:id="rId27"/>
    <p:sldId id="283" r:id="rId28"/>
    <p:sldId id="284" r:id="rId29"/>
    <p:sldId id="287" r:id="rId30"/>
    <p:sldId id="28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AE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23"/>
    <p:restoredTop sz="91637"/>
  </p:normalViewPr>
  <p:slideViewPr>
    <p:cSldViewPr snapToGrid="0" snapToObjects="1">
      <p:cViewPr varScale="1">
        <p:scale>
          <a:sx n="65" d="100"/>
          <a:sy n="65" d="100"/>
        </p:scale>
        <p:origin x="-1320" y="-1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4D6747-6A97-CB4F-AC1E-0E3B9F69F996}" type="datetimeFigureOut">
              <a:rPr lang="en-US" smtClean="0"/>
              <a:t>20/6/17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C9F55-B4A2-6D4F-B8C9-E621D505EF64}" type="slidenum">
              <a:rPr lang="en-US" smtClean="0"/>
              <a:t>‹#›</a:t>
            </a:fld>
            <a:endParaRPr lang="en-US"/>
          </a:p>
        </p:txBody>
      </p:sp>
    </p:spTree>
    <p:extLst>
      <p:ext uri="{BB962C8B-B14F-4D97-AF65-F5344CB8AC3E}">
        <p14:creationId xmlns:p14="http://schemas.microsoft.com/office/powerpoint/2010/main" val="604925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811CF8-83A4-B74D-9DEA-7F78D193E06B}" type="datetimeFigureOut">
              <a:rPr lang="en-US" smtClean="0"/>
              <a:t>20/6/17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5E5986-C31A-D44C-B03E-02CE6E26B938}" type="slidenum">
              <a:rPr lang="en-US" smtClean="0"/>
              <a:t>‹#›</a:t>
            </a:fld>
            <a:endParaRPr lang="en-US"/>
          </a:p>
        </p:txBody>
      </p:sp>
    </p:spTree>
    <p:extLst>
      <p:ext uri="{BB962C8B-B14F-4D97-AF65-F5344CB8AC3E}">
        <p14:creationId xmlns:p14="http://schemas.microsoft.com/office/powerpoint/2010/main" val="206206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811CF8-83A4-B74D-9DEA-7F78D193E06B}" type="datetimeFigureOut">
              <a:rPr lang="en-US" smtClean="0"/>
              <a:t>20/6/17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5E5986-C31A-D44C-B03E-02CE6E26B938}" type="slidenum">
              <a:rPr lang="en-US" smtClean="0"/>
              <a:t>‹#›</a:t>
            </a:fld>
            <a:endParaRPr lang="en-US"/>
          </a:p>
        </p:txBody>
      </p:sp>
    </p:spTree>
    <p:extLst>
      <p:ext uri="{BB962C8B-B14F-4D97-AF65-F5344CB8AC3E}">
        <p14:creationId xmlns:p14="http://schemas.microsoft.com/office/powerpoint/2010/main" val="1909808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811CF8-83A4-B74D-9DEA-7F78D193E06B}" type="datetimeFigureOut">
              <a:rPr lang="en-US" smtClean="0"/>
              <a:t>20/6/17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5E5986-C31A-D44C-B03E-02CE6E26B938}" type="slidenum">
              <a:rPr lang="en-US" smtClean="0"/>
              <a:t>‹#›</a:t>
            </a:fld>
            <a:endParaRPr lang="en-US"/>
          </a:p>
        </p:txBody>
      </p:sp>
    </p:spTree>
    <p:extLst>
      <p:ext uri="{BB962C8B-B14F-4D97-AF65-F5344CB8AC3E}">
        <p14:creationId xmlns:p14="http://schemas.microsoft.com/office/powerpoint/2010/main" val="1853056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811CF8-83A4-B74D-9DEA-7F78D193E06B}" type="datetimeFigureOut">
              <a:rPr lang="en-US" smtClean="0"/>
              <a:t>20/6/17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5E5986-C31A-D44C-B03E-02CE6E26B938}" type="slidenum">
              <a:rPr lang="en-US" smtClean="0"/>
              <a:t>‹#›</a:t>
            </a:fld>
            <a:endParaRPr lang="en-US"/>
          </a:p>
        </p:txBody>
      </p:sp>
    </p:spTree>
    <p:extLst>
      <p:ext uri="{BB962C8B-B14F-4D97-AF65-F5344CB8AC3E}">
        <p14:creationId xmlns:p14="http://schemas.microsoft.com/office/powerpoint/2010/main" val="1825842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811CF8-83A4-B74D-9DEA-7F78D193E06B}" type="datetimeFigureOut">
              <a:rPr lang="en-US" smtClean="0"/>
              <a:t>20/6/17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5E5986-C31A-D44C-B03E-02CE6E26B938}" type="slidenum">
              <a:rPr lang="en-US" smtClean="0"/>
              <a:t>‹#›</a:t>
            </a:fld>
            <a:endParaRPr lang="en-US"/>
          </a:p>
        </p:txBody>
      </p:sp>
    </p:spTree>
    <p:extLst>
      <p:ext uri="{BB962C8B-B14F-4D97-AF65-F5344CB8AC3E}">
        <p14:creationId xmlns:p14="http://schemas.microsoft.com/office/powerpoint/2010/main" val="1537502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811CF8-83A4-B74D-9DEA-7F78D193E06B}" type="datetimeFigureOut">
              <a:rPr lang="en-US" smtClean="0"/>
              <a:t>20/6/17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5E5986-C31A-D44C-B03E-02CE6E26B938}" type="slidenum">
              <a:rPr lang="en-US" smtClean="0"/>
              <a:t>‹#›</a:t>
            </a:fld>
            <a:endParaRPr lang="en-US"/>
          </a:p>
        </p:txBody>
      </p:sp>
    </p:spTree>
    <p:extLst>
      <p:ext uri="{BB962C8B-B14F-4D97-AF65-F5344CB8AC3E}">
        <p14:creationId xmlns:p14="http://schemas.microsoft.com/office/powerpoint/2010/main" val="13266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811CF8-83A4-B74D-9DEA-7F78D193E06B}" type="datetimeFigureOut">
              <a:rPr lang="en-US" smtClean="0"/>
              <a:t>20/6/17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5E5986-C31A-D44C-B03E-02CE6E26B938}" type="slidenum">
              <a:rPr lang="en-US" smtClean="0"/>
              <a:t>‹#›</a:t>
            </a:fld>
            <a:endParaRPr lang="en-US"/>
          </a:p>
        </p:txBody>
      </p:sp>
    </p:spTree>
    <p:extLst>
      <p:ext uri="{BB962C8B-B14F-4D97-AF65-F5344CB8AC3E}">
        <p14:creationId xmlns:p14="http://schemas.microsoft.com/office/powerpoint/2010/main" val="647587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811CF8-83A4-B74D-9DEA-7F78D193E06B}" type="datetimeFigureOut">
              <a:rPr lang="en-US" smtClean="0"/>
              <a:t>20/6/17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5E5986-C31A-D44C-B03E-02CE6E26B938}" type="slidenum">
              <a:rPr lang="en-US" smtClean="0"/>
              <a:t>‹#›</a:t>
            </a:fld>
            <a:endParaRPr lang="en-US"/>
          </a:p>
        </p:txBody>
      </p:sp>
    </p:spTree>
    <p:extLst>
      <p:ext uri="{BB962C8B-B14F-4D97-AF65-F5344CB8AC3E}">
        <p14:creationId xmlns:p14="http://schemas.microsoft.com/office/powerpoint/2010/main" val="563956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11CF8-83A4-B74D-9DEA-7F78D193E06B}" type="datetimeFigureOut">
              <a:rPr lang="en-US" smtClean="0"/>
              <a:t>20/6/17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5E5986-C31A-D44C-B03E-02CE6E26B938}" type="slidenum">
              <a:rPr lang="en-US" smtClean="0"/>
              <a:t>‹#›</a:t>
            </a:fld>
            <a:endParaRPr lang="en-US"/>
          </a:p>
        </p:txBody>
      </p:sp>
    </p:spTree>
    <p:extLst>
      <p:ext uri="{BB962C8B-B14F-4D97-AF65-F5344CB8AC3E}">
        <p14:creationId xmlns:p14="http://schemas.microsoft.com/office/powerpoint/2010/main" val="1563527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811CF8-83A4-B74D-9DEA-7F78D193E06B}" type="datetimeFigureOut">
              <a:rPr lang="en-US" smtClean="0"/>
              <a:t>20/6/17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5E5986-C31A-D44C-B03E-02CE6E26B938}" type="slidenum">
              <a:rPr lang="en-US" smtClean="0"/>
              <a:t>‹#›</a:t>
            </a:fld>
            <a:endParaRPr lang="en-US"/>
          </a:p>
        </p:txBody>
      </p:sp>
    </p:spTree>
    <p:extLst>
      <p:ext uri="{BB962C8B-B14F-4D97-AF65-F5344CB8AC3E}">
        <p14:creationId xmlns:p14="http://schemas.microsoft.com/office/powerpoint/2010/main" val="1597510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811CF8-83A4-B74D-9DEA-7F78D193E06B}" type="datetimeFigureOut">
              <a:rPr lang="en-US" smtClean="0"/>
              <a:t>20/6/17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5E5986-C31A-D44C-B03E-02CE6E26B938}" type="slidenum">
              <a:rPr lang="en-US" smtClean="0"/>
              <a:t>‹#›</a:t>
            </a:fld>
            <a:endParaRPr lang="en-US"/>
          </a:p>
        </p:txBody>
      </p:sp>
    </p:spTree>
    <p:extLst>
      <p:ext uri="{BB962C8B-B14F-4D97-AF65-F5344CB8AC3E}">
        <p14:creationId xmlns:p14="http://schemas.microsoft.com/office/powerpoint/2010/main" val="15185699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11CF8-83A4-B74D-9DEA-7F78D193E06B}" type="datetimeFigureOut">
              <a:rPr lang="en-US" smtClean="0"/>
              <a:t>20/6/17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E5986-C31A-D44C-B03E-02CE6E26B938}" type="slidenum">
              <a:rPr lang="en-US" smtClean="0"/>
              <a:t>‹#›</a:t>
            </a:fld>
            <a:endParaRPr lang="en-US"/>
          </a:p>
        </p:txBody>
      </p:sp>
    </p:spTree>
    <p:extLst>
      <p:ext uri="{BB962C8B-B14F-4D97-AF65-F5344CB8AC3E}">
        <p14:creationId xmlns:p14="http://schemas.microsoft.com/office/powerpoint/2010/main" val="661749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gif"/><Relationship Id="rId3" Type="http://schemas.openxmlformats.org/officeDocument/2006/relationships/image" Target="../media/image1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5"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0264" y="2107870"/>
            <a:ext cx="3108960" cy="1850176"/>
          </a:xfrm>
          <a:solidFill>
            <a:srgbClr val="C9AED5"/>
          </a:solidFill>
        </p:spPr>
        <p:txBody>
          <a:bodyPr>
            <a:noAutofit/>
          </a:bodyPr>
          <a:lstStyle/>
          <a:p>
            <a:r>
              <a:rPr lang="en-US" sz="3600" dirty="0" smtClean="0"/>
              <a:t>DP Biology Internal Assessment</a:t>
            </a:r>
            <a:endParaRPr lang="en-US" sz="3600" dirty="0"/>
          </a:p>
        </p:txBody>
      </p:sp>
      <p:sp>
        <p:nvSpPr>
          <p:cNvPr id="3" name="Subtitle 2"/>
          <p:cNvSpPr>
            <a:spLocks noGrp="1"/>
          </p:cNvSpPr>
          <p:nvPr>
            <p:ph type="subTitle" idx="1"/>
          </p:nvPr>
        </p:nvSpPr>
        <p:spPr>
          <a:xfrm>
            <a:off x="4140925" y="600891"/>
            <a:ext cx="7889966" cy="5525589"/>
          </a:xfrm>
        </p:spPr>
        <p:txBody>
          <a:bodyPr>
            <a:noAutofit/>
          </a:bodyPr>
          <a:lstStyle/>
          <a:p>
            <a:pPr marL="457200" indent="-457200" algn="l">
              <a:buAutoNum type="arabicPeriod"/>
            </a:pPr>
            <a:r>
              <a:rPr lang="en-US" sz="3000" dirty="0" smtClean="0">
                <a:latin typeface="+mj-lt"/>
              </a:rPr>
              <a:t>Introduction: What is the IA?</a:t>
            </a:r>
          </a:p>
          <a:p>
            <a:pPr marL="457200" indent="-457200" algn="l">
              <a:buAutoNum type="arabicPeriod"/>
            </a:pPr>
            <a:r>
              <a:rPr lang="en-US" sz="3000" dirty="0" smtClean="0">
                <a:latin typeface="+mj-lt"/>
              </a:rPr>
              <a:t>Closer look at each section</a:t>
            </a:r>
          </a:p>
          <a:p>
            <a:pPr marL="457200" indent="-457200" algn="l">
              <a:buAutoNum type="arabicPeriod"/>
            </a:pPr>
            <a:r>
              <a:rPr lang="en-US" sz="3000" dirty="0" smtClean="0">
                <a:latin typeface="+mj-lt"/>
              </a:rPr>
              <a:t>Referencing</a:t>
            </a:r>
          </a:p>
          <a:p>
            <a:pPr marL="457200" indent="-457200" algn="l">
              <a:buAutoNum type="arabicPeriod"/>
            </a:pPr>
            <a:r>
              <a:rPr lang="en-US" sz="3000" dirty="0" smtClean="0">
                <a:latin typeface="+mj-lt"/>
              </a:rPr>
              <a:t>Example titles</a:t>
            </a:r>
          </a:p>
          <a:p>
            <a:pPr marL="457200" indent="-457200" algn="l">
              <a:buFont typeface="Arial"/>
              <a:buAutoNum type="arabicPeriod"/>
            </a:pPr>
            <a:r>
              <a:rPr lang="en-US" sz="3000" dirty="0">
                <a:latin typeface="+mj-lt"/>
              </a:rPr>
              <a:t>What does an IA look like? </a:t>
            </a:r>
            <a:endParaRPr lang="en-US" sz="3000" dirty="0" smtClean="0">
              <a:latin typeface="+mj-lt"/>
            </a:endParaRPr>
          </a:p>
          <a:p>
            <a:pPr marL="457200" indent="-457200" algn="l">
              <a:buAutoNum type="arabicPeriod"/>
            </a:pPr>
            <a:r>
              <a:rPr lang="en-US" sz="3000" dirty="0" smtClean="0">
                <a:latin typeface="+mj-lt"/>
              </a:rPr>
              <a:t>Your tasks before the summer</a:t>
            </a:r>
          </a:p>
          <a:p>
            <a:pPr marL="457200" indent="-457200" algn="l">
              <a:buAutoNum type="arabicPeriod"/>
            </a:pPr>
            <a:r>
              <a:rPr lang="en-US" sz="3000" dirty="0" smtClean="0">
                <a:latin typeface="+mj-lt"/>
              </a:rPr>
              <a:t>Key dates</a:t>
            </a:r>
          </a:p>
          <a:p>
            <a:pPr marL="457200" indent="-457200" algn="l">
              <a:buFont typeface="Arial"/>
              <a:buAutoNum type="arabicPeriod"/>
            </a:pPr>
            <a:r>
              <a:rPr lang="en-US" sz="3000" dirty="0">
                <a:latin typeface="+mj-lt"/>
              </a:rPr>
              <a:t>Common mistakes</a:t>
            </a:r>
          </a:p>
          <a:p>
            <a:pPr marL="457200" indent="-457200" algn="l">
              <a:buAutoNum type="arabicPeriod"/>
            </a:pPr>
            <a:endParaRPr lang="en-US" sz="3000" dirty="0" smtClean="0">
              <a:latin typeface="+mj-lt"/>
            </a:endParaRPr>
          </a:p>
          <a:p>
            <a:pPr marL="457200" indent="-457200" algn="l">
              <a:buAutoNum type="arabicPeriod"/>
            </a:pPr>
            <a:endParaRPr lang="en-US" sz="3000" dirty="0" smtClean="0">
              <a:latin typeface="+mj-lt"/>
            </a:endParaRPr>
          </a:p>
        </p:txBody>
      </p:sp>
    </p:spTree>
    <p:extLst>
      <p:ext uri="{BB962C8B-B14F-4D97-AF65-F5344CB8AC3E}">
        <p14:creationId xmlns:p14="http://schemas.microsoft.com/office/powerpoint/2010/main" val="1507418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54" y="212726"/>
            <a:ext cx="11707091" cy="618548"/>
          </a:xfrm>
          <a:solidFill>
            <a:srgbClr val="C9AED5"/>
          </a:solidFill>
        </p:spPr>
        <p:txBody>
          <a:bodyPr>
            <a:normAutofit fontScale="90000"/>
          </a:bodyPr>
          <a:lstStyle/>
          <a:p>
            <a:r>
              <a:rPr lang="en-US" dirty="0"/>
              <a:t>3</a:t>
            </a:r>
            <a:r>
              <a:rPr lang="en-US" dirty="0" smtClean="0"/>
              <a:t>. Referencing</a:t>
            </a:r>
            <a:endParaRPr lang="en-US" dirty="0"/>
          </a:p>
        </p:txBody>
      </p:sp>
      <p:sp>
        <p:nvSpPr>
          <p:cNvPr id="3" name="Content Placeholder 2"/>
          <p:cNvSpPr>
            <a:spLocks noGrp="1"/>
          </p:cNvSpPr>
          <p:nvPr>
            <p:ph idx="1"/>
          </p:nvPr>
        </p:nvSpPr>
        <p:spPr>
          <a:xfrm>
            <a:off x="242453" y="1022060"/>
            <a:ext cx="11707091" cy="5641975"/>
          </a:xfrm>
        </p:spPr>
        <p:txBody>
          <a:bodyPr>
            <a:normAutofit/>
          </a:bodyPr>
          <a:lstStyle/>
          <a:p>
            <a:pPr marL="0" indent="0" algn="ctr">
              <a:lnSpc>
                <a:spcPct val="100000"/>
              </a:lnSpc>
              <a:spcBef>
                <a:spcPts val="0"/>
              </a:spcBef>
              <a:buNone/>
              <a:defRPr/>
            </a:pPr>
            <a:r>
              <a:rPr lang="en-US" dirty="0" smtClean="0"/>
              <a:t>Superscript number after the sentence/paragraph/quote.</a:t>
            </a:r>
          </a:p>
          <a:p>
            <a:pPr marL="0" indent="0" algn="ctr">
              <a:lnSpc>
                <a:spcPct val="100000"/>
              </a:lnSpc>
              <a:spcBef>
                <a:spcPts val="0"/>
              </a:spcBef>
              <a:buNone/>
              <a:defRPr/>
            </a:pPr>
            <a:endParaRPr lang="en-US" dirty="0"/>
          </a:p>
          <a:p>
            <a:pPr marL="0" indent="0" algn="ctr">
              <a:lnSpc>
                <a:spcPct val="100000"/>
              </a:lnSpc>
              <a:spcBef>
                <a:spcPts val="0"/>
              </a:spcBef>
              <a:buNone/>
              <a:defRPr/>
            </a:pPr>
            <a:r>
              <a:rPr lang="en-US" dirty="0" smtClean="0"/>
              <a:t>Numbers should refer to footnotes at the bottom of your page to show the sources. These are numbered, not alphabetical.</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Bibliography at the end will be alphabetical – not numbered.</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Footnotes and bibliography are both MLA format.</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Sources should be RELIABLE. No </a:t>
            </a:r>
            <a:r>
              <a:rPr lang="en-US" dirty="0"/>
              <a:t>W</a:t>
            </a:r>
            <a:r>
              <a:rPr lang="en-US" dirty="0" smtClean="0"/>
              <a:t>ikipedia</a:t>
            </a:r>
            <a:r>
              <a:rPr lang="en-US" dirty="0"/>
              <a:t>!</a:t>
            </a:r>
            <a:r>
              <a:rPr lang="en-US" dirty="0" smtClean="0"/>
              <a:t> </a:t>
            </a:r>
            <a:endParaRPr lang="en-US" dirty="0"/>
          </a:p>
        </p:txBody>
      </p:sp>
    </p:spTree>
    <p:extLst>
      <p:ext uri="{BB962C8B-B14F-4D97-AF65-F5344CB8AC3E}">
        <p14:creationId xmlns:p14="http://schemas.microsoft.com/office/powerpoint/2010/main" val="382603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54" y="212726"/>
            <a:ext cx="11707091" cy="618548"/>
          </a:xfrm>
          <a:solidFill>
            <a:srgbClr val="C9AED5"/>
          </a:solidFill>
        </p:spPr>
        <p:txBody>
          <a:bodyPr>
            <a:normAutofit fontScale="90000"/>
          </a:bodyPr>
          <a:lstStyle/>
          <a:p>
            <a:r>
              <a:rPr lang="en-US" dirty="0"/>
              <a:t>3</a:t>
            </a:r>
            <a:r>
              <a:rPr lang="en-US" dirty="0" smtClean="0"/>
              <a:t>. Referencing</a:t>
            </a:r>
            <a:endParaRPr lang="en-US" dirty="0"/>
          </a:p>
        </p:txBody>
      </p:sp>
      <p:sp>
        <p:nvSpPr>
          <p:cNvPr id="3" name="Content Placeholder 2"/>
          <p:cNvSpPr>
            <a:spLocks noGrp="1"/>
          </p:cNvSpPr>
          <p:nvPr>
            <p:ph idx="1"/>
          </p:nvPr>
        </p:nvSpPr>
        <p:spPr>
          <a:xfrm>
            <a:off x="242454" y="1022060"/>
            <a:ext cx="9331038" cy="5641975"/>
          </a:xfrm>
        </p:spPr>
        <p:txBody>
          <a:bodyPr>
            <a:normAutofit lnSpcReduction="10000"/>
          </a:bodyPr>
          <a:lstStyle/>
          <a:p>
            <a:pPr marL="0" indent="0">
              <a:lnSpc>
                <a:spcPct val="100000"/>
              </a:lnSpc>
              <a:spcBef>
                <a:spcPts val="0"/>
              </a:spcBef>
              <a:buNone/>
              <a:defRPr/>
            </a:pPr>
            <a:r>
              <a:rPr lang="en-US" sz="2400" u="sng" dirty="0" smtClean="0"/>
              <a:t>In the body of your work…</a:t>
            </a:r>
          </a:p>
          <a:p>
            <a:pPr marL="0" indent="0">
              <a:lnSpc>
                <a:spcPct val="100000"/>
              </a:lnSpc>
              <a:spcBef>
                <a:spcPts val="0"/>
              </a:spcBef>
              <a:buNone/>
              <a:defRPr/>
            </a:pPr>
            <a:endParaRPr lang="en-US" sz="2400" dirty="0"/>
          </a:p>
          <a:p>
            <a:pPr marL="0" indent="0">
              <a:lnSpc>
                <a:spcPct val="100000"/>
              </a:lnSpc>
              <a:spcBef>
                <a:spcPts val="0"/>
              </a:spcBef>
              <a:buNone/>
              <a:defRPr/>
            </a:pPr>
            <a:r>
              <a:rPr lang="en-US" sz="2400" dirty="0" smtClean="0"/>
              <a:t>Bob really enjoys going hiking with his dog (refer to image 1). He goes hiking every day for 30 minutes.</a:t>
            </a:r>
            <a:r>
              <a:rPr lang="en-US" sz="2400" baseline="30000" dirty="0" smtClean="0"/>
              <a:t>(1) </a:t>
            </a:r>
            <a:r>
              <a:rPr lang="en-US" sz="2400" dirty="0" smtClean="0"/>
              <a:t>Sometimes at the weekend he heads out for four hour hikes.</a:t>
            </a:r>
            <a:r>
              <a:rPr lang="en-US" sz="2400" baseline="30000" dirty="0" smtClean="0"/>
              <a:t>(2) </a:t>
            </a:r>
            <a:r>
              <a:rPr lang="en-US" sz="2400" dirty="0" smtClean="0"/>
              <a:t>There are many trails he is able to use, as Hong Kong is actually very green.</a:t>
            </a:r>
            <a:r>
              <a:rPr lang="en-US" sz="2400" baseline="30000" dirty="0" smtClean="0"/>
              <a:t>(1) </a:t>
            </a:r>
          </a:p>
          <a:p>
            <a:pPr marL="0" indent="0">
              <a:lnSpc>
                <a:spcPct val="100000"/>
              </a:lnSpc>
              <a:spcBef>
                <a:spcPts val="0"/>
              </a:spcBef>
              <a:buNone/>
              <a:defRPr/>
            </a:pPr>
            <a:endParaRPr lang="en-US" sz="2400" baseline="30000" dirty="0"/>
          </a:p>
          <a:p>
            <a:pPr marL="0" indent="0">
              <a:lnSpc>
                <a:spcPct val="100000"/>
              </a:lnSpc>
              <a:spcBef>
                <a:spcPts val="0"/>
              </a:spcBef>
              <a:buNone/>
              <a:defRPr/>
            </a:pPr>
            <a:endParaRPr lang="en-US" sz="2400" baseline="30000" dirty="0" smtClean="0"/>
          </a:p>
          <a:p>
            <a:pPr marL="0" indent="0">
              <a:lnSpc>
                <a:spcPct val="100000"/>
              </a:lnSpc>
              <a:spcBef>
                <a:spcPts val="0"/>
              </a:spcBef>
              <a:buNone/>
              <a:defRPr/>
            </a:pPr>
            <a:endParaRPr lang="en-US" sz="2400" baseline="30000" dirty="0"/>
          </a:p>
          <a:p>
            <a:pPr marL="0" indent="0">
              <a:lnSpc>
                <a:spcPct val="100000"/>
              </a:lnSpc>
              <a:spcBef>
                <a:spcPts val="0"/>
              </a:spcBef>
              <a:buNone/>
              <a:defRPr/>
            </a:pPr>
            <a:endParaRPr lang="en-US" sz="2400" baseline="30000" dirty="0" smtClean="0"/>
          </a:p>
          <a:p>
            <a:pPr marL="0" indent="0">
              <a:lnSpc>
                <a:spcPct val="100000"/>
              </a:lnSpc>
              <a:spcBef>
                <a:spcPts val="0"/>
              </a:spcBef>
              <a:buNone/>
              <a:defRPr/>
            </a:pPr>
            <a:endParaRPr lang="en-US" sz="2400" dirty="0"/>
          </a:p>
          <a:p>
            <a:pPr marL="0" indent="0">
              <a:lnSpc>
                <a:spcPct val="100000"/>
              </a:lnSpc>
              <a:spcBef>
                <a:spcPts val="0"/>
              </a:spcBef>
              <a:buNone/>
              <a:defRPr/>
            </a:pPr>
            <a:r>
              <a:rPr lang="en-US" sz="2400" u="sng" dirty="0" smtClean="0"/>
              <a:t>For your footnotes for this specific page…</a:t>
            </a:r>
          </a:p>
          <a:p>
            <a:pPr marL="0" indent="0">
              <a:lnSpc>
                <a:spcPct val="100000"/>
              </a:lnSpc>
              <a:spcBef>
                <a:spcPts val="0"/>
              </a:spcBef>
              <a:buNone/>
              <a:defRPr/>
            </a:pPr>
            <a:endParaRPr lang="en-US" sz="2400" u="sng" dirty="0"/>
          </a:p>
          <a:p>
            <a:pPr marL="514350" indent="-514350">
              <a:lnSpc>
                <a:spcPct val="100000"/>
              </a:lnSpc>
              <a:spcBef>
                <a:spcPts val="0"/>
              </a:spcBef>
              <a:buAutoNum type="arabicParenBoth"/>
              <a:defRPr/>
            </a:pPr>
            <a:r>
              <a:rPr lang="en-US" sz="2400" dirty="0" smtClean="0"/>
              <a:t>Marley, Bob. </a:t>
            </a:r>
            <a:r>
              <a:rPr lang="en-US" sz="2400" i="1" dirty="0" smtClean="0"/>
              <a:t>”Best Hikes in Hong Kong.” </a:t>
            </a:r>
            <a:r>
              <a:rPr lang="en-US" sz="2400" dirty="0" err="1" smtClean="0"/>
              <a:t>www.</a:t>
            </a:r>
            <a:r>
              <a:rPr lang="en-US" sz="2400" dirty="0" err="1"/>
              <a:t>b</a:t>
            </a:r>
            <a:r>
              <a:rPr lang="en-US" sz="2400" dirty="0" err="1" smtClean="0"/>
              <a:t>obmarley.com</a:t>
            </a:r>
            <a:r>
              <a:rPr lang="en-US" sz="2400" dirty="0" smtClean="0"/>
              <a:t>. 10</a:t>
            </a:r>
            <a:r>
              <a:rPr lang="en-US" sz="2400" baseline="30000" dirty="0" smtClean="0"/>
              <a:t>th</a:t>
            </a:r>
            <a:r>
              <a:rPr lang="en-US" sz="2400" dirty="0" smtClean="0"/>
              <a:t> May 2004. Web. 15</a:t>
            </a:r>
            <a:r>
              <a:rPr lang="en-US" sz="2400" baseline="30000" dirty="0" smtClean="0"/>
              <a:t>th</a:t>
            </a:r>
            <a:r>
              <a:rPr lang="en-US" sz="2400" dirty="0" smtClean="0"/>
              <a:t> June 2017.</a:t>
            </a:r>
          </a:p>
          <a:p>
            <a:pPr marL="514350" indent="-514350">
              <a:lnSpc>
                <a:spcPct val="100000"/>
              </a:lnSpc>
              <a:spcBef>
                <a:spcPts val="0"/>
              </a:spcBef>
              <a:buAutoNum type="arabicParenBoth"/>
              <a:defRPr/>
            </a:pPr>
            <a:r>
              <a:rPr lang="en-US" sz="2400" dirty="0" smtClean="0"/>
              <a:t>Jones, Eric. </a:t>
            </a:r>
            <a:r>
              <a:rPr lang="en-US" sz="2400" i="1" dirty="0" smtClean="0"/>
              <a:t>”How Green is Hong Kong?” </a:t>
            </a:r>
            <a:r>
              <a:rPr lang="en-US" sz="2400" dirty="0" smtClean="0"/>
              <a:t>England: Penguin Publishers. 2009. pp 155 – 156.</a:t>
            </a:r>
            <a:endParaRPr lang="en-US" sz="2400" i="1" dirty="0" smtClean="0"/>
          </a:p>
          <a:p>
            <a:pPr marL="514350" indent="-514350">
              <a:lnSpc>
                <a:spcPct val="100000"/>
              </a:lnSpc>
              <a:spcBef>
                <a:spcPts val="0"/>
              </a:spcBef>
              <a:buAutoNum type="arabicParenBoth"/>
              <a:defRPr/>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3521" y="1022059"/>
            <a:ext cx="2606024" cy="3016805"/>
          </a:xfrm>
          <a:prstGeom prst="rect">
            <a:avLst/>
          </a:prstGeom>
        </p:spPr>
      </p:pic>
      <p:sp>
        <p:nvSpPr>
          <p:cNvPr id="5" name="TextBox 4"/>
          <p:cNvSpPr txBox="1"/>
          <p:nvPr/>
        </p:nvSpPr>
        <p:spPr>
          <a:xfrm>
            <a:off x="8948615" y="3949073"/>
            <a:ext cx="3000930" cy="369332"/>
          </a:xfrm>
          <a:prstGeom prst="rect">
            <a:avLst/>
          </a:prstGeom>
          <a:noFill/>
        </p:spPr>
        <p:txBody>
          <a:bodyPr wrap="square" rtlCol="0">
            <a:spAutoFit/>
          </a:bodyPr>
          <a:lstStyle/>
          <a:p>
            <a:r>
              <a:rPr lang="en-US" dirty="0" smtClean="0"/>
              <a:t>Image 1: Bob on a hike</a:t>
            </a:r>
            <a:r>
              <a:rPr lang="en-US" baseline="30000" dirty="0" smtClean="0"/>
              <a:t> (1)</a:t>
            </a:r>
            <a:endParaRPr lang="en-US" baseline="30000" dirty="0"/>
          </a:p>
        </p:txBody>
      </p:sp>
    </p:spTree>
    <p:extLst>
      <p:ext uri="{BB962C8B-B14F-4D97-AF65-F5344CB8AC3E}">
        <p14:creationId xmlns:p14="http://schemas.microsoft.com/office/powerpoint/2010/main" val="350665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54" y="212726"/>
            <a:ext cx="11707091" cy="618548"/>
          </a:xfrm>
          <a:solidFill>
            <a:srgbClr val="C9AED5"/>
          </a:solidFill>
        </p:spPr>
        <p:txBody>
          <a:bodyPr>
            <a:normAutofit fontScale="90000"/>
          </a:bodyPr>
          <a:lstStyle/>
          <a:p>
            <a:r>
              <a:rPr lang="en-US" dirty="0"/>
              <a:t>3</a:t>
            </a:r>
            <a:r>
              <a:rPr lang="en-US" dirty="0" smtClean="0"/>
              <a:t>. Referencing</a:t>
            </a:r>
            <a:endParaRPr lang="en-US" dirty="0"/>
          </a:p>
        </p:txBody>
      </p:sp>
      <p:sp>
        <p:nvSpPr>
          <p:cNvPr id="3" name="Content Placeholder 2"/>
          <p:cNvSpPr>
            <a:spLocks noGrp="1"/>
          </p:cNvSpPr>
          <p:nvPr>
            <p:ph idx="1"/>
          </p:nvPr>
        </p:nvSpPr>
        <p:spPr>
          <a:xfrm>
            <a:off x="242453" y="1022060"/>
            <a:ext cx="11707091" cy="5641975"/>
          </a:xfrm>
        </p:spPr>
        <p:txBody>
          <a:bodyPr>
            <a:normAutofit lnSpcReduction="10000"/>
          </a:bodyPr>
          <a:lstStyle/>
          <a:p>
            <a:pPr marL="0" indent="0">
              <a:lnSpc>
                <a:spcPct val="100000"/>
              </a:lnSpc>
              <a:spcBef>
                <a:spcPts val="0"/>
              </a:spcBef>
              <a:buNone/>
              <a:defRPr/>
            </a:pPr>
            <a:r>
              <a:rPr lang="en-US" sz="2000" u="sng" dirty="0" smtClean="0"/>
              <a:t>In your bibliography (alphabetical)</a:t>
            </a:r>
          </a:p>
          <a:p>
            <a:pPr marL="0" indent="0">
              <a:lnSpc>
                <a:spcPct val="100000"/>
              </a:lnSpc>
              <a:spcBef>
                <a:spcPts val="0"/>
              </a:spcBef>
              <a:buNone/>
              <a:defRPr/>
            </a:pPr>
            <a:endParaRPr lang="en-US" sz="2000" u="sng" dirty="0" smtClean="0"/>
          </a:p>
          <a:p>
            <a:pPr marL="0" indent="0">
              <a:lnSpc>
                <a:spcPct val="100000"/>
              </a:lnSpc>
              <a:spcBef>
                <a:spcPts val="0"/>
              </a:spcBef>
              <a:buNone/>
              <a:defRPr/>
            </a:pPr>
            <a:r>
              <a:rPr lang="en-US" sz="2000" dirty="0" smtClean="0"/>
              <a:t>Jones</a:t>
            </a:r>
            <a:r>
              <a:rPr lang="en-US" sz="2000" dirty="0"/>
              <a:t>, Eric. </a:t>
            </a:r>
            <a:r>
              <a:rPr lang="en-US" sz="2000" i="1" dirty="0"/>
              <a:t>”How Green is Hong Kong?” </a:t>
            </a:r>
            <a:r>
              <a:rPr lang="en-US" sz="2000" dirty="0"/>
              <a:t>England: </a:t>
            </a:r>
            <a:r>
              <a:rPr lang="en-US" sz="2000" dirty="0" smtClean="0"/>
              <a:t>Penguin </a:t>
            </a:r>
            <a:r>
              <a:rPr lang="en-US" sz="2000" dirty="0"/>
              <a:t>Publishers. </a:t>
            </a:r>
            <a:r>
              <a:rPr lang="en-US" sz="2000" dirty="0" smtClean="0"/>
              <a:t>2009</a:t>
            </a:r>
            <a:r>
              <a:rPr lang="en-US" sz="2000" dirty="0"/>
              <a:t>. </a:t>
            </a:r>
            <a:r>
              <a:rPr lang="en-US" sz="2000" dirty="0" smtClean="0"/>
              <a:t>Print. pp </a:t>
            </a:r>
            <a:r>
              <a:rPr lang="en-US" sz="2000" dirty="0"/>
              <a:t>155 – </a:t>
            </a:r>
            <a:r>
              <a:rPr lang="en-US" sz="2000" dirty="0" smtClean="0"/>
              <a:t>156.</a:t>
            </a:r>
            <a:endParaRPr lang="en-US" sz="2000" i="1" dirty="0" smtClean="0"/>
          </a:p>
          <a:p>
            <a:pPr marL="0" indent="0">
              <a:lnSpc>
                <a:spcPct val="100000"/>
              </a:lnSpc>
              <a:spcBef>
                <a:spcPts val="0"/>
              </a:spcBef>
              <a:buNone/>
              <a:defRPr/>
            </a:pPr>
            <a:r>
              <a:rPr lang="en-US" sz="2000" i="1" dirty="0"/>
              <a:t>	</a:t>
            </a:r>
            <a:endParaRPr lang="en-US" sz="2000" i="1" dirty="0" smtClean="0"/>
          </a:p>
          <a:p>
            <a:pPr marL="0" indent="0">
              <a:lnSpc>
                <a:spcPct val="100000"/>
              </a:lnSpc>
              <a:spcBef>
                <a:spcPts val="0"/>
              </a:spcBef>
              <a:buNone/>
              <a:defRPr/>
            </a:pPr>
            <a:r>
              <a:rPr lang="en-US" sz="2000" dirty="0" smtClean="0"/>
              <a:t>Marley</a:t>
            </a:r>
            <a:r>
              <a:rPr lang="en-US" sz="2000" dirty="0" smtClean="0"/>
              <a:t>, Bob. </a:t>
            </a:r>
            <a:r>
              <a:rPr lang="en-US" sz="2000" i="1" dirty="0" smtClean="0"/>
              <a:t>”Best Hikes in Hong Kong.” </a:t>
            </a:r>
            <a:r>
              <a:rPr lang="en-US" sz="2000" dirty="0" err="1" smtClean="0"/>
              <a:t>www.bobmarley.com</a:t>
            </a:r>
            <a:r>
              <a:rPr lang="en-US" sz="2000" dirty="0" smtClean="0"/>
              <a:t>. 10</a:t>
            </a:r>
            <a:r>
              <a:rPr lang="en-US" sz="2000" baseline="30000" dirty="0" smtClean="0"/>
              <a:t>th</a:t>
            </a:r>
            <a:r>
              <a:rPr lang="en-US" sz="2000" dirty="0" smtClean="0"/>
              <a:t> May 2004. Web. 15</a:t>
            </a:r>
            <a:r>
              <a:rPr lang="en-US" sz="2000" baseline="30000" dirty="0" smtClean="0"/>
              <a:t>th</a:t>
            </a:r>
            <a:r>
              <a:rPr lang="en-US" sz="2000" dirty="0" smtClean="0"/>
              <a:t> June 2017.</a:t>
            </a:r>
          </a:p>
          <a:p>
            <a:pPr marL="0" indent="0">
              <a:lnSpc>
                <a:spcPct val="100000"/>
              </a:lnSpc>
              <a:spcBef>
                <a:spcPts val="0"/>
              </a:spcBef>
              <a:buNone/>
              <a:defRPr/>
            </a:pPr>
            <a:endParaRPr lang="en-US" sz="2000" dirty="0"/>
          </a:p>
          <a:p>
            <a:pPr marL="0" indent="0">
              <a:lnSpc>
                <a:spcPct val="100000"/>
              </a:lnSpc>
              <a:spcBef>
                <a:spcPts val="0"/>
              </a:spcBef>
              <a:buNone/>
              <a:defRPr/>
            </a:pPr>
            <a:endParaRPr lang="en-US" sz="2000" dirty="0" smtClean="0"/>
          </a:p>
          <a:p>
            <a:pPr marL="0" indent="0">
              <a:lnSpc>
                <a:spcPct val="100000"/>
              </a:lnSpc>
              <a:spcBef>
                <a:spcPts val="0"/>
              </a:spcBef>
              <a:buNone/>
              <a:defRPr/>
            </a:pPr>
            <a:endParaRPr lang="en-US" sz="2000" dirty="0" smtClean="0"/>
          </a:p>
          <a:p>
            <a:pPr marL="0" indent="0">
              <a:lnSpc>
                <a:spcPct val="100000"/>
              </a:lnSpc>
              <a:spcBef>
                <a:spcPts val="0"/>
              </a:spcBef>
              <a:buNone/>
              <a:defRPr/>
            </a:pPr>
            <a:endParaRPr lang="en-US" sz="2000" dirty="0"/>
          </a:p>
          <a:p>
            <a:pPr marL="0" indent="0">
              <a:lnSpc>
                <a:spcPct val="100000"/>
              </a:lnSpc>
              <a:spcBef>
                <a:spcPts val="0"/>
              </a:spcBef>
              <a:buNone/>
              <a:defRPr/>
            </a:pPr>
            <a:r>
              <a:rPr lang="en-US" sz="2000" b="1" dirty="0" smtClean="0"/>
              <a:t>FOR A WEBSITE: </a:t>
            </a:r>
            <a:r>
              <a:rPr lang="en-US" sz="2000" dirty="0" smtClean="0"/>
              <a:t>Author surname, author name. </a:t>
            </a:r>
            <a:r>
              <a:rPr lang="en-US" sz="2000" i="1" dirty="0" smtClean="0"/>
              <a:t>“Title.” </a:t>
            </a:r>
            <a:r>
              <a:rPr lang="en-US" sz="2000" dirty="0" smtClean="0"/>
              <a:t>Website. Date published. Medium. Date accessed.</a:t>
            </a:r>
          </a:p>
          <a:p>
            <a:pPr marL="0" indent="0">
              <a:lnSpc>
                <a:spcPct val="100000"/>
              </a:lnSpc>
              <a:spcBef>
                <a:spcPts val="0"/>
              </a:spcBef>
              <a:buNone/>
              <a:defRPr/>
            </a:pPr>
            <a:endParaRPr lang="en-US" sz="2000" dirty="0"/>
          </a:p>
          <a:p>
            <a:pPr marL="0" indent="0">
              <a:lnSpc>
                <a:spcPct val="100000"/>
              </a:lnSpc>
              <a:spcBef>
                <a:spcPts val="0"/>
              </a:spcBef>
              <a:buNone/>
              <a:defRPr/>
            </a:pPr>
            <a:r>
              <a:rPr lang="en-US" sz="2000" b="1" dirty="0" smtClean="0"/>
              <a:t>FOR A BOOK: </a:t>
            </a:r>
            <a:r>
              <a:rPr lang="en-US" sz="2000" dirty="0" smtClean="0"/>
              <a:t>Author surname, author name. </a:t>
            </a:r>
            <a:r>
              <a:rPr lang="en-US" sz="2000" i="1" dirty="0" smtClean="0"/>
              <a:t>“Title.” </a:t>
            </a:r>
            <a:r>
              <a:rPr lang="en-US" sz="2000" dirty="0" smtClean="0"/>
              <a:t>Location published: Publisher. Date published. Medium. 	          Page numbers. </a:t>
            </a:r>
          </a:p>
          <a:p>
            <a:pPr marL="0" indent="0">
              <a:lnSpc>
                <a:spcPct val="100000"/>
              </a:lnSpc>
              <a:spcBef>
                <a:spcPts val="0"/>
              </a:spcBef>
              <a:buNone/>
              <a:defRPr/>
            </a:pPr>
            <a:endParaRPr lang="en-US" sz="2000" b="1" dirty="0"/>
          </a:p>
          <a:p>
            <a:pPr marL="0" indent="0">
              <a:lnSpc>
                <a:spcPct val="100000"/>
              </a:lnSpc>
              <a:spcBef>
                <a:spcPts val="0"/>
              </a:spcBef>
              <a:buNone/>
              <a:defRPr/>
            </a:pPr>
            <a:r>
              <a:rPr lang="en-US" sz="2000" b="1" dirty="0" smtClean="0"/>
              <a:t>FOR A JOURNAL: </a:t>
            </a:r>
            <a:r>
              <a:rPr lang="en-US" sz="2000" dirty="0" smtClean="0"/>
              <a:t>Author surname, author name. “Title.” </a:t>
            </a:r>
            <a:r>
              <a:rPr lang="en-US" sz="2000" i="1" dirty="0" smtClean="0"/>
              <a:t>Name of journal. </a:t>
            </a:r>
            <a:r>
              <a:rPr lang="en-US" sz="2000" dirty="0" smtClean="0"/>
              <a:t>Volume number. Date of publication. 		Page numbers. Name of database. Medium. Date accessed.</a:t>
            </a:r>
            <a:endParaRPr lang="en-US" sz="2000" b="1" dirty="0" smtClean="0"/>
          </a:p>
          <a:p>
            <a:pPr marL="514350" indent="-514350">
              <a:lnSpc>
                <a:spcPct val="100000"/>
              </a:lnSpc>
              <a:spcBef>
                <a:spcPts val="0"/>
              </a:spcBef>
              <a:buAutoNum type="arabicParenBoth"/>
              <a:defRPr/>
            </a:pPr>
            <a:endParaRPr lang="en-US" sz="2000" dirty="0"/>
          </a:p>
        </p:txBody>
      </p:sp>
    </p:spTree>
    <p:extLst>
      <p:ext uri="{BB962C8B-B14F-4D97-AF65-F5344CB8AC3E}">
        <p14:creationId xmlns:p14="http://schemas.microsoft.com/office/powerpoint/2010/main" val="515213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392" y="346138"/>
            <a:ext cx="9144000" cy="905308"/>
          </a:xfrm>
          <a:solidFill>
            <a:srgbClr val="C9AED5"/>
          </a:solidFill>
        </p:spPr>
        <p:txBody>
          <a:bodyPr>
            <a:normAutofit/>
          </a:bodyPr>
          <a:lstStyle/>
          <a:p>
            <a:r>
              <a:rPr lang="en-US" sz="4800" dirty="0"/>
              <a:t>4</a:t>
            </a:r>
            <a:r>
              <a:rPr lang="en-US" sz="4800" dirty="0" smtClean="0"/>
              <a:t>. What does an IA look like?</a:t>
            </a:r>
            <a:endParaRPr lang="en-US" sz="4800" dirty="0"/>
          </a:p>
        </p:txBody>
      </p:sp>
      <p:sp>
        <p:nvSpPr>
          <p:cNvPr id="3" name="Content Placeholder 2"/>
          <p:cNvSpPr txBox="1">
            <a:spLocks/>
          </p:cNvSpPr>
          <p:nvPr/>
        </p:nvSpPr>
        <p:spPr>
          <a:xfrm>
            <a:off x="242453" y="1634836"/>
            <a:ext cx="11707091" cy="50291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defRPr/>
            </a:pPr>
            <a:r>
              <a:rPr lang="en-US" sz="4800" dirty="0" smtClean="0"/>
              <a:t>Annotated IA example</a:t>
            </a:r>
            <a:endParaRPr lang="en-US" sz="4800" dirty="0"/>
          </a:p>
        </p:txBody>
      </p:sp>
    </p:spTree>
    <p:extLst>
      <p:ext uri="{BB962C8B-B14F-4D97-AF65-F5344CB8AC3E}">
        <p14:creationId xmlns:p14="http://schemas.microsoft.com/office/powerpoint/2010/main" val="1654776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392" y="346138"/>
            <a:ext cx="9144000" cy="905308"/>
          </a:xfrm>
          <a:solidFill>
            <a:srgbClr val="C9AED5"/>
          </a:solidFill>
        </p:spPr>
        <p:txBody>
          <a:bodyPr>
            <a:normAutofit/>
          </a:bodyPr>
          <a:lstStyle/>
          <a:p>
            <a:r>
              <a:rPr lang="en-US" sz="4800" dirty="0"/>
              <a:t>5</a:t>
            </a:r>
            <a:r>
              <a:rPr lang="en-US" sz="4800" dirty="0" smtClean="0"/>
              <a:t>. Example titles</a:t>
            </a:r>
            <a:endParaRPr lang="en-US" sz="4800" dirty="0"/>
          </a:p>
        </p:txBody>
      </p:sp>
      <p:sp>
        <p:nvSpPr>
          <p:cNvPr id="3" name="Content Placeholder 2"/>
          <p:cNvSpPr txBox="1">
            <a:spLocks/>
          </p:cNvSpPr>
          <p:nvPr/>
        </p:nvSpPr>
        <p:spPr>
          <a:xfrm>
            <a:off x="228598" y="1482435"/>
            <a:ext cx="11707091" cy="507334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defRPr/>
            </a:pPr>
            <a:r>
              <a:rPr lang="en-US" dirty="0" smtClean="0"/>
              <a:t>What are you interested in? Could you turn that into an IA?</a:t>
            </a:r>
          </a:p>
          <a:p>
            <a:pPr>
              <a:lnSpc>
                <a:spcPct val="100000"/>
              </a:lnSpc>
              <a:spcBef>
                <a:spcPts val="0"/>
              </a:spcBef>
              <a:defRPr/>
            </a:pPr>
            <a:endParaRPr lang="en-US" dirty="0"/>
          </a:p>
          <a:p>
            <a:pPr algn="l">
              <a:lnSpc>
                <a:spcPct val="100000"/>
              </a:lnSpc>
              <a:spcBef>
                <a:spcPts val="0"/>
              </a:spcBef>
              <a:defRPr/>
            </a:pPr>
            <a:r>
              <a:rPr lang="en-US" b="1" u="sng" dirty="0" smtClean="0"/>
              <a:t>Remember:</a:t>
            </a:r>
          </a:p>
          <a:p>
            <a:pPr>
              <a:lnSpc>
                <a:spcPct val="100000"/>
              </a:lnSpc>
              <a:spcBef>
                <a:spcPts val="0"/>
              </a:spcBef>
              <a:defRPr/>
            </a:pPr>
            <a:endParaRPr lang="en-US" dirty="0"/>
          </a:p>
          <a:p>
            <a:pPr lvl="0" algn="l">
              <a:lnSpc>
                <a:spcPct val="100000"/>
              </a:lnSpc>
              <a:spcBef>
                <a:spcPts val="0"/>
              </a:spcBef>
              <a:buFontTx/>
              <a:buChar char="-"/>
              <a:defRPr/>
            </a:pPr>
            <a:r>
              <a:rPr lang="en-US" dirty="0" smtClean="0"/>
              <a:t> Cannot </a:t>
            </a:r>
            <a:r>
              <a:rPr lang="en-US" dirty="0"/>
              <a:t>do same as someone else in the year</a:t>
            </a:r>
          </a:p>
          <a:p>
            <a:pPr lvl="0" algn="l">
              <a:lnSpc>
                <a:spcPct val="100000"/>
              </a:lnSpc>
              <a:spcBef>
                <a:spcPts val="0"/>
              </a:spcBef>
              <a:buFontTx/>
              <a:buChar char="-"/>
              <a:defRPr/>
            </a:pPr>
            <a:endParaRPr lang="en-US" dirty="0"/>
          </a:p>
          <a:p>
            <a:pPr lvl="0" algn="l">
              <a:lnSpc>
                <a:spcPct val="100000"/>
              </a:lnSpc>
              <a:spcBef>
                <a:spcPts val="0"/>
              </a:spcBef>
              <a:buFontTx/>
              <a:buChar char="-"/>
              <a:defRPr/>
            </a:pPr>
            <a:r>
              <a:rPr lang="en-US" dirty="0" smtClean="0"/>
              <a:t> Cannot </a:t>
            </a:r>
            <a:r>
              <a:rPr lang="en-US" dirty="0"/>
              <a:t>do the same for your EE and IA</a:t>
            </a:r>
          </a:p>
          <a:p>
            <a:pPr lvl="0" algn="l">
              <a:lnSpc>
                <a:spcPct val="100000"/>
              </a:lnSpc>
              <a:spcBef>
                <a:spcPts val="0"/>
              </a:spcBef>
              <a:buFontTx/>
              <a:buChar char="-"/>
              <a:defRPr/>
            </a:pPr>
            <a:endParaRPr lang="en-US" dirty="0"/>
          </a:p>
          <a:p>
            <a:pPr lvl="0" algn="l">
              <a:lnSpc>
                <a:spcPct val="100000"/>
              </a:lnSpc>
              <a:spcBef>
                <a:spcPts val="0"/>
              </a:spcBef>
              <a:buFontTx/>
              <a:buChar char="-"/>
              <a:defRPr/>
            </a:pPr>
            <a:r>
              <a:rPr lang="en-US" dirty="0" smtClean="0"/>
              <a:t> Cannot </a:t>
            </a:r>
            <a:r>
              <a:rPr lang="en-US" dirty="0"/>
              <a:t>be a practical we do or learn about in the syllabus</a:t>
            </a:r>
          </a:p>
          <a:p>
            <a:pPr lvl="0" algn="l">
              <a:lnSpc>
                <a:spcPct val="100000"/>
              </a:lnSpc>
              <a:spcBef>
                <a:spcPts val="0"/>
              </a:spcBef>
              <a:buFontTx/>
              <a:buChar char="-"/>
              <a:defRPr/>
            </a:pPr>
            <a:endParaRPr lang="en-US" dirty="0"/>
          </a:p>
          <a:p>
            <a:pPr lvl="0" algn="l">
              <a:lnSpc>
                <a:spcPct val="100000"/>
              </a:lnSpc>
              <a:spcBef>
                <a:spcPts val="0"/>
              </a:spcBef>
              <a:buFontTx/>
              <a:buChar char="-"/>
              <a:defRPr/>
            </a:pPr>
            <a:r>
              <a:rPr lang="en-US" dirty="0" smtClean="0"/>
              <a:t> Cannot </a:t>
            </a:r>
            <a:r>
              <a:rPr lang="en-US" dirty="0"/>
              <a:t>be the same as your Group 4 Project </a:t>
            </a:r>
            <a:endParaRPr lang="en-US" dirty="0" smtClean="0"/>
          </a:p>
          <a:p>
            <a:pPr lvl="0" algn="l">
              <a:lnSpc>
                <a:spcPct val="100000"/>
              </a:lnSpc>
              <a:spcBef>
                <a:spcPts val="0"/>
              </a:spcBef>
              <a:buFontTx/>
              <a:buChar char="-"/>
              <a:defRPr/>
            </a:pPr>
            <a:endParaRPr lang="en-US" dirty="0"/>
          </a:p>
          <a:p>
            <a:pPr lvl="0" algn="l">
              <a:lnSpc>
                <a:spcPct val="100000"/>
              </a:lnSpc>
              <a:spcBef>
                <a:spcPts val="0"/>
              </a:spcBef>
              <a:buFontTx/>
              <a:buChar char="-"/>
              <a:defRPr/>
            </a:pPr>
            <a:r>
              <a:rPr lang="en-US" dirty="0" smtClean="0"/>
              <a:t>Try to make it creative and interesting</a:t>
            </a:r>
          </a:p>
          <a:p>
            <a:pPr lvl="0" algn="l">
              <a:lnSpc>
                <a:spcPct val="100000"/>
              </a:lnSpc>
              <a:spcBef>
                <a:spcPts val="0"/>
              </a:spcBef>
              <a:buFontTx/>
              <a:buChar char="-"/>
              <a:defRPr/>
            </a:pPr>
            <a:endParaRPr lang="en-US" dirty="0"/>
          </a:p>
          <a:p>
            <a:pPr lvl="0" algn="l">
              <a:lnSpc>
                <a:spcPct val="100000"/>
              </a:lnSpc>
              <a:spcBef>
                <a:spcPts val="0"/>
              </a:spcBef>
              <a:defRPr/>
            </a:pPr>
            <a:r>
              <a:rPr lang="en-US" b="1" dirty="0" smtClean="0"/>
              <a:t>YOU MUST CONFIRM YOUR TOPIC WITH ME BEFORE YOU START TO RESEARCH</a:t>
            </a:r>
            <a:endParaRPr lang="en-US" b="1" dirty="0"/>
          </a:p>
          <a:p>
            <a:pPr>
              <a:lnSpc>
                <a:spcPct val="100000"/>
              </a:lnSpc>
              <a:spcBef>
                <a:spcPts val="0"/>
              </a:spcBef>
              <a:defRPr/>
            </a:pPr>
            <a:endParaRPr lang="en-US" dirty="0" smtClean="0"/>
          </a:p>
          <a:p>
            <a:pPr>
              <a:lnSpc>
                <a:spcPct val="100000"/>
              </a:lnSpc>
              <a:spcBef>
                <a:spcPts val="0"/>
              </a:spcBef>
              <a:defRPr/>
            </a:pPr>
            <a:endParaRPr lang="en-US" dirty="0"/>
          </a:p>
          <a:p>
            <a:pPr>
              <a:lnSpc>
                <a:spcPct val="100000"/>
              </a:lnSpc>
              <a:spcBef>
                <a:spcPts val="0"/>
              </a:spcBef>
              <a:defRPr/>
            </a:pPr>
            <a:endParaRPr lang="en-US" dirty="0"/>
          </a:p>
        </p:txBody>
      </p:sp>
    </p:spTree>
    <p:extLst>
      <p:ext uri="{BB962C8B-B14F-4D97-AF65-F5344CB8AC3E}">
        <p14:creationId xmlns:p14="http://schemas.microsoft.com/office/powerpoint/2010/main" val="14923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392" y="346138"/>
            <a:ext cx="9144000" cy="905308"/>
          </a:xfrm>
          <a:solidFill>
            <a:srgbClr val="C9AED5"/>
          </a:solidFill>
        </p:spPr>
        <p:txBody>
          <a:bodyPr>
            <a:normAutofit/>
          </a:bodyPr>
          <a:lstStyle/>
          <a:p>
            <a:r>
              <a:rPr lang="en-US" sz="4800" dirty="0"/>
              <a:t>6</a:t>
            </a:r>
            <a:r>
              <a:rPr lang="en-US" sz="4800" dirty="0" smtClean="0"/>
              <a:t>. Your tasks</a:t>
            </a:r>
            <a:endParaRPr lang="en-US" sz="4800" dirty="0"/>
          </a:p>
        </p:txBody>
      </p:sp>
      <p:sp>
        <p:nvSpPr>
          <p:cNvPr id="3" name="Content Placeholder 2"/>
          <p:cNvSpPr txBox="1">
            <a:spLocks/>
          </p:cNvSpPr>
          <p:nvPr/>
        </p:nvSpPr>
        <p:spPr>
          <a:xfrm>
            <a:off x="242453" y="1690255"/>
            <a:ext cx="11707091" cy="49737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1" algn="l">
              <a:lnSpc>
                <a:spcPct val="100000"/>
              </a:lnSpc>
              <a:spcBef>
                <a:spcPts val="0"/>
              </a:spcBef>
            </a:pPr>
            <a:r>
              <a:rPr lang="en-US" sz="2800" b="1" dirty="0" smtClean="0"/>
              <a:t>Before the summer…</a:t>
            </a:r>
          </a:p>
          <a:p>
            <a:pPr marL="914400" lvl="1" indent="-457200" algn="l">
              <a:lnSpc>
                <a:spcPct val="100000"/>
              </a:lnSpc>
              <a:spcBef>
                <a:spcPts val="0"/>
              </a:spcBef>
              <a:buAutoNum type="arabicPeriod"/>
            </a:pPr>
            <a:r>
              <a:rPr lang="en-US" sz="2800" dirty="0" smtClean="0"/>
              <a:t>Choose a general topic</a:t>
            </a:r>
          </a:p>
          <a:p>
            <a:pPr marL="914400" lvl="1" indent="-457200" algn="l">
              <a:lnSpc>
                <a:spcPct val="100000"/>
              </a:lnSpc>
              <a:spcBef>
                <a:spcPts val="0"/>
              </a:spcBef>
              <a:buAutoNum type="arabicPeriod"/>
            </a:pPr>
            <a:r>
              <a:rPr lang="en-US" sz="2800" dirty="0" smtClean="0"/>
              <a:t>Confirm your topic is okay with me </a:t>
            </a:r>
            <a:endParaRPr lang="en-US" sz="2800" dirty="0"/>
          </a:p>
          <a:p>
            <a:pPr marL="914400" lvl="1" indent="-457200" algn="l">
              <a:lnSpc>
                <a:spcPct val="100000"/>
              </a:lnSpc>
              <a:spcBef>
                <a:spcPts val="0"/>
              </a:spcBef>
              <a:buAutoNum type="arabicPeriod"/>
            </a:pPr>
            <a:r>
              <a:rPr lang="en-US" sz="2800" dirty="0" smtClean="0"/>
              <a:t>Create your research question</a:t>
            </a:r>
            <a:endParaRPr lang="en-US" sz="2800" dirty="0"/>
          </a:p>
          <a:p>
            <a:pPr marL="914400" lvl="1" indent="-457200" algn="l">
              <a:lnSpc>
                <a:spcPct val="100000"/>
              </a:lnSpc>
              <a:spcBef>
                <a:spcPts val="0"/>
              </a:spcBef>
              <a:buAutoNum type="arabicPeriod"/>
            </a:pPr>
            <a:r>
              <a:rPr lang="en-US" sz="2800" dirty="0" smtClean="0"/>
              <a:t>Materials list confirmed and submitted to technicians </a:t>
            </a:r>
          </a:p>
          <a:p>
            <a:pPr marL="914400" lvl="1" indent="-457200" algn="l">
              <a:lnSpc>
                <a:spcPct val="100000"/>
              </a:lnSpc>
              <a:spcBef>
                <a:spcPts val="0"/>
              </a:spcBef>
              <a:buAutoNum type="arabicPeriod"/>
            </a:pPr>
            <a:r>
              <a:rPr lang="en-US" sz="2800" dirty="0" smtClean="0"/>
              <a:t>Start to draft exploration </a:t>
            </a:r>
          </a:p>
          <a:p>
            <a:pPr marL="914400" lvl="1" indent="-457200" algn="l">
              <a:lnSpc>
                <a:spcPct val="100000"/>
              </a:lnSpc>
              <a:spcBef>
                <a:spcPts val="0"/>
              </a:spcBef>
              <a:buAutoNum type="arabicPeriod"/>
            </a:pPr>
            <a:endParaRPr lang="en-US" sz="2800" dirty="0"/>
          </a:p>
          <a:p>
            <a:pPr lvl="1" algn="l">
              <a:lnSpc>
                <a:spcPct val="100000"/>
              </a:lnSpc>
              <a:spcBef>
                <a:spcPts val="0"/>
              </a:spcBef>
            </a:pPr>
            <a:r>
              <a:rPr lang="en-US" sz="2800" b="1" dirty="0" smtClean="0"/>
              <a:t>During the summer…</a:t>
            </a:r>
          </a:p>
          <a:p>
            <a:pPr marL="971550" lvl="1" indent="-514350" algn="l">
              <a:lnSpc>
                <a:spcPct val="100000"/>
              </a:lnSpc>
              <a:spcBef>
                <a:spcPts val="0"/>
              </a:spcBef>
              <a:buAutoNum type="arabicPeriod"/>
            </a:pPr>
            <a:r>
              <a:rPr lang="en-US" sz="2800" dirty="0" smtClean="0"/>
              <a:t>Complete your exploration </a:t>
            </a:r>
          </a:p>
          <a:p>
            <a:pPr marL="971550" lvl="1" indent="-514350" algn="l">
              <a:lnSpc>
                <a:spcPct val="100000"/>
              </a:lnSpc>
              <a:spcBef>
                <a:spcPts val="0"/>
              </a:spcBef>
              <a:buAutoNum type="arabicPeriod"/>
            </a:pPr>
            <a:r>
              <a:rPr lang="en-US" sz="2800" dirty="0" smtClean="0"/>
              <a:t>You need a minimum of a research question, materials and method before the start of Y12</a:t>
            </a:r>
          </a:p>
          <a:p>
            <a:pPr marL="971550" lvl="1" indent="-514350" algn="l">
              <a:lnSpc>
                <a:spcPct val="100000"/>
              </a:lnSpc>
              <a:spcBef>
                <a:spcPts val="0"/>
              </a:spcBef>
              <a:buAutoNum type="arabicPeriod"/>
            </a:pPr>
            <a:endParaRPr lang="en-US" sz="2800" dirty="0"/>
          </a:p>
          <a:p>
            <a:pPr lvl="1" algn="l">
              <a:lnSpc>
                <a:spcPct val="100000"/>
              </a:lnSpc>
              <a:spcBef>
                <a:spcPts val="0"/>
              </a:spcBef>
            </a:pPr>
            <a:endParaRPr lang="en-US" sz="2800" dirty="0"/>
          </a:p>
        </p:txBody>
      </p:sp>
    </p:spTree>
    <p:extLst>
      <p:ext uri="{BB962C8B-B14F-4D97-AF65-F5344CB8AC3E}">
        <p14:creationId xmlns:p14="http://schemas.microsoft.com/office/powerpoint/2010/main" val="576354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7745" y="305195"/>
            <a:ext cx="9144000" cy="905308"/>
          </a:xfrm>
          <a:solidFill>
            <a:srgbClr val="C9AED5"/>
          </a:solidFill>
        </p:spPr>
        <p:txBody>
          <a:bodyPr>
            <a:normAutofit/>
          </a:bodyPr>
          <a:lstStyle/>
          <a:p>
            <a:r>
              <a:rPr lang="en-US" sz="4800" dirty="0"/>
              <a:t>7</a:t>
            </a:r>
            <a:r>
              <a:rPr lang="en-US" sz="4800" dirty="0" smtClean="0"/>
              <a:t>. Key dates</a:t>
            </a:r>
            <a:endParaRPr lang="en-US" sz="4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8331" y="1567905"/>
            <a:ext cx="5505994" cy="4643388"/>
          </a:xfrm>
          <a:prstGeom prst="rect">
            <a:avLst/>
          </a:prstGeom>
        </p:spPr>
      </p:pic>
    </p:spTree>
    <p:extLst>
      <p:ext uri="{BB962C8B-B14F-4D97-AF65-F5344CB8AC3E}">
        <p14:creationId xmlns:p14="http://schemas.microsoft.com/office/powerpoint/2010/main" val="71129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54" y="212726"/>
            <a:ext cx="11707091" cy="618548"/>
          </a:xfrm>
          <a:solidFill>
            <a:srgbClr val="C9AED5"/>
          </a:solidFill>
        </p:spPr>
        <p:txBody>
          <a:bodyPr>
            <a:normAutofit fontScale="90000"/>
          </a:bodyPr>
          <a:lstStyle/>
          <a:p>
            <a:r>
              <a:rPr lang="en-US" dirty="0"/>
              <a:t>7</a:t>
            </a:r>
            <a:r>
              <a:rPr lang="en-US" dirty="0" smtClean="0"/>
              <a:t>. Key dates: JW</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41104090"/>
              </p:ext>
            </p:extLst>
          </p:nvPr>
        </p:nvGraphicFramePr>
        <p:xfrm>
          <a:off x="242454" y="1229117"/>
          <a:ext cx="11707091" cy="3114039"/>
        </p:xfrm>
        <a:graphic>
          <a:graphicData uri="http://schemas.openxmlformats.org/drawingml/2006/table">
            <a:tbl>
              <a:tblPr firstRow="1" bandRow="1">
                <a:tableStyleId>{5A111915-BE36-4E01-A7E5-04B1672EAD32}</a:tableStyleId>
              </a:tblPr>
              <a:tblGrid>
                <a:gridCol w="2830514"/>
                <a:gridCol w="4045218"/>
                <a:gridCol w="4831359"/>
              </a:tblGrid>
              <a:tr h="370840">
                <a:tc>
                  <a:txBody>
                    <a:bodyPr/>
                    <a:lstStyle/>
                    <a:p>
                      <a:pPr algn="ctr"/>
                      <a:endParaRPr lang="en-US" dirty="0"/>
                    </a:p>
                  </a:txBody>
                  <a:tcPr/>
                </a:tc>
                <a:tc>
                  <a:txBody>
                    <a:bodyPr/>
                    <a:lstStyle/>
                    <a:p>
                      <a:pPr algn="ctr"/>
                      <a:r>
                        <a:rPr lang="en-US" dirty="0" smtClean="0"/>
                        <a:t>SL</a:t>
                      </a:r>
                      <a:endParaRPr lang="en-US" dirty="0"/>
                    </a:p>
                  </a:txBody>
                  <a:tcPr/>
                </a:tc>
                <a:tc>
                  <a:txBody>
                    <a:bodyPr/>
                    <a:lstStyle/>
                    <a:p>
                      <a:pPr algn="ctr"/>
                      <a:r>
                        <a:rPr lang="en-US" dirty="0" smtClean="0"/>
                        <a:t>HL</a:t>
                      </a:r>
                      <a:endParaRPr lang="en-US" dirty="0"/>
                    </a:p>
                  </a:txBody>
                  <a:tcPr/>
                </a:tc>
              </a:tr>
              <a:tr h="370840">
                <a:tc>
                  <a:txBody>
                    <a:bodyPr/>
                    <a:lstStyle/>
                    <a:p>
                      <a:pPr algn="ctr"/>
                      <a:r>
                        <a:rPr lang="en-US" dirty="0" smtClean="0"/>
                        <a:t>Practical work</a:t>
                      </a:r>
                      <a:endParaRPr lang="en-US" dirty="0"/>
                    </a:p>
                  </a:txBody>
                  <a:tcPr/>
                </a:tc>
                <a:tc>
                  <a:txBody>
                    <a:bodyPr/>
                    <a:lstStyle/>
                    <a:p>
                      <a:pPr algn="ctr"/>
                      <a:r>
                        <a:rPr lang="en-US" dirty="0" smtClean="0"/>
                        <a:t>Start: Monday</a:t>
                      </a:r>
                      <a:r>
                        <a:rPr lang="en-US" baseline="0" dirty="0" smtClean="0"/>
                        <a:t> 4</a:t>
                      </a:r>
                      <a:r>
                        <a:rPr lang="en-US" baseline="30000" dirty="0" smtClean="0"/>
                        <a:t>th</a:t>
                      </a:r>
                      <a:r>
                        <a:rPr lang="en-US" baseline="0" dirty="0" smtClean="0"/>
                        <a:t> Sept</a:t>
                      </a:r>
                    </a:p>
                    <a:p>
                      <a:pPr algn="ctr"/>
                      <a:r>
                        <a:rPr lang="en-US" baseline="0" dirty="0" smtClean="0"/>
                        <a:t>End: Friday 15</a:t>
                      </a:r>
                      <a:r>
                        <a:rPr lang="en-US" baseline="30000" dirty="0" smtClean="0"/>
                        <a:t>th</a:t>
                      </a:r>
                      <a:r>
                        <a:rPr lang="en-US" baseline="0" dirty="0" smtClean="0"/>
                        <a:t> Sept</a:t>
                      </a:r>
                    </a:p>
                    <a:p>
                      <a:pPr algn="ctr"/>
                      <a:r>
                        <a:rPr lang="en-US" baseline="0" dirty="0" smtClean="0"/>
                        <a:t>Inclusive of all lessons</a:t>
                      </a:r>
                      <a:endParaRPr lang="en-US" dirty="0"/>
                    </a:p>
                  </a:txBody>
                  <a:tcPr/>
                </a:tc>
                <a:tc>
                  <a:txBody>
                    <a:bodyPr/>
                    <a:lstStyle/>
                    <a:p>
                      <a:pPr algn="ctr"/>
                      <a:r>
                        <a:rPr lang="en-US" dirty="0" smtClean="0"/>
                        <a:t>Start:</a:t>
                      </a:r>
                      <a:r>
                        <a:rPr lang="en-US" baseline="0" dirty="0" smtClean="0"/>
                        <a:t> Monday 18</a:t>
                      </a:r>
                      <a:r>
                        <a:rPr lang="en-US" baseline="30000" dirty="0" smtClean="0"/>
                        <a:t>th</a:t>
                      </a:r>
                      <a:r>
                        <a:rPr lang="en-US" baseline="0" dirty="0" smtClean="0"/>
                        <a:t> Sept</a:t>
                      </a:r>
                    </a:p>
                    <a:p>
                      <a:pPr algn="ctr"/>
                      <a:r>
                        <a:rPr lang="en-US" baseline="0" dirty="0" smtClean="0"/>
                        <a:t>End: Friday 29</a:t>
                      </a:r>
                      <a:r>
                        <a:rPr lang="en-US" baseline="30000" dirty="0" smtClean="0"/>
                        <a:t>th</a:t>
                      </a:r>
                      <a:r>
                        <a:rPr lang="en-US" baseline="0" dirty="0" smtClean="0"/>
                        <a:t> Sept</a:t>
                      </a:r>
                    </a:p>
                    <a:p>
                      <a:pPr algn="ctr"/>
                      <a:r>
                        <a:rPr lang="en-US" baseline="0" dirty="0" smtClean="0"/>
                        <a:t>Inclusive of all lessons</a:t>
                      </a:r>
                      <a:endParaRPr lang="en-US" dirty="0"/>
                    </a:p>
                  </a:txBody>
                  <a:tcPr/>
                </a:tc>
              </a:tr>
              <a:tr h="370840">
                <a:tc>
                  <a:txBody>
                    <a:bodyPr/>
                    <a:lstStyle/>
                    <a:p>
                      <a:pPr algn="ctr"/>
                      <a:r>
                        <a:rPr lang="en-US" dirty="0" smtClean="0"/>
                        <a:t>First</a:t>
                      </a:r>
                      <a:r>
                        <a:rPr lang="en-US" baseline="0" dirty="0" smtClean="0"/>
                        <a:t> submission</a:t>
                      </a:r>
                      <a:endParaRPr lang="en-US" dirty="0"/>
                    </a:p>
                  </a:txBody>
                  <a:tcPr/>
                </a:tc>
                <a:tc>
                  <a:txBody>
                    <a:bodyPr/>
                    <a:lstStyle/>
                    <a:p>
                      <a:pPr algn="ctr"/>
                      <a:r>
                        <a:rPr lang="en-US" dirty="0" smtClean="0"/>
                        <a:t>Tuesday 3</a:t>
                      </a:r>
                      <a:r>
                        <a:rPr lang="en-US" baseline="30000" dirty="0" smtClean="0"/>
                        <a:t>rd</a:t>
                      </a:r>
                      <a:r>
                        <a:rPr lang="en-US" dirty="0" smtClean="0"/>
                        <a:t> October</a:t>
                      </a:r>
                    </a:p>
                    <a:p>
                      <a:pPr algn="ctr"/>
                      <a:r>
                        <a:rPr lang="en-US" dirty="0" smtClean="0"/>
                        <a:t>Hard</a:t>
                      </a:r>
                      <a:r>
                        <a:rPr lang="en-US" baseline="0" dirty="0" smtClean="0"/>
                        <a:t> copy</a:t>
                      </a:r>
                    </a:p>
                    <a:p>
                      <a:pPr algn="ctr"/>
                      <a:r>
                        <a:rPr lang="en-US" baseline="0" dirty="0" smtClean="0"/>
                        <a:t>Turnitin</a:t>
                      </a:r>
                      <a:endParaRPr lang="en-US" dirty="0"/>
                    </a:p>
                  </a:txBody>
                  <a:tcPr/>
                </a:tc>
                <a:tc>
                  <a:txBody>
                    <a:bodyPr/>
                    <a:lstStyle/>
                    <a:p>
                      <a:pPr algn="ctr"/>
                      <a:r>
                        <a:rPr lang="en-US" dirty="0" smtClean="0"/>
                        <a:t>Wednesday 1</a:t>
                      </a:r>
                      <a:r>
                        <a:rPr lang="en-US" baseline="30000" dirty="0" smtClean="0"/>
                        <a:t>st</a:t>
                      </a:r>
                      <a:r>
                        <a:rPr lang="en-US" dirty="0" smtClean="0"/>
                        <a:t> November</a:t>
                      </a:r>
                    </a:p>
                    <a:p>
                      <a:pPr algn="ctr"/>
                      <a:r>
                        <a:rPr lang="en-US" dirty="0" smtClean="0"/>
                        <a:t>Hard</a:t>
                      </a:r>
                      <a:r>
                        <a:rPr lang="en-US" baseline="0" dirty="0" smtClean="0"/>
                        <a:t> copy </a:t>
                      </a:r>
                    </a:p>
                    <a:p>
                      <a:pPr algn="ctr"/>
                      <a:r>
                        <a:rPr lang="en-US" baseline="0" dirty="0" smtClean="0"/>
                        <a:t>Turnitin</a:t>
                      </a:r>
                      <a:endParaRPr lang="en-US" dirty="0"/>
                    </a:p>
                  </a:txBody>
                  <a:tcPr/>
                </a:tc>
              </a:tr>
              <a:tr h="370840">
                <a:tc>
                  <a:txBody>
                    <a:bodyPr/>
                    <a:lstStyle/>
                    <a:p>
                      <a:pPr algn="ctr"/>
                      <a:r>
                        <a:rPr lang="en-US" dirty="0" smtClean="0"/>
                        <a:t>Final submission</a:t>
                      </a:r>
                      <a:endParaRPr lang="en-US" dirty="0"/>
                    </a:p>
                  </a:txBody>
                  <a:tcPr/>
                </a:tc>
                <a:tc>
                  <a:txBody>
                    <a:bodyPr/>
                    <a:lstStyle/>
                    <a:p>
                      <a:pPr algn="ctr"/>
                      <a:r>
                        <a:rPr lang="en-US" dirty="0" smtClean="0"/>
                        <a:t>Wednesday 15</a:t>
                      </a:r>
                      <a:r>
                        <a:rPr lang="en-US" baseline="30000" dirty="0" smtClean="0"/>
                        <a:t>th</a:t>
                      </a:r>
                      <a:r>
                        <a:rPr lang="en-US" dirty="0" smtClean="0"/>
                        <a:t> November</a:t>
                      </a:r>
                    </a:p>
                    <a:p>
                      <a:pPr algn="ctr"/>
                      <a:r>
                        <a:rPr lang="en-US" dirty="0" smtClean="0"/>
                        <a:t>Hard</a:t>
                      </a:r>
                      <a:r>
                        <a:rPr lang="en-US" baseline="0" dirty="0" smtClean="0"/>
                        <a:t> copy</a:t>
                      </a:r>
                    </a:p>
                    <a:p>
                      <a:pPr algn="ctr"/>
                      <a:r>
                        <a:rPr lang="en-US" baseline="0" dirty="0" smtClean="0"/>
                        <a:t>Turnitin</a:t>
                      </a:r>
                      <a:endParaRPr lang="en-US" dirty="0"/>
                    </a:p>
                  </a:txBody>
                  <a:tcPr/>
                </a:tc>
                <a:tc>
                  <a:txBody>
                    <a:bodyPr/>
                    <a:lstStyle/>
                    <a:p>
                      <a:pPr algn="ctr"/>
                      <a:r>
                        <a:rPr lang="en-US" dirty="0" smtClean="0"/>
                        <a:t>Wednesday</a:t>
                      </a:r>
                      <a:r>
                        <a:rPr lang="en-US" baseline="0" dirty="0" smtClean="0"/>
                        <a:t> 13</a:t>
                      </a:r>
                      <a:r>
                        <a:rPr lang="en-US" baseline="30000" dirty="0" smtClean="0"/>
                        <a:t>th</a:t>
                      </a:r>
                      <a:r>
                        <a:rPr lang="en-US" baseline="0" dirty="0" smtClean="0"/>
                        <a:t> December </a:t>
                      </a:r>
                    </a:p>
                    <a:p>
                      <a:pPr algn="ctr"/>
                      <a:r>
                        <a:rPr lang="en-US" baseline="0" dirty="0" smtClean="0"/>
                        <a:t>Hard copy</a:t>
                      </a:r>
                    </a:p>
                    <a:p>
                      <a:pPr algn="ctr"/>
                      <a:r>
                        <a:rPr lang="en-US" baseline="0" dirty="0" smtClean="0"/>
                        <a:t>Turnitin</a:t>
                      </a:r>
                      <a:endParaRPr lang="en-US" dirty="0"/>
                    </a:p>
                  </a:txBody>
                  <a:tcPr/>
                </a:tc>
              </a:tr>
            </a:tbl>
          </a:graphicData>
        </a:graphic>
      </p:graphicFrame>
      <p:sp>
        <p:nvSpPr>
          <p:cNvPr id="6" name="TextBox 5"/>
          <p:cNvSpPr txBox="1"/>
          <p:nvPr/>
        </p:nvSpPr>
        <p:spPr>
          <a:xfrm>
            <a:off x="242453" y="4572000"/>
            <a:ext cx="11707091" cy="1754326"/>
          </a:xfrm>
          <a:prstGeom prst="rect">
            <a:avLst/>
          </a:prstGeom>
          <a:noFill/>
        </p:spPr>
        <p:txBody>
          <a:bodyPr wrap="square" rtlCol="0">
            <a:spAutoFit/>
          </a:bodyPr>
          <a:lstStyle/>
          <a:p>
            <a:pPr algn="ctr"/>
            <a:r>
              <a:rPr lang="en-US" sz="1200" dirty="0" smtClean="0"/>
              <a:t>Both SL and HL students will have time during lessons as well to write up their work both before the first submission and the final submission. This may differ between HL and SL due to teaching materials, holidays and other deadlines.</a:t>
            </a:r>
          </a:p>
          <a:p>
            <a:pPr algn="ctr"/>
            <a:endParaRPr lang="en-US" sz="1200" dirty="0"/>
          </a:p>
          <a:p>
            <a:pPr algn="ctr"/>
            <a:r>
              <a:rPr lang="en-US" sz="1200" dirty="0" smtClean="0"/>
              <a:t>Both SL and HL students will receive one on one feedback from their teacher after their first submission, however all cannot be done at the same time due to number of students. Students will receive written feedback at the same time, however some students will receive their oral feedback before others, this cannot be avoided. </a:t>
            </a:r>
          </a:p>
          <a:p>
            <a:pPr algn="ctr"/>
            <a:endParaRPr lang="en-US" sz="1200" dirty="0"/>
          </a:p>
          <a:p>
            <a:pPr algn="ctr"/>
            <a:r>
              <a:rPr lang="en-US" sz="1200" dirty="0" smtClean="0"/>
              <a:t>Practical work may be extended if required, and students may come back during lunch time and after school, so long as a teacher or technicians is present to supervise. </a:t>
            </a:r>
          </a:p>
          <a:p>
            <a:pPr algn="ctr"/>
            <a:endParaRPr lang="en-US" sz="1200" dirty="0"/>
          </a:p>
          <a:p>
            <a:pPr algn="ctr"/>
            <a:r>
              <a:rPr lang="en-US" sz="1200" dirty="0" smtClean="0"/>
              <a:t>All practical work must be done in school under the supervision of teachers or technicians.</a:t>
            </a:r>
            <a:endParaRPr lang="en-US" sz="1200" dirty="0"/>
          </a:p>
        </p:txBody>
      </p:sp>
    </p:spTree>
    <p:extLst>
      <p:ext uri="{BB962C8B-B14F-4D97-AF65-F5344CB8AC3E}">
        <p14:creationId xmlns:p14="http://schemas.microsoft.com/office/powerpoint/2010/main" val="1921220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54" y="212726"/>
            <a:ext cx="11707091" cy="618548"/>
          </a:xfrm>
          <a:solidFill>
            <a:srgbClr val="C9AED5"/>
          </a:solidFill>
        </p:spPr>
        <p:txBody>
          <a:bodyPr>
            <a:normAutofit fontScale="90000"/>
          </a:bodyPr>
          <a:lstStyle/>
          <a:p>
            <a:r>
              <a:rPr lang="en-US" dirty="0"/>
              <a:t>7</a:t>
            </a:r>
            <a:r>
              <a:rPr lang="en-US" dirty="0" smtClean="0"/>
              <a:t>. Key dates: TK</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62312256"/>
              </p:ext>
            </p:extLst>
          </p:nvPr>
        </p:nvGraphicFramePr>
        <p:xfrm>
          <a:off x="242454" y="1229117"/>
          <a:ext cx="11551756" cy="3114039"/>
        </p:xfrm>
        <a:graphic>
          <a:graphicData uri="http://schemas.openxmlformats.org/drawingml/2006/table">
            <a:tbl>
              <a:tblPr firstRow="1" bandRow="1">
                <a:tableStyleId>{5A111915-BE36-4E01-A7E5-04B1672EAD32}</a:tableStyleId>
              </a:tblPr>
              <a:tblGrid>
                <a:gridCol w="4267548"/>
                <a:gridCol w="7284208"/>
              </a:tblGrid>
              <a:tr h="370840">
                <a:tc>
                  <a:txBody>
                    <a:bodyPr/>
                    <a:lstStyle/>
                    <a:p>
                      <a:pPr algn="ctr"/>
                      <a:endParaRPr lang="en-US" dirty="0"/>
                    </a:p>
                  </a:txBody>
                  <a:tcPr/>
                </a:tc>
                <a:tc>
                  <a:txBody>
                    <a:bodyPr/>
                    <a:lstStyle/>
                    <a:p>
                      <a:pPr algn="ctr"/>
                      <a:r>
                        <a:rPr lang="en-US" dirty="0" smtClean="0"/>
                        <a:t>All</a:t>
                      </a:r>
                      <a:r>
                        <a:rPr lang="en-US" baseline="0" dirty="0" smtClean="0"/>
                        <a:t> Students</a:t>
                      </a:r>
                      <a:endParaRPr lang="en-US" dirty="0"/>
                    </a:p>
                  </a:txBody>
                  <a:tcPr/>
                </a:tc>
              </a:tr>
              <a:tr h="370840">
                <a:tc>
                  <a:txBody>
                    <a:bodyPr/>
                    <a:lstStyle/>
                    <a:p>
                      <a:pPr algn="ctr"/>
                      <a:r>
                        <a:rPr lang="en-US" dirty="0" smtClean="0"/>
                        <a:t>Practical work</a:t>
                      </a:r>
                      <a:endParaRPr lang="en-US" dirty="0"/>
                    </a:p>
                  </a:txBody>
                  <a:tcPr/>
                </a:tc>
                <a:tc>
                  <a:txBody>
                    <a:bodyPr/>
                    <a:lstStyle/>
                    <a:p>
                      <a:pPr algn="ctr"/>
                      <a:r>
                        <a:rPr lang="en-US" dirty="0" smtClean="0"/>
                        <a:t>Start:</a:t>
                      </a:r>
                      <a:r>
                        <a:rPr lang="en-US" baseline="0" dirty="0" smtClean="0"/>
                        <a:t> Monday 18</a:t>
                      </a:r>
                      <a:r>
                        <a:rPr lang="en-US" baseline="30000" dirty="0" smtClean="0"/>
                        <a:t>th</a:t>
                      </a:r>
                      <a:r>
                        <a:rPr lang="en-US" baseline="0" dirty="0" smtClean="0"/>
                        <a:t> Sept</a:t>
                      </a:r>
                    </a:p>
                    <a:p>
                      <a:pPr algn="ctr"/>
                      <a:r>
                        <a:rPr lang="en-US" baseline="0" dirty="0" smtClean="0"/>
                        <a:t>End: Friday 29</a:t>
                      </a:r>
                      <a:r>
                        <a:rPr lang="en-US" baseline="30000" dirty="0" smtClean="0"/>
                        <a:t>th</a:t>
                      </a:r>
                      <a:r>
                        <a:rPr lang="en-US" baseline="0" dirty="0" smtClean="0"/>
                        <a:t> Sept</a:t>
                      </a:r>
                    </a:p>
                    <a:p>
                      <a:pPr algn="ctr"/>
                      <a:r>
                        <a:rPr lang="en-US" baseline="0" dirty="0" smtClean="0"/>
                        <a:t>Inclusive of all lessons</a:t>
                      </a:r>
                      <a:endParaRPr lang="en-US" dirty="0"/>
                    </a:p>
                  </a:txBody>
                  <a:tcPr/>
                </a:tc>
              </a:tr>
              <a:tr h="370840">
                <a:tc>
                  <a:txBody>
                    <a:bodyPr/>
                    <a:lstStyle/>
                    <a:p>
                      <a:pPr algn="ctr"/>
                      <a:r>
                        <a:rPr lang="en-US" dirty="0" smtClean="0"/>
                        <a:t>First</a:t>
                      </a:r>
                      <a:r>
                        <a:rPr lang="en-US" baseline="0" dirty="0" smtClean="0"/>
                        <a:t> submission</a:t>
                      </a:r>
                      <a:endParaRPr lang="en-US" dirty="0"/>
                    </a:p>
                  </a:txBody>
                  <a:tcPr/>
                </a:tc>
                <a:tc>
                  <a:txBody>
                    <a:bodyPr/>
                    <a:lstStyle/>
                    <a:p>
                      <a:pPr algn="ctr"/>
                      <a:r>
                        <a:rPr lang="en-US" dirty="0" smtClean="0"/>
                        <a:t>Wednesday 1</a:t>
                      </a:r>
                      <a:r>
                        <a:rPr lang="en-US" baseline="30000" dirty="0" smtClean="0"/>
                        <a:t>st</a:t>
                      </a:r>
                      <a:r>
                        <a:rPr lang="en-US" dirty="0" smtClean="0"/>
                        <a:t> November</a:t>
                      </a:r>
                    </a:p>
                    <a:p>
                      <a:pPr algn="ctr"/>
                      <a:r>
                        <a:rPr lang="en-US" dirty="0" smtClean="0"/>
                        <a:t>Hard</a:t>
                      </a:r>
                      <a:r>
                        <a:rPr lang="en-US" baseline="0" dirty="0" smtClean="0"/>
                        <a:t> copy </a:t>
                      </a:r>
                    </a:p>
                    <a:p>
                      <a:pPr algn="ctr"/>
                      <a:r>
                        <a:rPr lang="en-US" baseline="0" dirty="0" smtClean="0"/>
                        <a:t>Turnitin</a:t>
                      </a:r>
                      <a:endParaRPr lang="en-US" dirty="0"/>
                    </a:p>
                  </a:txBody>
                  <a:tcPr/>
                </a:tc>
              </a:tr>
              <a:tr h="370840">
                <a:tc>
                  <a:txBody>
                    <a:bodyPr/>
                    <a:lstStyle/>
                    <a:p>
                      <a:pPr algn="ctr"/>
                      <a:r>
                        <a:rPr lang="en-US" dirty="0" smtClean="0"/>
                        <a:t>Final submission</a:t>
                      </a:r>
                      <a:endParaRPr lang="en-US" dirty="0"/>
                    </a:p>
                  </a:txBody>
                  <a:tcPr/>
                </a:tc>
                <a:tc>
                  <a:txBody>
                    <a:bodyPr/>
                    <a:lstStyle/>
                    <a:p>
                      <a:pPr algn="ctr"/>
                      <a:r>
                        <a:rPr lang="en-US" dirty="0" smtClean="0"/>
                        <a:t>Wednesday</a:t>
                      </a:r>
                      <a:r>
                        <a:rPr lang="en-US" baseline="0" dirty="0" smtClean="0"/>
                        <a:t> 13</a:t>
                      </a:r>
                      <a:r>
                        <a:rPr lang="en-US" baseline="30000" dirty="0" smtClean="0"/>
                        <a:t>th</a:t>
                      </a:r>
                      <a:r>
                        <a:rPr lang="en-US" baseline="0" dirty="0" smtClean="0"/>
                        <a:t> December </a:t>
                      </a:r>
                    </a:p>
                    <a:p>
                      <a:pPr algn="ctr"/>
                      <a:r>
                        <a:rPr lang="en-US" baseline="0" dirty="0" smtClean="0"/>
                        <a:t>Hard copy</a:t>
                      </a:r>
                    </a:p>
                    <a:p>
                      <a:pPr algn="ctr"/>
                      <a:r>
                        <a:rPr lang="en-US" baseline="0" dirty="0" smtClean="0"/>
                        <a:t>Turnitin</a:t>
                      </a:r>
                      <a:endParaRPr lang="en-US" dirty="0"/>
                    </a:p>
                  </a:txBody>
                  <a:tcPr/>
                </a:tc>
              </a:tr>
            </a:tbl>
          </a:graphicData>
        </a:graphic>
      </p:graphicFrame>
      <p:sp>
        <p:nvSpPr>
          <p:cNvPr id="6" name="TextBox 5"/>
          <p:cNvSpPr txBox="1"/>
          <p:nvPr/>
        </p:nvSpPr>
        <p:spPr>
          <a:xfrm>
            <a:off x="242453" y="4572000"/>
            <a:ext cx="11707091" cy="1754326"/>
          </a:xfrm>
          <a:prstGeom prst="rect">
            <a:avLst/>
          </a:prstGeom>
          <a:noFill/>
        </p:spPr>
        <p:txBody>
          <a:bodyPr wrap="square" rtlCol="0">
            <a:spAutoFit/>
          </a:bodyPr>
          <a:lstStyle/>
          <a:p>
            <a:pPr algn="ctr"/>
            <a:r>
              <a:rPr lang="en-US" sz="1200" dirty="0" smtClean="0"/>
              <a:t>Students in both Biology classes will have time during lessons as well to write up their work both before the first submission and the final submission. This may differ between each class due to teaching materials, holidays and other deadlines.</a:t>
            </a:r>
          </a:p>
          <a:p>
            <a:pPr algn="ctr"/>
            <a:endParaRPr lang="en-US" sz="1200" dirty="0"/>
          </a:p>
          <a:p>
            <a:pPr algn="ctr"/>
            <a:r>
              <a:rPr lang="en-US" sz="1200" dirty="0" smtClean="0"/>
              <a:t>Both SL and HL students will receive one on one feedback from their teacher after their first submission, however all cannot be done at the same time due to number of students. Students will receive written feedback at the same time, however some students will receive their oral feedback before others, this cannot be avoided. </a:t>
            </a:r>
          </a:p>
          <a:p>
            <a:pPr algn="ctr"/>
            <a:endParaRPr lang="en-US" sz="1200" dirty="0"/>
          </a:p>
          <a:p>
            <a:pPr algn="ctr"/>
            <a:r>
              <a:rPr lang="en-US" sz="1200" dirty="0" smtClean="0"/>
              <a:t>Practical work may be extended if required, and students may come back during lunch time and after school, so long as a teacher or technicians is present to supervise. </a:t>
            </a:r>
          </a:p>
          <a:p>
            <a:pPr algn="ctr"/>
            <a:endParaRPr lang="en-US" sz="1200" dirty="0"/>
          </a:p>
          <a:p>
            <a:pPr algn="ctr"/>
            <a:r>
              <a:rPr lang="en-US" sz="1200" dirty="0" smtClean="0"/>
              <a:t>All practical work must be done in school under the supervision of teachers or technicians.</a:t>
            </a:r>
            <a:endParaRPr lang="en-US" sz="1200" dirty="0"/>
          </a:p>
        </p:txBody>
      </p:sp>
    </p:spTree>
    <p:extLst>
      <p:ext uri="{BB962C8B-B14F-4D97-AF65-F5344CB8AC3E}">
        <p14:creationId xmlns:p14="http://schemas.microsoft.com/office/powerpoint/2010/main" val="1839381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7745" y="305195"/>
            <a:ext cx="9144000" cy="905308"/>
          </a:xfrm>
          <a:solidFill>
            <a:srgbClr val="C9AED5"/>
          </a:solidFill>
        </p:spPr>
        <p:txBody>
          <a:bodyPr>
            <a:normAutofit/>
          </a:bodyPr>
          <a:lstStyle/>
          <a:p>
            <a:r>
              <a:rPr lang="en-US" sz="4800" dirty="0"/>
              <a:t>8</a:t>
            </a:r>
            <a:r>
              <a:rPr lang="en-US" sz="4800" dirty="0" smtClean="0"/>
              <a:t>. Common Mistakes</a:t>
            </a:r>
            <a:endParaRPr lang="en-US" sz="4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0254" y="1697641"/>
            <a:ext cx="6084389" cy="4344634"/>
          </a:xfrm>
          <a:prstGeom prst="rect">
            <a:avLst/>
          </a:prstGeom>
        </p:spPr>
      </p:pic>
      <p:sp>
        <p:nvSpPr>
          <p:cNvPr id="4" name="Content Placeholder 2"/>
          <p:cNvSpPr txBox="1">
            <a:spLocks/>
          </p:cNvSpPr>
          <p:nvPr/>
        </p:nvSpPr>
        <p:spPr>
          <a:xfrm>
            <a:off x="316196" y="1842055"/>
            <a:ext cx="4830992" cy="405580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buFontTx/>
              <a:buNone/>
              <a:defRPr/>
            </a:pPr>
            <a:r>
              <a:rPr lang="en-US" dirty="0" smtClean="0"/>
              <a:t>Personal engagement</a:t>
            </a:r>
          </a:p>
          <a:p>
            <a:pPr>
              <a:lnSpc>
                <a:spcPct val="100000"/>
              </a:lnSpc>
              <a:spcBef>
                <a:spcPts val="0"/>
              </a:spcBef>
              <a:buFontTx/>
              <a:buNone/>
              <a:defRPr/>
            </a:pPr>
            <a:r>
              <a:rPr lang="en-US" dirty="0" smtClean="0"/>
              <a:t>Research question</a:t>
            </a:r>
          </a:p>
          <a:p>
            <a:pPr>
              <a:lnSpc>
                <a:spcPct val="100000"/>
              </a:lnSpc>
              <a:spcBef>
                <a:spcPts val="0"/>
              </a:spcBef>
              <a:buFontTx/>
              <a:buNone/>
              <a:defRPr/>
            </a:pPr>
            <a:r>
              <a:rPr lang="en-US" dirty="0" smtClean="0"/>
              <a:t>Too many variables</a:t>
            </a:r>
          </a:p>
          <a:p>
            <a:pPr>
              <a:lnSpc>
                <a:spcPct val="100000"/>
              </a:lnSpc>
              <a:spcBef>
                <a:spcPts val="0"/>
              </a:spcBef>
              <a:buFontTx/>
              <a:buNone/>
              <a:defRPr/>
            </a:pPr>
            <a:r>
              <a:rPr lang="en-US" dirty="0" smtClean="0"/>
              <a:t>Materials list</a:t>
            </a:r>
          </a:p>
          <a:p>
            <a:pPr>
              <a:lnSpc>
                <a:spcPct val="100000"/>
              </a:lnSpc>
              <a:spcBef>
                <a:spcPts val="0"/>
              </a:spcBef>
              <a:buFontTx/>
              <a:buNone/>
              <a:defRPr/>
            </a:pPr>
            <a:r>
              <a:rPr lang="en-US" dirty="0" smtClean="0"/>
              <a:t>Uncertainties </a:t>
            </a:r>
          </a:p>
          <a:p>
            <a:pPr>
              <a:lnSpc>
                <a:spcPct val="100000"/>
              </a:lnSpc>
              <a:spcBef>
                <a:spcPts val="0"/>
              </a:spcBef>
              <a:buFontTx/>
              <a:buNone/>
              <a:defRPr/>
            </a:pPr>
            <a:r>
              <a:rPr lang="en-US" dirty="0" smtClean="0"/>
              <a:t>Method </a:t>
            </a:r>
          </a:p>
          <a:p>
            <a:pPr>
              <a:lnSpc>
                <a:spcPct val="100000"/>
              </a:lnSpc>
              <a:spcBef>
                <a:spcPts val="0"/>
              </a:spcBef>
              <a:buFontTx/>
              <a:buNone/>
              <a:defRPr/>
            </a:pPr>
            <a:r>
              <a:rPr lang="en-US" dirty="0" smtClean="0"/>
              <a:t>Qualitative observations</a:t>
            </a:r>
          </a:p>
          <a:p>
            <a:pPr>
              <a:lnSpc>
                <a:spcPct val="100000"/>
              </a:lnSpc>
              <a:spcBef>
                <a:spcPts val="0"/>
              </a:spcBef>
              <a:buFontTx/>
              <a:buNone/>
              <a:defRPr/>
            </a:pPr>
            <a:r>
              <a:rPr lang="en-US" dirty="0" smtClean="0"/>
              <a:t>Conclusion</a:t>
            </a:r>
          </a:p>
          <a:p>
            <a:pPr>
              <a:lnSpc>
                <a:spcPct val="100000"/>
              </a:lnSpc>
              <a:spcBef>
                <a:spcPts val="0"/>
              </a:spcBef>
              <a:buFontTx/>
              <a:buNone/>
              <a:defRPr/>
            </a:pPr>
            <a:r>
              <a:rPr lang="en-US" dirty="0" smtClean="0"/>
              <a:t>Presentation </a:t>
            </a:r>
            <a:r>
              <a:rPr lang="en-US" dirty="0"/>
              <a:t>of work </a:t>
            </a:r>
          </a:p>
          <a:p>
            <a:pPr>
              <a:lnSpc>
                <a:spcPct val="100000"/>
              </a:lnSpc>
              <a:spcBef>
                <a:spcPts val="0"/>
              </a:spcBef>
              <a:buFontTx/>
              <a:buNone/>
              <a:defRPr/>
            </a:pPr>
            <a:endParaRPr lang="en-US" dirty="0" smtClean="0"/>
          </a:p>
        </p:txBody>
      </p:sp>
    </p:spTree>
    <p:extLst>
      <p:ext uri="{BB962C8B-B14F-4D97-AF65-F5344CB8AC3E}">
        <p14:creationId xmlns:p14="http://schemas.microsoft.com/office/powerpoint/2010/main" val="2035552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7745" y="305195"/>
            <a:ext cx="9144000" cy="905308"/>
          </a:xfrm>
          <a:solidFill>
            <a:srgbClr val="C9AED5"/>
          </a:solidFill>
        </p:spPr>
        <p:txBody>
          <a:bodyPr>
            <a:normAutofit/>
          </a:bodyPr>
          <a:lstStyle/>
          <a:p>
            <a:r>
              <a:rPr lang="en-US" sz="4400" dirty="0" smtClean="0"/>
              <a:t>1. Introduction: What is the IA?</a:t>
            </a:r>
            <a:endParaRPr lang="en-US" sz="4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5715" y="1766751"/>
            <a:ext cx="3210923" cy="4763457"/>
          </a:xfrm>
          <a:prstGeom prst="rect">
            <a:avLst/>
          </a:prstGeom>
        </p:spPr>
      </p:pic>
    </p:spTree>
    <p:extLst>
      <p:ext uri="{BB962C8B-B14F-4D97-AF65-F5344CB8AC3E}">
        <p14:creationId xmlns:p14="http://schemas.microsoft.com/office/powerpoint/2010/main" val="839269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54" y="212726"/>
            <a:ext cx="11707091" cy="618548"/>
          </a:xfrm>
          <a:solidFill>
            <a:srgbClr val="C9AED5"/>
          </a:solidFill>
        </p:spPr>
        <p:txBody>
          <a:bodyPr>
            <a:normAutofit fontScale="90000"/>
          </a:bodyPr>
          <a:lstStyle/>
          <a:p>
            <a:r>
              <a:rPr lang="en-US" dirty="0"/>
              <a:t>8</a:t>
            </a:r>
            <a:r>
              <a:rPr lang="en-US" dirty="0" smtClean="0"/>
              <a:t>. Common mistakes</a:t>
            </a:r>
            <a:endParaRPr lang="en-US" dirty="0"/>
          </a:p>
        </p:txBody>
      </p:sp>
      <p:sp>
        <p:nvSpPr>
          <p:cNvPr id="3" name="Content Placeholder 2"/>
          <p:cNvSpPr>
            <a:spLocks noGrp="1"/>
          </p:cNvSpPr>
          <p:nvPr>
            <p:ph idx="1"/>
          </p:nvPr>
        </p:nvSpPr>
        <p:spPr>
          <a:xfrm>
            <a:off x="242453" y="1022060"/>
            <a:ext cx="5686399" cy="5641975"/>
          </a:xfrm>
        </p:spPr>
        <p:txBody>
          <a:bodyPr>
            <a:normAutofit fontScale="92500" lnSpcReduction="1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smtClean="0"/>
              <a:t>Personal Engagement</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b="1" dirty="0"/>
          </a:p>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One sentence describing how much you like to grow cucumbers is not enough</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This needs to be felt throughout the report – with clear links in the introduction and conclusion</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Why is this important to you?</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If your report or topic is not creative and shows little initiative you will lose out here.</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8064" y="831273"/>
            <a:ext cx="5436791" cy="5436791"/>
          </a:xfrm>
          <a:prstGeom prst="rect">
            <a:avLst/>
          </a:prstGeom>
        </p:spPr>
      </p:pic>
    </p:spTree>
    <p:extLst>
      <p:ext uri="{BB962C8B-B14F-4D97-AF65-F5344CB8AC3E}">
        <p14:creationId xmlns:p14="http://schemas.microsoft.com/office/powerpoint/2010/main" val="2037050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54" y="212726"/>
            <a:ext cx="11707091" cy="618548"/>
          </a:xfrm>
          <a:solidFill>
            <a:srgbClr val="C9AED5"/>
          </a:solidFill>
        </p:spPr>
        <p:txBody>
          <a:bodyPr>
            <a:normAutofit fontScale="90000"/>
          </a:bodyPr>
          <a:lstStyle/>
          <a:p>
            <a:r>
              <a:rPr lang="en-US" dirty="0"/>
              <a:t>8</a:t>
            </a:r>
            <a:r>
              <a:rPr lang="en-US" dirty="0" smtClean="0"/>
              <a:t>. Common mistakes</a:t>
            </a:r>
            <a:endParaRPr lang="en-US" dirty="0"/>
          </a:p>
        </p:txBody>
      </p:sp>
      <p:sp>
        <p:nvSpPr>
          <p:cNvPr id="3" name="Content Placeholder 2"/>
          <p:cNvSpPr>
            <a:spLocks noGrp="1"/>
          </p:cNvSpPr>
          <p:nvPr>
            <p:ph idx="1"/>
          </p:nvPr>
        </p:nvSpPr>
        <p:spPr>
          <a:xfrm>
            <a:off x="242453" y="1022061"/>
            <a:ext cx="11707092" cy="2252082"/>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smtClean="0"/>
              <a:t>Research Question</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2400" b="1" dirty="0"/>
          </a:p>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smtClean="0"/>
              <a:t>This should include your IV (with range), DV, organism name and units.</a:t>
            </a:r>
          </a:p>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Should also be concise and focused</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smtClean="0"/>
          </a:p>
        </p:txBody>
      </p:sp>
      <p:sp>
        <p:nvSpPr>
          <p:cNvPr id="5" name="Content Placeholder 2"/>
          <p:cNvSpPr txBox="1">
            <a:spLocks/>
          </p:cNvSpPr>
          <p:nvPr/>
        </p:nvSpPr>
        <p:spPr>
          <a:xfrm>
            <a:off x="132735" y="5267719"/>
            <a:ext cx="5494670" cy="14390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FontTx/>
              <a:buNone/>
              <a:defRPr/>
            </a:pPr>
            <a:r>
              <a:rPr lang="en-US" sz="2000" b="1" dirty="0" smtClean="0">
                <a:solidFill>
                  <a:srgbClr val="FF0000"/>
                </a:solidFill>
              </a:rPr>
              <a:t>How do different plant hormones affect the growth of mung beans?</a:t>
            </a:r>
            <a:endParaRPr lang="en-US" sz="2000" dirty="0" smtClean="0">
              <a:solidFill>
                <a:srgbClr val="FF0000"/>
              </a:solidFill>
            </a:endParaRPr>
          </a:p>
        </p:txBody>
      </p:sp>
      <p:sp>
        <p:nvSpPr>
          <p:cNvPr id="6" name="Content Placeholder 2"/>
          <p:cNvSpPr txBox="1">
            <a:spLocks/>
          </p:cNvSpPr>
          <p:nvPr/>
        </p:nvSpPr>
        <p:spPr>
          <a:xfrm>
            <a:off x="5456904" y="5088194"/>
            <a:ext cx="6492642" cy="1986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000" b="1" dirty="0">
                <a:solidFill>
                  <a:srgbClr val="00B050"/>
                </a:solidFill>
              </a:rPr>
              <a:t>How do different plant </a:t>
            </a:r>
            <a:r>
              <a:rPr lang="en-US" sz="2000" b="1" dirty="0" smtClean="0">
                <a:solidFill>
                  <a:srgbClr val="00B050"/>
                </a:solidFill>
              </a:rPr>
              <a:t>hormones (auxin</a:t>
            </a:r>
            <a:r>
              <a:rPr lang="en-US" sz="2000" b="1" dirty="0">
                <a:solidFill>
                  <a:srgbClr val="00B050"/>
                </a:solidFill>
              </a:rPr>
              <a:t>, </a:t>
            </a:r>
            <a:r>
              <a:rPr lang="en-US" sz="2000" b="1" dirty="0" err="1" smtClean="0">
                <a:solidFill>
                  <a:srgbClr val="00B050"/>
                </a:solidFill>
              </a:rPr>
              <a:t>cytokinin</a:t>
            </a:r>
            <a:r>
              <a:rPr lang="en-US" sz="2000" b="1" dirty="0">
                <a:solidFill>
                  <a:srgbClr val="00B050"/>
                </a:solidFill>
              </a:rPr>
              <a:t>,</a:t>
            </a:r>
            <a:r>
              <a:rPr lang="en-US" sz="2000" b="1" dirty="0" smtClean="0">
                <a:solidFill>
                  <a:srgbClr val="00B050"/>
                </a:solidFill>
              </a:rPr>
              <a:t> </a:t>
            </a:r>
            <a:r>
              <a:rPr lang="en-US" sz="2000" b="1" dirty="0">
                <a:solidFill>
                  <a:srgbClr val="00B050"/>
                </a:solidFill>
              </a:rPr>
              <a:t>gibberellin and commercial fertilizer </a:t>
            </a:r>
            <a:r>
              <a:rPr lang="en-US" sz="2000" b="1" dirty="0" err="1" smtClean="0">
                <a:solidFill>
                  <a:srgbClr val="00B050"/>
                </a:solidFill>
              </a:rPr>
              <a:t>Plantmate</a:t>
            </a:r>
            <a:r>
              <a:rPr lang="en-US" sz="2000" b="1" dirty="0" smtClean="0">
                <a:solidFill>
                  <a:srgbClr val="00B050"/>
                </a:solidFill>
              </a:rPr>
              <a:t>) </a:t>
            </a:r>
            <a:r>
              <a:rPr lang="en-US" sz="2000" b="1" dirty="0">
                <a:solidFill>
                  <a:srgbClr val="00B050"/>
                </a:solidFill>
              </a:rPr>
              <a:t>affect the </a:t>
            </a:r>
            <a:r>
              <a:rPr lang="en-US" sz="2000" b="1" dirty="0" smtClean="0">
                <a:solidFill>
                  <a:srgbClr val="00B050"/>
                </a:solidFill>
              </a:rPr>
              <a:t>growth of </a:t>
            </a:r>
            <a:r>
              <a:rPr lang="en-US" sz="2000" b="1" dirty="0">
                <a:solidFill>
                  <a:srgbClr val="00B050"/>
                </a:solidFill>
              </a:rPr>
              <a:t>mung beans (</a:t>
            </a:r>
            <a:r>
              <a:rPr lang="en-US" sz="2000" b="1" i="1" dirty="0" err="1">
                <a:solidFill>
                  <a:srgbClr val="00B050"/>
                </a:solidFill>
              </a:rPr>
              <a:t>Vigna</a:t>
            </a:r>
            <a:r>
              <a:rPr lang="en-US" sz="2000" b="1" i="1" dirty="0">
                <a:solidFill>
                  <a:srgbClr val="00B050"/>
                </a:solidFill>
              </a:rPr>
              <a:t> radiate)</a:t>
            </a:r>
            <a:r>
              <a:rPr lang="en-US" sz="2000" b="1" dirty="0">
                <a:solidFill>
                  <a:srgbClr val="00B050"/>
                </a:solidFill>
              </a:rPr>
              <a:t>, measured by the root grown from the seed of the bean after 48 </a:t>
            </a:r>
            <a:r>
              <a:rPr lang="en-US" sz="2000" b="1" dirty="0" smtClean="0">
                <a:solidFill>
                  <a:srgbClr val="00B050"/>
                </a:solidFill>
              </a:rPr>
              <a:t>hours in mm?</a:t>
            </a:r>
            <a:endParaRPr lang="en-US" sz="2000" b="1" dirty="0">
              <a:solidFill>
                <a:srgbClr val="00B05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9757" y="3274143"/>
            <a:ext cx="3420061" cy="207255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3225" y="2559003"/>
            <a:ext cx="2529191" cy="2529191"/>
          </a:xfrm>
          <a:prstGeom prst="rect">
            <a:avLst/>
          </a:prstGeom>
        </p:spPr>
      </p:pic>
    </p:spTree>
    <p:extLst>
      <p:ext uri="{BB962C8B-B14F-4D97-AF65-F5344CB8AC3E}">
        <p14:creationId xmlns:p14="http://schemas.microsoft.com/office/powerpoint/2010/main" val="145045848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54" y="212726"/>
            <a:ext cx="11707091" cy="618548"/>
          </a:xfrm>
          <a:solidFill>
            <a:srgbClr val="C9AED5"/>
          </a:solidFill>
        </p:spPr>
        <p:txBody>
          <a:bodyPr>
            <a:normAutofit fontScale="90000"/>
          </a:bodyPr>
          <a:lstStyle/>
          <a:p>
            <a:r>
              <a:rPr lang="en-US" dirty="0"/>
              <a:t>8</a:t>
            </a:r>
            <a:r>
              <a:rPr lang="en-US" dirty="0" smtClean="0"/>
              <a:t>. Common mistakes</a:t>
            </a:r>
            <a:endParaRPr lang="en-US" dirty="0"/>
          </a:p>
        </p:txBody>
      </p:sp>
      <p:sp>
        <p:nvSpPr>
          <p:cNvPr id="3" name="Content Placeholder 2"/>
          <p:cNvSpPr>
            <a:spLocks noGrp="1"/>
          </p:cNvSpPr>
          <p:nvPr>
            <p:ph idx="1"/>
          </p:nvPr>
        </p:nvSpPr>
        <p:spPr>
          <a:xfrm>
            <a:off x="242453" y="1022061"/>
            <a:ext cx="11707092" cy="688752"/>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smtClean="0"/>
              <a:t>Too many variables = </a:t>
            </a:r>
            <a:r>
              <a:rPr lang="en-US" b="1" dirty="0"/>
              <a:t>T</a:t>
            </a:r>
            <a:r>
              <a:rPr lang="en-US" b="1" dirty="0" smtClean="0"/>
              <a:t>oo much data</a:t>
            </a:r>
            <a:endParaRPr lang="en-US" dirty="0" smtClean="0"/>
          </a:p>
        </p:txBody>
      </p:sp>
      <p:sp>
        <p:nvSpPr>
          <p:cNvPr id="5" name="Content Placeholder 2"/>
          <p:cNvSpPr txBox="1">
            <a:spLocks/>
          </p:cNvSpPr>
          <p:nvPr/>
        </p:nvSpPr>
        <p:spPr>
          <a:xfrm>
            <a:off x="242453" y="2627757"/>
            <a:ext cx="5494670" cy="14390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FontTx/>
              <a:buNone/>
              <a:defRPr/>
            </a:pPr>
            <a:r>
              <a:rPr lang="en-US" sz="2000" b="1" dirty="0" smtClean="0">
                <a:solidFill>
                  <a:srgbClr val="FF0000"/>
                </a:solidFill>
              </a:rPr>
              <a:t>How does increasing the temperature affect the efficiency of five different antibacterial face washes on two different types of bacteria?</a:t>
            </a:r>
            <a:endParaRPr lang="en-US" sz="2000" dirty="0" smtClean="0">
              <a:solidFill>
                <a:srgbClr val="FF0000"/>
              </a:solidFill>
            </a:endParaRPr>
          </a:p>
        </p:txBody>
      </p:sp>
      <p:sp>
        <p:nvSpPr>
          <p:cNvPr id="6" name="Content Placeholder 2"/>
          <p:cNvSpPr txBox="1">
            <a:spLocks/>
          </p:cNvSpPr>
          <p:nvPr/>
        </p:nvSpPr>
        <p:spPr>
          <a:xfrm>
            <a:off x="634182" y="1831698"/>
            <a:ext cx="11105534" cy="1986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000" dirty="0" smtClean="0"/>
              <a:t>You only need to investigate </a:t>
            </a:r>
            <a:r>
              <a:rPr lang="en-US" sz="2000" u="sng" dirty="0" smtClean="0"/>
              <a:t>ONE</a:t>
            </a:r>
            <a:r>
              <a:rPr lang="en-US" sz="2000" dirty="0" smtClean="0"/>
              <a:t> independent variable and </a:t>
            </a:r>
            <a:r>
              <a:rPr lang="en-US" sz="2000" u="sng" dirty="0" smtClean="0"/>
              <a:t>ONE </a:t>
            </a:r>
            <a:r>
              <a:rPr lang="en-US" sz="2000" dirty="0" smtClean="0"/>
              <a:t>dependent variable…</a:t>
            </a:r>
            <a:endParaRPr lang="en-US" sz="2000" dirty="0"/>
          </a:p>
        </p:txBody>
      </p:sp>
      <p:sp>
        <p:nvSpPr>
          <p:cNvPr id="4" name="Up Arrow 3"/>
          <p:cNvSpPr/>
          <p:nvPr/>
        </p:nvSpPr>
        <p:spPr>
          <a:xfrm>
            <a:off x="2448232" y="3818002"/>
            <a:ext cx="840658" cy="11227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121226" y="5008247"/>
            <a:ext cx="5494670" cy="160879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000" dirty="0" smtClean="0"/>
              <a:t>This has THREE variables that need to be measured</a:t>
            </a:r>
          </a:p>
          <a:p>
            <a:pPr algn="ctr">
              <a:buFontTx/>
              <a:buChar char="-"/>
            </a:pPr>
            <a:r>
              <a:rPr lang="en-US" sz="2000" dirty="0" smtClean="0"/>
              <a:t>Different temperatures</a:t>
            </a:r>
          </a:p>
          <a:p>
            <a:pPr algn="ctr">
              <a:buFontTx/>
              <a:buChar char="-"/>
            </a:pPr>
            <a:r>
              <a:rPr lang="en-US" sz="2000" dirty="0" smtClean="0"/>
              <a:t>Different face washes</a:t>
            </a:r>
          </a:p>
          <a:p>
            <a:pPr algn="ctr">
              <a:buFontTx/>
              <a:buChar char="-"/>
            </a:pPr>
            <a:r>
              <a:rPr lang="en-US" sz="2000" dirty="0" smtClean="0"/>
              <a:t>Different bacteria</a:t>
            </a:r>
            <a:endParaRPr lang="en-US" sz="2000" dirty="0"/>
          </a:p>
        </p:txBody>
      </p:sp>
      <p:sp>
        <p:nvSpPr>
          <p:cNvPr id="8" name="Content Placeholder 2"/>
          <p:cNvSpPr txBox="1">
            <a:spLocks/>
          </p:cNvSpPr>
          <p:nvPr/>
        </p:nvSpPr>
        <p:spPr>
          <a:xfrm>
            <a:off x="6454875" y="2627757"/>
            <a:ext cx="5494670" cy="14390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FontTx/>
              <a:buNone/>
              <a:defRPr/>
            </a:pPr>
            <a:r>
              <a:rPr lang="en-US" sz="2000" b="1" dirty="0" smtClean="0">
                <a:solidFill>
                  <a:srgbClr val="00B050"/>
                </a:solidFill>
              </a:rPr>
              <a:t>How does increasing the temperature affect the efficiency of Dove antibacterial face wash on </a:t>
            </a:r>
            <a:r>
              <a:rPr lang="en-US" sz="2000" b="1" i="1" dirty="0" smtClean="0">
                <a:solidFill>
                  <a:srgbClr val="00B050"/>
                </a:solidFill>
              </a:rPr>
              <a:t>E. coli</a:t>
            </a:r>
            <a:r>
              <a:rPr lang="en-US" sz="2000" b="1" dirty="0" smtClean="0">
                <a:solidFill>
                  <a:srgbClr val="00B050"/>
                </a:solidFill>
              </a:rPr>
              <a:t>?</a:t>
            </a:r>
            <a:endParaRPr lang="en-US" sz="2000" dirty="0" smtClean="0">
              <a:solidFill>
                <a:srgbClr val="00B050"/>
              </a:solidFill>
            </a:endParaRPr>
          </a:p>
        </p:txBody>
      </p:sp>
      <p:sp>
        <p:nvSpPr>
          <p:cNvPr id="9" name="Content Placeholder 2"/>
          <p:cNvSpPr txBox="1">
            <a:spLocks/>
          </p:cNvSpPr>
          <p:nvPr/>
        </p:nvSpPr>
        <p:spPr>
          <a:xfrm>
            <a:off x="6095999" y="5008247"/>
            <a:ext cx="5494670" cy="16087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000" dirty="0" smtClean="0"/>
              <a:t>This has ONE variable that need to be measured</a:t>
            </a:r>
          </a:p>
          <a:p>
            <a:pPr algn="ctr">
              <a:buFontTx/>
              <a:buChar char="-"/>
            </a:pPr>
            <a:r>
              <a:rPr lang="en-US" sz="2000" dirty="0" smtClean="0"/>
              <a:t>Different temperatures</a:t>
            </a:r>
          </a:p>
          <a:p>
            <a:pPr algn="ctr">
              <a:buFontTx/>
              <a:buChar char="-"/>
            </a:pPr>
            <a:endParaRPr lang="en-US" sz="2000" dirty="0" smtClean="0"/>
          </a:p>
        </p:txBody>
      </p:sp>
      <p:sp>
        <p:nvSpPr>
          <p:cNvPr id="10" name="Up Arrow 9"/>
          <p:cNvSpPr/>
          <p:nvPr/>
        </p:nvSpPr>
        <p:spPr>
          <a:xfrm>
            <a:off x="8781881" y="3761150"/>
            <a:ext cx="840658" cy="11227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762109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54" y="212726"/>
            <a:ext cx="11707091" cy="618548"/>
          </a:xfrm>
          <a:solidFill>
            <a:srgbClr val="C9AED5"/>
          </a:solidFill>
        </p:spPr>
        <p:txBody>
          <a:bodyPr>
            <a:normAutofit fontScale="90000"/>
          </a:bodyPr>
          <a:lstStyle/>
          <a:p>
            <a:r>
              <a:rPr lang="en-US" dirty="0"/>
              <a:t>8</a:t>
            </a:r>
            <a:r>
              <a:rPr lang="en-US" dirty="0" smtClean="0"/>
              <a:t>. Common mistakes</a:t>
            </a:r>
            <a:endParaRPr lang="en-US" dirty="0"/>
          </a:p>
        </p:txBody>
      </p:sp>
      <p:sp>
        <p:nvSpPr>
          <p:cNvPr id="3" name="Content Placeholder 2"/>
          <p:cNvSpPr>
            <a:spLocks noGrp="1"/>
          </p:cNvSpPr>
          <p:nvPr>
            <p:ph idx="1"/>
          </p:nvPr>
        </p:nvSpPr>
        <p:spPr>
          <a:xfrm>
            <a:off x="242453" y="1022061"/>
            <a:ext cx="11707092" cy="688752"/>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smtClean="0"/>
              <a:t>Materials lists</a:t>
            </a:r>
            <a:endParaRPr lang="en-US" dirty="0" smtClean="0"/>
          </a:p>
        </p:txBody>
      </p:sp>
      <p:sp>
        <p:nvSpPr>
          <p:cNvPr id="6" name="Content Placeholder 2"/>
          <p:cNvSpPr txBox="1">
            <a:spLocks/>
          </p:cNvSpPr>
          <p:nvPr/>
        </p:nvSpPr>
        <p:spPr>
          <a:xfrm>
            <a:off x="634182" y="1831698"/>
            <a:ext cx="11105534" cy="1986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500" dirty="0" smtClean="0"/>
              <a:t>Very easy to display as a table – means you do not forget anything and it is very clear</a:t>
            </a:r>
            <a:endParaRPr lang="en-US" sz="2500" dirty="0"/>
          </a:p>
        </p:txBody>
      </p:sp>
      <p:graphicFrame>
        <p:nvGraphicFramePr>
          <p:cNvPr id="11" name="Table 10"/>
          <p:cNvGraphicFramePr>
            <a:graphicFrameLocks noGrp="1"/>
          </p:cNvGraphicFramePr>
          <p:nvPr>
            <p:extLst>
              <p:ext uri="{D42A27DB-BD31-4B8C-83A1-F6EECF244321}">
                <p14:modId xmlns:p14="http://schemas.microsoft.com/office/powerpoint/2010/main" val="1608852185"/>
              </p:ext>
            </p:extLst>
          </p:nvPr>
        </p:nvGraphicFramePr>
        <p:xfrm>
          <a:off x="109718" y="2824850"/>
          <a:ext cx="7470954" cy="3250000"/>
        </p:xfrm>
        <a:graphic>
          <a:graphicData uri="http://schemas.openxmlformats.org/drawingml/2006/table">
            <a:tbl>
              <a:tblPr firstRow="1" bandRow="1">
                <a:tableStyleId>{5940675A-B579-460E-94D1-54222C63F5DA}</a:tableStyleId>
              </a:tblPr>
              <a:tblGrid>
                <a:gridCol w="2490318"/>
                <a:gridCol w="2490318"/>
                <a:gridCol w="2490318"/>
              </a:tblGrid>
              <a:tr h="375550">
                <a:tc>
                  <a:txBody>
                    <a:bodyPr/>
                    <a:lstStyle/>
                    <a:p>
                      <a:pPr algn="ctr"/>
                      <a:r>
                        <a:rPr lang="en-US" b="1" dirty="0" smtClean="0"/>
                        <a:t>Equipment</a:t>
                      </a:r>
                      <a:endParaRPr lang="en-US" b="1" dirty="0"/>
                    </a:p>
                  </a:txBody>
                  <a:tcPr/>
                </a:tc>
                <a:tc>
                  <a:txBody>
                    <a:bodyPr/>
                    <a:lstStyle/>
                    <a:p>
                      <a:pPr algn="ctr"/>
                      <a:r>
                        <a:rPr lang="en-US" b="1" dirty="0" smtClean="0"/>
                        <a:t>Quantity/Volume/Mass</a:t>
                      </a:r>
                      <a:endParaRPr lang="en-US" b="1" dirty="0"/>
                    </a:p>
                  </a:txBody>
                  <a:tcPr/>
                </a:tc>
                <a:tc>
                  <a:txBody>
                    <a:bodyPr/>
                    <a:lstStyle/>
                    <a:p>
                      <a:pPr algn="ctr"/>
                      <a:r>
                        <a:rPr lang="en-US" b="1" dirty="0" smtClean="0"/>
                        <a:t>Uncertainty</a:t>
                      </a:r>
                      <a:endParaRPr lang="en-US" b="1" dirty="0"/>
                    </a:p>
                  </a:txBody>
                  <a:tcPr/>
                </a:tc>
              </a:tr>
              <a:tr h="652480">
                <a:tc>
                  <a:txBody>
                    <a:bodyPr/>
                    <a:lstStyle/>
                    <a:p>
                      <a:pPr algn="ctr"/>
                      <a:r>
                        <a:rPr lang="en-US" dirty="0" smtClean="0"/>
                        <a:t>50mL Beaker</a:t>
                      </a:r>
                      <a:endParaRPr lang="en-US" dirty="0"/>
                    </a:p>
                  </a:txBody>
                  <a:tcPr/>
                </a:tc>
                <a:tc>
                  <a:txBody>
                    <a:bodyPr/>
                    <a:lstStyle/>
                    <a:p>
                      <a:pPr algn="ctr"/>
                      <a:r>
                        <a:rPr lang="en-US" dirty="0" smtClean="0"/>
                        <a:t>5</a:t>
                      </a:r>
                      <a:endParaRPr lang="en-US" dirty="0"/>
                    </a:p>
                  </a:txBody>
                  <a:tcPr/>
                </a:tc>
                <a:tc>
                  <a:txBody>
                    <a:bodyPr/>
                    <a:lstStyle/>
                    <a:p>
                      <a:pPr algn="ctr"/>
                      <a:r>
                        <a:rPr lang="en-US" dirty="0" smtClean="0"/>
                        <a:t>+/-</a:t>
                      </a:r>
                      <a:r>
                        <a:rPr lang="en-US" baseline="0" dirty="0" smtClean="0"/>
                        <a:t> 5mL</a:t>
                      </a:r>
                      <a:endParaRPr lang="en-US" dirty="0"/>
                    </a:p>
                  </a:txBody>
                  <a:tcPr/>
                </a:tc>
              </a:tr>
              <a:tr h="652480">
                <a:tc>
                  <a:txBody>
                    <a:bodyPr/>
                    <a:lstStyle/>
                    <a:p>
                      <a:pPr algn="ctr"/>
                      <a:r>
                        <a:rPr lang="en-US" dirty="0" smtClean="0"/>
                        <a:t>Electronic scale</a:t>
                      </a:r>
                      <a:r>
                        <a:rPr lang="en-US" baseline="0" dirty="0" smtClean="0"/>
                        <a:t> (g)</a:t>
                      </a:r>
                      <a:endParaRPr lang="en-US" dirty="0"/>
                    </a:p>
                  </a:txBody>
                  <a:tcPr/>
                </a:tc>
                <a:tc>
                  <a:txBody>
                    <a:bodyPr/>
                    <a:lstStyle/>
                    <a:p>
                      <a:pPr algn="ctr"/>
                      <a:r>
                        <a:rPr lang="en-US" dirty="0" smtClean="0"/>
                        <a:t>1</a:t>
                      </a:r>
                      <a:endParaRPr lang="en-US" dirty="0"/>
                    </a:p>
                  </a:txBody>
                  <a:tcPr/>
                </a:tc>
                <a:tc>
                  <a:txBody>
                    <a:bodyPr/>
                    <a:lstStyle/>
                    <a:p>
                      <a:pPr algn="ctr"/>
                      <a:r>
                        <a:rPr lang="en-US" dirty="0" smtClean="0"/>
                        <a:t>+/-</a:t>
                      </a:r>
                      <a:r>
                        <a:rPr lang="en-US" baseline="0" dirty="0" smtClean="0"/>
                        <a:t> 0.005g</a:t>
                      </a:r>
                      <a:endParaRPr lang="en-US" dirty="0"/>
                    </a:p>
                  </a:txBody>
                  <a:tcPr/>
                </a:tc>
              </a:tr>
              <a:tr h="652480">
                <a:tc>
                  <a:txBody>
                    <a:bodyPr/>
                    <a:lstStyle/>
                    <a:p>
                      <a:pPr algn="ctr"/>
                      <a:r>
                        <a:rPr lang="en-US" dirty="0" smtClean="0"/>
                        <a:t>Distilled water</a:t>
                      </a:r>
                      <a:endParaRPr lang="en-US" dirty="0"/>
                    </a:p>
                  </a:txBody>
                  <a:tcPr/>
                </a:tc>
                <a:tc>
                  <a:txBody>
                    <a:bodyPr/>
                    <a:lstStyle/>
                    <a:p>
                      <a:pPr algn="ctr"/>
                      <a:r>
                        <a:rPr lang="en-US" dirty="0" smtClean="0"/>
                        <a:t>50mL</a:t>
                      </a:r>
                      <a:endParaRPr lang="en-US" dirty="0"/>
                    </a:p>
                  </a:txBody>
                  <a:tcPr/>
                </a:tc>
                <a:tc>
                  <a:txBody>
                    <a:bodyPr/>
                    <a:lstStyle/>
                    <a:p>
                      <a:pPr algn="ctr"/>
                      <a:r>
                        <a:rPr lang="en-US" dirty="0" smtClean="0"/>
                        <a:t>-</a:t>
                      </a:r>
                      <a:endParaRPr lang="en-US" dirty="0"/>
                    </a:p>
                  </a:txBody>
                  <a:tcPr/>
                </a:tc>
              </a:tr>
              <a:tr h="652480">
                <a:tc>
                  <a:txBody>
                    <a:bodyPr/>
                    <a:lstStyle/>
                    <a:p>
                      <a:pPr algn="ctr"/>
                      <a:r>
                        <a:rPr lang="en-US" dirty="0" smtClean="0"/>
                        <a:t>30cm Ruler</a:t>
                      </a:r>
                      <a:endParaRPr lang="en-US" dirty="0"/>
                    </a:p>
                  </a:txBody>
                  <a:tcPr/>
                </a:tc>
                <a:tc>
                  <a:txBody>
                    <a:bodyPr/>
                    <a:lstStyle/>
                    <a:p>
                      <a:pPr algn="ctr"/>
                      <a:r>
                        <a:rPr lang="en-US" dirty="0" smtClean="0"/>
                        <a:t>1</a:t>
                      </a:r>
                      <a:endParaRPr lang="en-US" dirty="0"/>
                    </a:p>
                  </a:txBody>
                  <a:tcPr/>
                </a:tc>
                <a:tc>
                  <a:txBody>
                    <a:bodyPr/>
                    <a:lstStyle/>
                    <a:p>
                      <a:pPr algn="ctr"/>
                      <a:r>
                        <a:rPr lang="en-US" dirty="0" smtClean="0"/>
                        <a:t>+/- 0.05cm</a:t>
                      </a:r>
                      <a:endParaRPr lang="en-US" dirty="0"/>
                    </a:p>
                  </a:txBody>
                  <a:tcPr/>
                </a:tc>
              </a:tr>
            </a:tbl>
          </a:graphicData>
        </a:graphic>
      </p:graphicFrame>
      <p:sp>
        <p:nvSpPr>
          <p:cNvPr id="12" name="TextBox 11"/>
          <p:cNvSpPr txBox="1"/>
          <p:nvPr/>
        </p:nvSpPr>
        <p:spPr>
          <a:xfrm>
            <a:off x="7787148" y="2824850"/>
            <a:ext cx="4162397" cy="3046988"/>
          </a:xfrm>
          <a:prstGeom prst="rect">
            <a:avLst/>
          </a:prstGeom>
          <a:noFill/>
        </p:spPr>
        <p:txBody>
          <a:bodyPr wrap="square" rtlCol="0">
            <a:spAutoFit/>
          </a:bodyPr>
          <a:lstStyle/>
          <a:p>
            <a:pPr algn="ctr"/>
            <a:r>
              <a:rPr lang="en-US" sz="2400" b="1" dirty="0" smtClean="0"/>
              <a:t>Must Include:</a:t>
            </a:r>
          </a:p>
          <a:p>
            <a:pPr algn="ctr"/>
            <a:endParaRPr lang="en-US" sz="2400" dirty="0"/>
          </a:p>
          <a:p>
            <a:pPr algn="ctr"/>
            <a:r>
              <a:rPr lang="en-US" sz="2400" dirty="0" smtClean="0"/>
              <a:t>All equipment used in method</a:t>
            </a:r>
          </a:p>
          <a:p>
            <a:pPr algn="ctr"/>
            <a:r>
              <a:rPr lang="en-US" sz="2400" dirty="0" smtClean="0"/>
              <a:t>Size</a:t>
            </a:r>
          </a:p>
          <a:p>
            <a:pPr algn="ctr"/>
            <a:r>
              <a:rPr lang="en-US" sz="2400" dirty="0" smtClean="0"/>
              <a:t>Quantity/volume/mass</a:t>
            </a:r>
          </a:p>
          <a:p>
            <a:pPr algn="ctr"/>
            <a:r>
              <a:rPr lang="en-US" sz="2400" dirty="0" smtClean="0"/>
              <a:t>Uncertainty</a:t>
            </a:r>
          </a:p>
          <a:p>
            <a:pPr algn="ctr"/>
            <a:r>
              <a:rPr lang="en-US" sz="2400" dirty="0" smtClean="0"/>
              <a:t>Units</a:t>
            </a:r>
          </a:p>
          <a:p>
            <a:pPr algn="ctr"/>
            <a:endParaRPr lang="en-US" sz="2400" dirty="0"/>
          </a:p>
        </p:txBody>
      </p:sp>
      <p:sp>
        <p:nvSpPr>
          <p:cNvPr id="13" name="Up Arrow 12"/>
          <p:cNvSpPr/>
          <p:nvPr/>
        </p:nvSpPr>
        <p:spPr>
          <a:xfrm>
            <a:off x="6622026" y="5871838"/>
            <a:ext cx="604684" cy="63071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p:cNvSpPr txBox="1">
            <a:spLocks/>
          </p:cNvSpPr>
          <p:nvPr/>
        </p:nvSpPr>
        <p:spPr>
          <a:xfrm>
            <a:off x="2828337" y="6002593"/>
            <a:ext cx="11707092" cy="6887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FontTx/>
              <a:buNone/>
              <a:defRPr/>
            </a:pPr>
            <a:r>
              <a:rPr lang="en-US" b="1" dirty="0" smtClean="0">
                <a:solidFill>
                  <a:srgbClr val="FF0000"/>
                </a:solidFill>
              </a:rPr>
              <a:t>WHAT IS THIS?</a:t>
            </a:r>
            <a:endParaRPr lang="en-US" dirty="0" smtClean="0">
              <a:solidFill>
                <a:srgbClr val="FF0000"/>
              </a:solidFill>
            </a:endParaRPr>
          </a:p>
        </p:txBody>
      </p:sp>
    </p:spTree>
    <p:extLst>
      <p:ext uri="{BB962C8B-B14F-4D97-AF65-F5344CB8AC3E}">
        <p14:creationId xmlns:p14="http://schemas.microsoft.com/office/powerpoint/2010/main" val="127473429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54" y="212726"/>
            <a:ext cx="11707091" cy="618548"/>
          </a:xfrm>
          <a:solidFill>
            <a:srgbClr val="C9AED5"/>
          </a:solidFill>
        </p:spPr>
        <p:txBody>
          <a:bodyPr>
            <a:normAutofit fontScale="90000"/>
          </a:bodyPr>
          <a:lstStyle/>
          <a:p>
            <a:r>
              <a:rPr lang="en-US" dirty="0"/>
              <a:t>8</a:t>
            </a:r>
            <a:r>
              <a:rPr lang="en-US" dirty="0" smtClean="0"/>
              <a:t>. Common mistakes</a:t>
            </a:r>
            <a:endParaRPr lang="en-US" dirty="0"/>
          </a:p>
        </p:txBody>
      </p:sp>
      <p:sp>
        <p:nvSpPr>
          <p:cNvPr id="3" name="Content Placeholder 2"/>
          <p:cNvSpPr>
            <a:spLocks noGrp="1"/>
          </p:cNvSpPr>
          <p:nvPr>
            <p:ph idx="1"/>
          </p:nvPr>
        </p:nvSpPr>
        <p:spPr>
          <a:xfrm>
            <a:off x="242453" y="1022061"/>
            <a:ext cx="11707092" cy="688752"/>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smtClean="0"/>
              <a:t>Uncertainties</a:t>
            </a:r>
            <a:endParaRPr lang="en-US" dirty="0" smtClean="0"/>
          </a:p>
        </p:txBody>
      </p:sp>
      <p:sp>
        <p:nvSpPr>
          <p:cNvPr id="6" name="Content Placeholder 2"/>
          <p:cNvSpPr txBox="1">
            <a:spLocks/>
          </p:cNvSpPr>
          <p:nvPr/>
        </p:nvSpPr>
        <p:spPr>
          <a:xfrm>
            <a:off x="132735" y="1831698"/>
            <a:ext cx="11816810" cy="1986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400" dirty="0" smtClean="0"/>
              <a:t>Any piece of measuring equipment will have an uncertainty – this needs to be included in your materials list </a:t>
            </a:r>
            <a:endParaRPr lang="en-US" sz="2400" dirty="0"/>
          </a:p>
        </p:txBody>
      </p:sp>
      <p:sp>
        <p:nvSpPr>
          <p:cNvPr id="7" name="TextBox 6"/>
          <p:cNvSpPr txBox="1"/>
          <p:nvPr/>
        </p:nvSpPr>
        <p:spPr>
          <a:xfrm>
            <a:off x="7577319" y="2738558"/>
            <a:ext cx="4162397" cy="2308324"/>
          </a:xfrm>
          <a:prstGeom prst="rect">
            <a:avLst/>
          </a:prstGeom>
          <a:noFill/>
        </p:spPr>
        <p:txBody>
          <a:bodyPr wrap="square" rtlCol="0">
            <a:spAutoFit/>
          </a:bodyPr>
          <a:lstStyle/>
          <a:p>
            <a:pPr algn="ctr"/>
            <a:r>
              <a:rPr lang="en-US" sz="2400" b="1" dirty="0" smtClean="0"/>
              <a:t>Half the smallest measurement you can make on that piece of equipment</a:t>
            </a:r>
          </a:p>
          <a:p>
            <a:pPr algn="ctr"/>
            <a:endParaRPr lang="en-US" sz="2400" b="1" dirty="0"/>
          </a:p>
          <a:p>
            <a:pPr algn="ctr"/>
            <a:r>
              <a:rPr lang="en-US" sz="2400" b="1" dirty="0" smtClean="0"/>
              <a:t>+/- shows the error could be above or below your reading</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999" y="2738558"/>
            <a:ext cx="5080000" cy="3187700"/>
          </a:xfrm>
          <a:prstGeom prst="rect">
            <a:avLst/>
          </a:prstGeom>
        </p:spPr>
      </p:pic>
      <p:cxnSp>
        <p:nvCxnSpPr>
          <p:cNvPr id="8" name="Straight Arrow Connector 7"/>
          <p:cNvCxnSpPr/>
          <p:nvPr/>
        </p:nvCxnSpPr>
        <p:spPr>
          <a:xfrm>
            <a:off x="4911213" y="4498258"/>
            <a:ext cx="4129548" cy="11356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ontent Placeholder 2"/>
          <p:cNvSpPr txBox="1">
            <a:spLocks/>
          </p:cNvSpPr>
          <p:nvPr/>
        </p:nvSpPr>
        <p:spPr>
          <a:xfrm>
            <a:off x="7295535" y="5864848"/>
            <a:ext cx="4444181" cy="1986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000" dirty="0" smtClean="0"/>
              <a:t>This can measure to 0.01g</a:t>
            </a:r>
          </a:p>
          <a:p>
            <a:pPr marL="0" indent="0" algn="ctr">
              <a:buNone/>
            </a:pPr>
            <a:r>
              <a:rPr lang="en-US" sz="2000" dirty="0" smtClean="0"/>
              <a:t>Uncertainty = +/- 0.005g</a:t>
            </a:r>
            <a:endParaRPr lang="en-US" sz="2000" dirty="0"/>
          </a:p>
        </p:txBody>
      </p:sp>
    </p:spTree>
    <p:extLst>
      <p:ext uri="{BB962C8B-B14F-4D97-AF65-F5344CB8AC3E}">
        <p14:creationId xmlns:p14="http://schemas.microsoft.com/office/powerpoint/2010/main" val="59697079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54" y="212726"/>
            <a:ext cx="11707091" cy="618548"/>
          </a:xfrm>
          <a:solidFill>
            <a:srgbClr val="C9AED5"/>
          </a:solidFill>
        </p:spPr>
        <p:txBody>
          <a:bodyPr>
            <a:normAutofit fontScale="90000"/>
          </a:bodyPr>
          <a:lstStyle/>
          <a:p>
            <a:r>
              <a:rPr lang="en-US" dirty="0"/>
              <a:t>8</a:t>
            </a:r>
            <a:r>
              <a:rPr lang="en-US" dirty="0" smtClean="0"/>
              <a:t>. Common mistakes</a:t>
            </a:r>
            <a:endParaRPr lang="en-US" dirty="0"/>
          </a:p>
        </p:txBody>
      </p:sp>
      <p:sp>
        <p:nvSpPr>
          <p:cNvPr id="6" name="Content Placeholder 2"/>
          <p:cNvSpPr txBox="1">
            <a:spLocks/>
          </p:cNvSpPr>
          <p:nvPr/>
        </p:nvSpPr>
        <p:spPr>
          <a:xfrm>
            <a:off x="7295534" y="1831698"/>
            <a:ext cx="4444181" cy="1986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000" dirty="0" smtClean="0"/>
              <a:t>What is the uncertainty of a 30cm ruler?</a:t>
            </a:r>
            <a:endParaRPr lang="en-US" sz="2000" dirty="0"/>
          </a:p>
        </p:txBody>
      </p:sp>
      <p:sp>
        <p:nvSpPr>
          <p:cNvPr id="7" name="TextBox 6"/>
          <p:cNvSpPr txBox="1"/>
          <p:nvPr/>
        </p:nvSpPr>
        <p:spPr>
          <a:xfrm>
            <a:off x="7577319" y="2738558"/>
            <a:ext cx="4162397" cy="2308324"/>
          </a:xfrm>
          <a:prstGeom prst="rect">
            <a:avLst/>
          </a:prstGeom>
          <a:noFill/>
        </p:spPr>
        <p:txBody>
          <a:bodyPr wrap="square" rtlCol="0">
            <a:spAutoFit/>
          </a:bodyPr>
          <a:lstStyle/>
          <a:p>
            <a:pPr algn="ctr"/>
            <a:r>
              <a:rPr lang="en-US" sz="2400" b="1" dirty="0" smtClean="0"/>
              <a:t>Half the smallest measurement you can make on that piece of equipment</a:t>
            </a:r>
          </a:p>
          <a:p>
            <a:pPr algn="ctr"/>
            <a:endParaRPr lang="en-US" sz="2400" b="1" dirty="0"/>
          </a:p>
          <a:p>
            <a:pPr algn="ctr"/>
            <a:r>
              <a:rPr lang="en-US" sz="2400" b="1" dirty="0" smtClean="0"/>
              <a:t>+/- shows the error could be above or below your reading</a:t>
            </a:r>
            <a:endParaRPr lang="en-US" sz="2400" dirty="0"/>
          </a:p>
        </p:txBody>
      </p:sp>
      <p:cxnSp>
        <p:nvCxnSpPr>
          <p:cNvPr id="8" name="Straight Arrow Connector 7"/>
          <p:cNvCxnSpPr>
            <a:stCxn id="5" idx="2"/>
          </p:cNvCxnSpPr>
          <p:nvPr/>
        </p:nvCxnSpPr>
        <p:spPr>
          <a:xfrm>
            <a:off x="3669070" y="4257829"/>
            <a:ext cx="5371691" cy="1376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ontent Placeholder 2"/>
          <p:cNvSpPr txBox="1">
            <a:spLocks/>
          </p:cNvSpPr>
          <p:nvPr/>
        </p:nvSpPr>
        <p:spPr>
          <a:xfrm>
            <a:off x="7295535" y="5864848"/>
            <a:ext cx="4444181" cy="1986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000" dirty="0" smtClean="0"/>
              <a:t>This can measure to ____________</a:t>
            </a:r>
          </a:p>
          <a:p>
            <a:pPr marL="0" indent="0" algn="ctr">
              <a:buNone/>
            </a:pPr>
            <a:r>
              <a:rPr lang="en-US" sz="2000" dirty="0" smtClean="0"/>
              <a:t>Uncertainty =_______________</a:t>
            </a: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089066">
            <a:off x="-380018" y="3402579"/>
            <a:ext cx="7444164" cy="980281"/>
          </a:xfrm>
          <a:prstGeom prst="rect">
            <a:avLst/>
          </a:prstGeom>
        </p:spPr>
      </p:pic>
    </p:spTree>
    <p:extLst>
      <p:ext uri="{BB962C8B-B14F-4D97-AF65-F5344CB8AC3E}">
        <p14:creationId xmlns:p14="http://schemas.microsoft.com/office/powerpoint/2010/main" val="63368549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54" y="212726"/>
            <a:ext cx="11707091" cy="618548"/>
          </a:xfrm>
          <a:solidFill>
            <a:srgbClr val="C9AED5"/>
          </a:solidFill>
        </p:spPr>
        <p:txBody>
          <a:bodyPr>
            <a:normAutofit fontScale="90000"/>
          </a:bodyPr>
          <a:lstStyle/>
          <a:p>
            <a:r>
              <a:rPr lang="en-US" dirty="0"/>
              <a:t>8</a:t>
            </a:r>
            <a:r>
              <a:rPr lang="en-US" dirty="0" smtClean="0"/>
              <a:t>. Common mistakes</a:t>
            </a:r>
            <a:endParaRPr lang="en-US" dirty="0"/>
          </a:p>
        </p:txBody>
      </p:sp>
      <p:sp>
        <p:nvSpPr>
          <p:cNvPr id="6" name="Content Placeholder 2"/>
          <p:cNvSpPr txBox="1">
            <a:spLocks/>
          </p:cNvSpPr>
          <p:nvPr/>
        </p:nvSpPr>
        <p:spPr>
          <a:xfrm>
            <a:off x="7295534" y="1265083"/>
            <a:ext cx="4444181" cy="1986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000" dirty="0" smtClean="0"/>
              <a:t>What is the uncertainty of a 30cm ruler?</a:t>
            </a:r>
            <a:endParaRPr lang="en-US" sz="2000" dirty="0"/>
          </a:p>
        </p:txBody>
      </p:sp>
      <p:sp>
        <p:nvSpPr>
          <p:cNvPr id="7" name="TextBox 6"/>
          <p:cNvSpPr txBox="1"/>
          <p:nvPr/>
        </p:nvSpPr>
        <p:spPr>
          <a:xfrm>
            <a:off x="7577319" y="2097225"/>
            <a:ext cx="4162397" cy="2308324"/>
          </a:xfrm>
          <a:prstGeom prst="rect">
            <a:avLst/>
          </a:prstGeom>
          <a:noFill/>
        </p:spPr>
        <p:txBody>
          <a:bodyPr wrap="square" rtlCol="0">
            <a:spAutoFit/>
          </a:bodyPr>
          <a:lstStyle/>
          <a:p>
            <a:pPr algn="ctr"/>
            <a:r>
              <a:rPr lang="en-US" sz="2400" b="1" dirty="0" smtClean="0"/>
              <a:t>Half the smallest measurement you can make on that piece of equipment</a:t>
            </a:r>
          </a:p>
          <a:p>
            <a:pPr algn="ctr"/>
            <a:endParaRPr lang="en-US" sz="2400" b="1" dirty="0"/>
          </a:p>
          <a:p>
            <a:pPr algn="ctr"/>
            <a:r>
              <a:rPr lang="en-US" sz="2400" b="1" dirty="0" smtClean="0"/>
              <a:t>+/- shows the error could be above or below your reading</a:t>
            </a:r>
            <a:endParaRPr lang="en-US" sz="2400" dirty="0"/>
          </a:p>
        </p:txBody>
      </p:sp>
      <p:cxnSp>
        <p:nvCxnSpPr>
          <p:cNvPr id="8" name="Straight Arrow Connector 7"/>
          <p:cNvCxnSpPr>
            <a:stCxn id="5" idx="2"/>
          </p:cNvCxnSpPr>
          <p:nvPr/>
        </p:nvCxnSpPr>
        <p:spPr>
          <a:xfrm>
            <a:off x="3669070" y="4257829"/>
            <a:ext cx="3442930" cy="1376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ontent Placeholder 2"/>
          <p:cNvSpPr txBox="1">
            <a:spLocks/>
          </p:cNvSpPr>
          <p:nvPr/>
        </p:nvSpPr>
        <p:spPr>
          <a:xfrm>
            <a:off x="7295535" y="5376386"/>
            <a:ext cx="4444181" cy="1986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000" dirty="0" smtClean="0"/>
              <a:t>This can measure to 0.1cm (or 1mm)</a:t>
            </a:r>
          </a:p>
          <a:p>
            <a:pPr marL="0" indent="0" algn="ctr">
              <a:buNone/>
            </a:pPr>
            <a:r>
              <a:rPr lang="en-US" sz="2000" dirty="0" smtClean="0"/>
              <a:t>Uncertainty = +/- 0.05cm (or 0.5mm)</a:t>
            </a: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089066">
            <a:off x="-380018" y="3402579"/>
            <a:ext cx="7444164" cy="980281"/>
          </a:xfrm>
          <a:prstGeom prst="rect">
            <a:avLst/>
          </a:prstGeom>
        </p:spPr>
      </p:pic>
    </p:spTree>
    <p:extLst>
      <p:ext uri="{BB962C8B-B14F-4D97-AF65-F5344CB8AC3E}">
        <p14:creationId xmlns:p14="http://schemas.microsoft.com/office/powerpoint/2010/main" val="111101168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54" y="212726"/>
            <a:ext cx="11707091" cy="618548"/>
          </a:xfrm>
          <a:solidFill>
            <a:srgbClr val="C9AED5"/>
          </a:solidFill>
        </p:spPr>
        <p:txBody>
          <a:bodyPr>
            <a:normAutofit fontScale="90000"/>
          </a:bodyPr>
          <a:lstStyle/>
          <a:p>
            <a:r>
              <a:rPr lang="en-US" dirty="0"/>
              <a:t>8</a:t>
            </a:r>
            <a:r>
              <a:rPr lang="en-US" dirty="0" smtClean="0"/>
              <a:t>. Common mistakes</a:t>
            </a:r>
            <a:endParaRPr lang="en-US" dirty="0"/>
          </a:p>
        </p:txBody>
      </p:sp>
      <p:sp>
        <p:nvSpPr>
          <p:cNvPr id="3" name="Content Placeholder 2"/>
          <p:cNvSpPr>
            <a:spLocks noGrp="1"/>
          </p:cNvSpPr>
          <p:nvPr>
            <p:ph idx="1"/>
          </p:nvPr>
        </p:nvSpPr>
        <p:spPr>
          <a:xfrm>
            <a:off x="242453" y="1022061"/>
            <a:ext cx="11707092" cy="688752"/>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smtClean="0"/>
              <a:t>Method</a:t>
            </a:r>
            <a:endParaRPr lang="en-US" dirty="0" smtClean="0"/>
          </a:p>
        </p:txBody>
      </p:sp>
      <p:sp>
        <p:nvSpPr>
          <p:cNvPr id="6" name="Content Placeholder 2"/>
          <p:cNvSpPr txBox="1">
            <a:spLocks/>
          </p:cNvSpPr>
          <p:nvPr/>
        </p:nvSpPr>
        <p:spPr>
          <a:xfrm>
            <a:off x="242452" y="1532890"/>
            <a:ext cx="7143085" cy="35957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400" dirty="0" smtClean="0"/>
              <a:t>This needs to be very clear and fully repeatable.</a:t>
            </a:r>
          </a:p>
          <a:p>
            <a:pPr marL="0" indent="0" algn="ctr">
              <a:buNone/>
            </a:pPr>
            <a:endParaRPr lang="en-US" sz="2400" dirty="0"/>
          </a:p>
          <a:p>
            <a:pPr marL="0" indent="0" algn="ctr">
              <a:buNone/>
            </a:pPr>
            <a:r>
              <a:rPr lang="en-US" sz="2400" dirty="0" smtClean="0"/>
              <a:t>The person reading it should be able to understand what to do very easily</a:t>
            </a:r>
          </a:p>
          <a:p>
            <a:pPr marL="0" indent="0" algn="ctr">
              <a:buNone/>
            </a:pPr>
            <a:endParaRPr lang="en-US" sz="2400" dirty="0"/>
          </a:p>
          <a:p>
            <a:pPr marL="0" indent="0" algn="ctr">
              <a:buNone/>
            </a:pPr>
            <a:r>
              <a:rPr lang="en-US" sz="2400" dirty="0" smtClean="0"/>
              <a:t>Do not forget to describe clearly at the end of your method:</a:t>
            </a:r>
          </a:p>
          <a:p>
            <a:pPr marL="0" indent="0" algn="ctr">
              <a:buNone/>
            </a:pPr>
            <a:endParaRPr lang="en-US" sz="2400" dirty="0"/>
          </a:p>
          <a:p>
            <a:pPr algn="ctr">
              <a:buFontTx/>
              <a:buChar char="-"/>
            </a:pPr>
            <a:r>
              <a:rPr lang="en-US" sz="2400" dirty="0" smtClean="0"/>
              <a:t>What you are measuring and recording </a:t>
            </a:r>
          </a:p>
          <a:p>
            <a:pPr algn="ctr">
              <a:buFontTx/>
              <a:buChar char="-"/>
            </a:pPr>
            <a:r>
              <a:rPr lang="en-US" sz="2400" dirty="0" smtClean="0"/>
              <a:t>How many repeats/trials you will be doing </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7148" y="1022061"/>
            <a:ext cx="2950907" cy="5413013"/>
          </a:xfrm>
          <a:prstGeom prst="rect">
            <a:avLst/>
          </a:prstGeom>
        </p:spPr>
      </p:pic>
    </p:spTree>
    <p:extLst>
      <p:ext uri="{BB962C8B-B14F-4D97-AF65-F5344CB8AC3E}">
        <p14:creationId xmlns:p14="http://schemas.microsoft.com/office/powerpoint/2010/main" val="103124217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54" y="212726"/>
            <a:ext cx="11707091" cy="618548"/>
          </a:xfrm>
          <a:solidFill>
            <a:srgbClr val="C9AED5"/>
          </a:solidFill>
        </p:spPr>
        <p:txBody>
          <a:bodyPr>
            <a:normAutofit fontScale="90000"/>
          </a:bodyPr>
          <a:lstStyle/>
          <a:p>
            <a:r>
              <a:rPr lang="en-US" dirty="0"/>
              <a:t>8</a:t>
            </a:r>
            <a:r>
              <a:rPr lang="en-US" dirty="0" smtClean="0"/>
              <a:t>. Common mistakes</a:t>
            </a:r>
            <a:endParaRPr lang="en-US" dirty="0"/>
          </a:p>
        </p:txBody>
      </p:sp>
      <p:sp>
        <p:nvSpPr>
          <p:cNvPr id="3" name="Content Placeholder 2"/>
          <p:cNvSpPr>
            <a:spLocks noGrp="1"/>
          </p:cNvSpPr>
          <p:nvPr>
            <p:ph idx="1"/>
          </p:nvPr>
        </p:nvSpPr>
        <p:spPr>
          <a:xfrm>
            <a:off x="242453" y="1022061"/>
            <a:ext cx="11707092" cy="688752"/>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smtClean="0"/>
              <a:t>Qualitative Observations</a:t>
            </a:r>
            <a:endParaRPr lang="en-US" dirty="0" smtClean="0"/>
          </a:p>
        </p:txBody>
      </p:sp>
      <p:sp>
        <p:nvSpPr>
          <p:cNvPr id="6" name="Content Placeholder 2"/>
          <p:cNvSpPr txBox="1">
            <a:spLocks/>
          </p:cNvSpPr>
          <p:nvPr/>
        </p:nvSpPr>
        <p:spPr>
          <a:xfrm>
            <a:off x="634182" y="1831698"/>
            <a:ext cx="11105534" cy="1986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000" dirty="0" smtClean="0"/>
              <a:t>EVERY SINGLE INTERNAL ASSESSMENT MUST HAVE THESE </a:t>
            </a:r>
          </a:p>
          <a:p>
            <a:pPr marL="0" indent="0" algn="ctr">
              <a:buNone/>
            </a:pPr>
            <a:endParaRPr lang="en-US" sz="2000" dirty="0"/>
          </a:p>
          <a:p>
            <a:pPr marL="0" indent="0" algn="ctr">
              <a:buNone/>
            </a:pPr>
            <a:r>
              <a:rPr lang="en-US" sz="2000" dirty="0" smtClean="0"/>
              <a:t>What observations did you make during your investigation?</a:t>
            </a:r>
          </a:p>
        </p:txBody>
      </p:sp>
      <p:sp>
        <p:nvSpPr>
          <p:cNvPr id="5" name="Content Placeholder 2"/>
          <p:cNvSpPr txBox="1">
            <a:spLocks/>
          </p:cNvSpPr>
          <p:nvPr/>
        </p:nvSpPr>
        <p:spPr>
          <a:xfrm>
            <a:off x="0" y="5032723"/>
            <a:ext cx="5494670" cy="14390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FontTx/>
              <a:buNone/>
              <a:defRPr/>
            </a:pPr>
            <a:r>
              <a:rPr lang="en-US" sz="2000" b="1" dirty="0" smtClean="0">
                <a:solidFill>
                  <a:srgbClr val="0070C0"/>
                </a:solidFill>
              </a:rPr>
              <a:t>It was also noted that there was another species of bacteria growing inside the petri dish, as there were some areas where the colonies growing were predominantly red</a:t>
            </a:r>
            <a:endParaRPr lang="en-US" sz="2000" dirty="0" smtClean="0">
              <a:solidFill>
                <a:srgbClr val="0070C0"/>
              </a:solidFill>
            </a:endParaRPr>
          </a:p>
        </p:txBody>
      </p:sp>
      <p:sp>
        <p:nvSpPr>
          <p:cNvPr id="7" name="Content Placeholder 2"/>
          <p:cNvSpPr txBox="1">
            <a:spLocks/>
          </p:cNvSpPr>
          <p:nvPr/>
        </p:nvSpPr>
        <p:spPr>
          <a:xfrm>
            <a:off x="750376" y="3433665"/>
            <a:ext cx="5494670" cy="14390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FontTx/>
              <a:buNone/>
              <a:defRPr/>
            </a:pPr>
            <a:r>
              <a:rPr lang="en-US" sz="2000" b="1" dirty="0" smtClean="0">
                <a:solidFill>
                  <a:srgbClr val="00B050"/>
                </a:solidFill>
              </a:rPr>
              <a:t>During the investigation, after three days, all leaves on 5 out of the 10 plants used went completely brown </a:t>
            </a:r>
            <a:r>
              <a:rPr lang="en-US" sz="2000" b="1" smtClean="0">
                <a:solidFill>
                  <a:srgbClr val="00B050"/>
                </a:solidFill>
              </a:rPr>
              <a:t>in colour.</a:t>
            </a:r>
            <a:endParaRPr lang="en-US" sz="2000" dirty="0" smtClean="0">
              <a:solidFill>
                <a:srgbClr val="00B050"/>
              </a:solidFill>
            </a:endParaRPr>
          </a:p>
        </p:txBody>
      </p:sp>
      <p:sp>
        <p:nvSpPr>
          <p:cNvPr id="8" name="Content Placeholder 2"/>
          <p:cNvSpPr txBox="1">
            <a:spLocks/>
          </p:cNvSpPr>
          <p:nvPr/>
        </p:nvSpPr>
        <p:spPr>
          <a:xfrm>
            <a:off x="6186949" y="4233194"/>
            <a:ext cx="5494670" cy="14390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FontTx/>
              <a:buNone/>
              <a:defRPr/>
            </a:pPr>
            <a:r>
              <a:rPr lang="en-US" sz="2000" b="1" dirty="0" smtClean="0">
                <a:solidFill>
                  <a:srgbClr val="7030A0"/>
                </a:solidFill>
              </a:rPr>
              <a:t>The plants growing in pots with a smaller area began to grow sideways, compared to plants growing in larger pots which grew almost completely vertically.</a:t>
            </a:r>
            <a:endParaRPr lang="en-US" sz="2000" dirty="0" smtClean="0">
              <a:solidFill>
                <a:srgbClr val="7030A0"/>
              </a:solidFill>
            </a:endParaRPr>
          </a:p>
        </p:txBody>
      </p:sp>
    </p:spTree>
    <p:extLst>
      <p:ext uri="{BB962C8B-B14F-4D97-AF65-F5344CB8AC3E}">
        <p14:creationId xmlns:p14="http://schemas.microsoft.com/office/powerpoint/2010/main" val="189413670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54" y="212726"/>
            <a:ext cx="11707091" cy="618548"/>
          </a:xfrm>
          <a:solidFill>
            <a:srgbClr val="C9AED5"/>
          </a:solidFill>
        </p:spPr>
        <p:txBody>
          <a:bodyPr>
            <a:normAutofit fontScale="90000"/>
          </a:bodyPr>
          <a:lstStyle/>
          <a:p>
            <a:r>
              <a:rPr lang="en-US" dirty="0"/>
              <a:t>8</a:t>
            </a:r>
            <a:r>
              <a:rPr lang="en-US" dirty="0" smtClean="0"/>
              <a:t>. Common mistakes</a:t>
            </a:r>
            <a:endParaRPr lang="en-US" dirty="0"/>
          </a:p>
        </p:txBody>
      </p:sp>
      <p:sp>
        <p:nvSpPr>
          <p:cNvPr id="3" name="Content Placeholder 2"/>
          <p:cNvSpPr>
            <a:spLocks noGrp="1"/>
          </p:cNvSpPr>
          <p:nvPr>
            <p:ph idx="1"/>
          </p:nvPr>
        </p:nvSpPr>
        <p:spPr>
          <a:xfrm>
            <a:off x="242453" y="1022061"/>
            <a:ext cx="11707092" cy="688752"/>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smtClean="0"/>
              <a:t>Conclusion</a:t>
            </a:r>
            <a:endParaRPr lang="en-US" dirty="0" smtClean="0"/>
          </a:p>
        </p:txBody>
      </p:sp>
      <p:sp>
        <p:nvSpPr>
          <p:cNvPr id="6" name="Content Placeholder 2"/>
          <p:cNvSpPr txBox="1">
            <a:spLocks/>
          </p:cNvSpPr>
          <p:nvPr/>
        </p:nvSpPr>
        <p:spPr>
          <a:xfrm>
            <a:off x="725035" y="1642399"/>
            <a:ext cx="11105534" cy="90187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400" dirty="0" smtClean="0"/>
              <a:t>You must re-state your research question clearly. This is what you need to answer in your conclusion.</a:t>
            </a:r>
          </a:p>
          <a:p>
            <a:pPr marL="0" indent="0" algn="ctr">
              <a:buNone/>
            </a:pPr>
            <a:r>
              <a:rPr lang="en-US" sz="2400" dirty="0" smtClean="0"/>
              <a:t>Back this up with your raw data and your processed data </a:t>
            </a:r>
          </a:p>
          <a:p>
            <a:pPr marL="0" indent="0" algn="ctr">
              <a:buNone/>
            </a:pPr>
            <a:endParaRPr lang="en-US" sz="2400" dirty="0"/>
          </a:p>
          <a:p>
            <a:pPr marL="0" indent="0" algn="ctr">
              <a:buNone/>
            </a:pPr>
            <a:endParaRPr lang="en-US" sz="2400" dirty="0" smtClean="0"/>
          </a:p>
        </p:txBody>
      </p:sp>
      <p:sp>
        <p:nvSpPr>
          <p:cNvPr id="5" name="Content Placeholder 2"/>
          <p:cNvSpPr txBox="1">
            <a:spLocks/>
          </p:cNvSpPr>
          <p:nvPr/>
        </p:nvSpPr>
        <p:spPr>
          <a:xfrm>
            <a:off x="-322677" y="5097464"/>
            <a:ext cx="3598606" cy="498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000" dirty="0" smtClean="0"/>
              <a:t>Research Question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43" y="3086728"/>
            <a:ext cx="3747872" cy="2111477"/>
          </a:xfrm>
          <a:prstGeom prst="rect">
            <a:avLst/>
          </a:prstGeom>
        </p:spPr>
      </p:pic>
      <p:sp>
        <p:nvSpPr>
          <p:cNvPr id="8" name="Right Arrow 7"/>
          <p:cNvSpPr/>
          <p:nvPr/>
        </p:nvSpPr>
        <p:spPr>
          <a:xfrm>
            <a:off x="2167244" y="3770510"/>
            <a:ext cx="988142" cy="9291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6063274" y="5096570"/>
            <a:ext cx="3598606" cy="498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000" dirty="0" err="1" smtClean="0"/>
              <a:t>Analyse</a:t>
            </a:r>
            <a:r>
              <a:rPr lang="en-US" sz="2000" dirty="0" smtClean="0"/>
              <a:t> data</a:t>
            </a:r>
          </a:p>
        </p:txBody>
      </p:sp>
      <p:sp>
        <p:nvSpPr>
          <p:cNvPr id="10" name="Content Placeholder 2"/>
          <p:cNvSpPr txBox="1">
            <a:spLocks/>
          </p:cNvSpPr>
          <p:nvPr/>
        </p:nvSpPr>
        <p:spPr>
          <a:xfrm>
            <a:off x="2398461" y="5113558"/>
            <a:ext cx="3598606" cy="498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000" smtClean="0"/>
              <a:t>Collect Data</a:t>
            </a:r>
            <a:endParaRPr lang="en-US" sz="2000" dirty="0" smtClean="0"/>
          </a:p>
        </p:txBody>
      </p:sp>
      <p:sp>
        <p:nvSpPr>
          <p:cNvPr id="11" name="Content Placeholder 2"/>
          <p:cNvSpPr txBox="1">
            <a:spLocks/>
          </p:cNvSpPr>
          <p:nvPr/>
        </p:nvSpPr>
        <p:spPr>
          <a:xfrm>
            <a:off x="9279677" y="5015742"/>
            <a:ext cx="3598606" cy="498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000" dirty="0" smtClean="0"/>
              <a:t>Draw conclusion</a:t>
            </a:r>
          </a:p>
        </p:txBody>
      </p:sp>
      <p:sp>
        <p:nvSpPr>
          <p:cNvPr id="12" name="Content Placeholder 2"/>
          <p:cNvSpPr txBox="1">
            <a:spLocks/>
          </p:cNvSpPr>
          <p:nvPr/>
        </p:nvSpPr>
        <p:spPr>
          <a:xfrm>
            <a:off x="3464789" y="6256214"/>
            <a:ext cx="5626027" cy="498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000" dirty="0" smtClean="0"/>
              <a:t>HAVE YOU ANSWERED YOUR QUESTION? </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1796" y="3263793"/>
            <a:ext cx="2051937" cy="1674696"/>
          </a:xfrm>
          <a:prstGeom prst="rect">
            <a:avLst/>
          </a:prstGeom>
        </p:spPr>
      </p:pic>
      <p:sp>
        <p:nvSpPr>
          <p:cNvPr id="14" name="Right Arrow 13"/>
          <p:cNvSpPr/>
          <p:nvPr/>
        </p:nvSpPr>
        <p:spPr>
          <a:xfrm>
            <a:off x="5350340" y="3772302"/>
            <a:ext cx="988142" cy="9291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1933" y="3434797"/>
            <a:ext cx="2809736" cy="1580945"/>
          </a:xfrm>
          <a:prstGeom prst="rect">
            <a:avLst/>
          </a:prstGeom>
        </p:spPr>
      </p:pic>
      <p:sp>
        <p:nvSpPr>
          <p:cNvPr id="16" name="Right Arrow 15"/>
          <p:cNvSpPr/>
          <p:nvPr/>
        </p:nvSpPr>
        <p:spPr>
          <a:xfrm>
            <a:off x="9013866" y="3756046"/>
            <a:ext cx="988142" cy="9291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0987" y="3131381"/>
            <a:ext cx="1875986" cy="1884361"/>
          </a:xfrm>
          <a:prstGeom prst="rect">
            <a:avLst/>
          </a:prstGeom>
        </p:spPr>
      </p:pic>
      <p:sp>
        <p:nvSpPr>
          <p:cNvPr id="18" name="Curved Left Arrow 17"/>
          <p:cNvSpPr/>
          <p:nvPr/>
        </p:nvSpPr>
        <p:spPr>
          <a:xfrm rot="5400000">
            <a:off x="5828011" y="900444"/>
            <a:ext cx="648929" cy="987662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6023313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54" y="212726"/>
            <a:ext cx="11707091" cy="618548"/>
          </a:xfrm>
          <a:solidFill>
            <a:srgbClr val="C9AED5"/>
          </a:solidFill>
        </p:spPr>
        <p:txBody>
          <a:bodyPr>
            <a:normAutofit fontScale="90000"/>
          </a:bodyPr>
          <a:lstStyle/>
          <a:p>
            <a:r>
              <a:rPr lang="en-US" dirty="0" smtClean="0"/>
              <a:t>1. Introduction: What is the IA?</a:t>
            </a:r>
            <a:endParaRPr lang="en-US" dirty="0"/>
          </a:p>
        </p:txBody>
      </p:sp>
      <p:sp>
        <p:nvSpPr>
          <p:cNvPr id="3" name="Content Placeholder 2"/>
          <p:cNvSpPr>
            <a:spLocks noGrp="1"/>
          </p:cNvSpPr>
          <p:nvPr>
            <p:ph idx="1"/>
          </p:nvPr>
        </p:nvSpPr>
        <p:spPr>
          <a:xfrm>
            <a:off x="242453" y="1022059"/>
            <a:ext cx="11707091" cy="5641975"/>
          </a:xfrm>
        </p:spPr>
        <p:txBody>
          <a:bodyPr>
            <a:normAutofit/>
          </a:bodyPr>
          <a:lstStyle/>
          <a:p>
            <a:pPr marR="0" lvl="0" defTabSz="914400" eaLnBrk="1" fontAlgn="auto" latinLnBrk="0" hangingPunct="1">
              <a:lnSpc>
                <a:spcPct val="100000"/>
              </a:lnSpc>
              <a:spcBef>
                <a:spcPts val="0"/>
              </a:spcBef>
              <a:spcAft>
                <a:spcPts val="0"/>
              </a:spcAft>
              <a:buClrTx/>
              <a:buSzTx/>
              <a:buFontTx/>
              <a:buChar char="-"/>
              <a:tabLst/>
              <a:defRPr/>
            </a:pPr>
            <a:r>
              <a:rPr lang="en-US" dirty="0" smtClean="0"/>
              <a:t>20% of final mark </a:t>
            </a:r>
          </a:p>
          <a:p>
            <a:pPr marR="0" lvl="0" defTabSz="914400" eaLnBrk="1" fontAlgn="auto" latinLnBrk="0" hangingPunct="1">
              <a:lnSpc>
                <a:spcPct val="100000"/>
              </a:lnSpc>
              <a:spcBef>
                <a:spcPts val="0"/>
              </a:spcBef>
              <a:spcAft>
                <a:spcPts val="0"/>
              </a:spcAft>
              <a:buClrTx/>
              <a:buSzTx/>
              <a:buFontTx/>
              <a:buChar char="-"/>
              <a:tabLst/>
              <a:defRPr/>
            </a:pPr>
            <a:endParaRPr lang="en-US" dirty="0" smtClean="0"/>
          </a:p>
          <a:p>
            <a:pPr marR="0" lvl="0" defTabSz="914400" eaLnBrk="1" fontAlgn="auto" latinLnBrk="0" hangingPunct="1">
              <a:lnSpc>
                <a:spcPct val="100000"/>
              </a:lnSpc>
              <a:spcBef>
                <a:spcPts val="0"/>
              </a:spcBef>
              <a:spcAft>
                <a:spcPts val="0"/>
              </a:spcAft>
              <a:buClrTx/>
              <a:buSzTx/>
              <a:buFontTx/>
              <a:buChar char="-"/>
              <a:tabLst/>
              <a:defRPr/>
            </a:pPr>
            <a:r>
              <a:rPr lang="en-US" dirty="0" smtClean="0"/>
              <a:t>Makes up 10 hours of practical time</a:t>
            </a:r>
          </a:p>
          <a:p>
            <a:pPr marR="0" lvl="0" defTabSz="914400" eaLnBrk="1" fontAlgn="auto" latinLnBrk="0" hangingPunct="1">
              <a:lnSpc>
                <a:spcPct val="100000"/>
              </a:lnSpc>
              <a:spcBef>
                <a:spcPts val="0"/>
              </a:spcBef>
              <a:spcAft>
                <a:spcPts val="0"/>
              </a:spcAft>
              <a:buClrTx/>
              <a:buSzTx/>
              <a:buFontTx/>
              <a:buChar char="-"/>
              <a:tabLst/>
              <a:defRPr/>
            </a:pPr>
            <a:endParaRPr lang="en-US" dirty="0" smtClean="0"/>
          </a:p>
          <a:p>
            <a:pPr marR="0" lvl="0" defTabSz="914400" eaLnBrk="1" fontAlgn="auto" latinLnBrk="0" hangingPunct="1">
              <a:lnSpc>
                <a:spcPct val="100000"/>
              </a:lnSpc>
              <a:spcBef>
                <a:spcPts val="0"/>
              </a:spcBef>
              <a:spcAft>
                <a:spcPts val="0"/>
              </a:spcAft>
              <a:buClrTx/>
              <a:buSzTx/>
              <a:buFontTx/>
              <a:buChar char="-"/>
              <a:tabLst/>
              <a:defRPr/>
            </a:pPr>
            <a:r>
              <a:rPr lang="en-US" dirty="0" smtClean="0"/>
              <a:t>Compulsory for both SL and HL students</a:t>
            </a:r>
          </a:p>
          <a:p>
            <a:pPr marR="0" lvl="0" defTabSz="914400" eaLnBrk="1" fontAlgn="auto" latinLnBrk="0" hangingPunct="1">
              <a:lnSpc>
                <a:spcPct val="100000"/>
              </a:lnSpc>
              <a:spcBef>
                <a:spcPts val="0"/>
              </a:spcBef>
              <a:spcAft>
                <a:spcPts val="0"/>
              </a:spcAft>
              <a:buClrTx/>
              <a:buSzTx/>
              <a:buFontTx/>
              <a:buChar char="-"/>
              <a:tabLst/>
              <a:defRPr/>
            </a:pPr>
            <a:endParaRPr lang="en-US" dirty="0" smtClean="0"/>
          </a:p>
          <a:p>
            <a:pPr marR="0" lvl="0" defTabSz="914400" eaLnBrk="1" fontAlgn="auto" latinLnBrk="0" hangingPunct="1">
              <a:lnSpc>
                <a:spcPct val="100000"/>
              </a:lnSpc>
              <a:spcBef>
                <a:spcPts val="0"/>
              </a:spcBef>
              <a:spcAft>
                <a:spcPts val="0"/>
              </a:spcAft>
              <a:buClrTx/>
              <a:buSzTx/>
              <a:buFontTx/>
              <a:buChar char="-"/>
              <a:tabLst/>
              <a:defRPr/>
            </a:pPr>
            <a:r>
              <a:rPr lang="en-US" dirty="0" smtClean="0"/>
              <a:t>Same requirements for both SL and HL students</a:t>
            </a:r>
          </a:p>
          <a:p>
            <a:pPr marR="0" lvl="0" defTabSz="914400" eaLnBrk="1" fontAlgn="auto" latinLnBrk="0" hangingPunct="1">
              <a:lnSpc>
                <a:spcPct val="100000"/>
              </a:lnSpc>
              <a:spcBef>
                <a:spcPts val="0"/>
              </a:spcBef>
              <a:spcAft>
                <a:spcPts val="0"/>
              </a:spcAft>
              <a:buClrTx/>
              <a:buSzTx/>
              <a:buFontTx/>
              <a:buChar char="-"/>
              <a:tabLst/>
              <a:defRPr/>
            </a:pPr>
            <a:endParaRPr lang="en-US" dirty="0" smtClean="0"/>
          </a:p>
          <a:p>
            <a:pPr>
              <a:lnSpc>
                <a:spcPct val="100000"/>
              </a:lnSpc>
              <a:spcBef>
                <a:spcPts val="0"/>
              </a:spcBef>
              <a:buFontTx/>
              <a:buChar char="-"/>
            </a:pPr>
            <a:r>
              <a:rPr lang="en-US" dirty="0" smtClean="0"/>
              <a:t>An investigation into a personal interest</a:t>
            </a:r>
          </a:p>
          <a:p>
            <a:pPr>
              <a:lnSpc>
                <a:spcPct val="100000"/>
              </a:lnSpc>
              <a:spcBef>
                <a:spcPts val="0"/>
              </a:spcBef>
              <a:buFontTx/>
              <a:buChar char="-"/>
            </a:pPr>
            <a:endParaRPr lang="en-US" dirty="0"/>
          </a:p>
          <a:p>
            <a:pPr>
              <a:lnSpc>
                <a:spcPct val="100000"/>
              </a:lnSpc>
              <a:spcBef>
                <a:spcPts val="0"/>
              </a:spcBef>
              <a:buFontTx/>
              <a:buChar char="-"/>
            </a:pPr>
            <a:r>
              <a:rPr lang="en-US" dirty="0" smtClean="0"/>
              <a:t>Internally assessed by a teacher, some externally moderated by IB examiners</a:t>
            </a:r>
          </a:p>
          <a:p>
            <a:pPr>
              <a:lnSpc>
                <a:spcPct val="100000"/>
              </a:lnSpc>
              <a:spcBef>
                <a:spcPts val="0"/>
              </a:spcBef>
              <a:buFontTx/>
              <a:buChar char="-"/>
            </a:pPr>
            <a:endParaRPr lang="en-US" dirty="0"/>
          </a:p>
          <a:p>
            <a:pPr>
              <a:lnSpc>
                <a:spcPct val="100000"/>
              </a:lnSpc>
              <a:spcBef>
                <a:spcPts val="0"/>
              </a:spcBef>
              <a:buFontTx/>
              <a:buChar char="-"/>
            </a:pP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036" y="1022059"/>
            <a:ext cx="2939339" cy="4372266"/>
          </a:xfrm>
          <a:prstGeom prst="rect">
            <a:avLst/>
          </a:prstGeom>
        </p:spPr>
      </p:pic>
    </p:spTree>
    <p:extLst>
      <p:ext uri="{BB962C8B-B14F-4D97-AF65-F5344CB8AC3E}">
        <p14:creationId xmlns:p14="http://schemas.microsoft.com/office/powerpoint/2010/main" val="512912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54" y="212726"/>
            <a:ext cx="11707091" cy="618548"/>
          </a:xfrm>
          <a:solidFill>
            <a:srgbClr val="C9AED5"/>
          </a:solidFill>
        </p:spPr>
        <p:txBody>
          <a:bodyPr>
            <a:normAutofit fontScale="90000"/>
          </a:bodyPr>
          <a:lstStyle/>
          <a:p>
            <a:r>
              <a:rPr lang="en-US" dirty="0"/>
              <a:t>8</a:t>
            </a:r>
            <a:r>
              <a:rPr lang="en-US" dirty="0" smtClean="0"/>
              <a:t>. Common mistakes</a:t>
            </a:r>
            <a:endParaRPr lang="en-US" dirty="0"/>
          </a:p>
        </p:txBody>
      </p:sp>
      <p:sp>
        <p:nvSpPr>
          <p:cNvPr id="3" name="Content Placeholder 2"/>
          <p:cNvSpPr>
            <a:spLocks noGrp="1"/>
          </p:cNvSpPr>
          <p:nvPr>
            <p:ph idx="1"/>
          </p:nvPr>
        </p:nvSpPr>
        <p:spPr>
          <a:xfrm>
            <a:off x="242453" y="1022061"/>
            <a:ext cx="11707092" cy="688752"/>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smtClean="0"/>
              <a:t>Presentation of work</a:t>
            </a:r>
            <a:endParaRPr lang="en-US" dirty="0" smtClean="0"/>
          </a:p>
        </p:txBody>
      </p:sp>
      <p:sp>
        <p:nvSpPr>
          <p:cNvPr id="6" name="Content Placeholder 2"/>
          <p:cNvSpPr txBox="1">
            <a:spLocks/>
          </p:cNvSpPr>
          <p:nvPr/>
        </p:nvSpPr>
        <p:spPr>
          <a:xfrm>
            <a:off x="543232" y="1568692"/>
            <a:ext cx="11105534" cy="1986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3200" dirty="0" smtClean="0"/>
              <a:t>This is worth 4 marks out of 24!</a:t>
            </a:r>
            <a:endParaRPr lang="en-US" sz="3200" dirty="0"/>
          </a:p>
        </p:txBody>
      </p:sp>
      <p:sp>
        <p:nvSpPr>
          <p:cNvPr id="4" name="TextBox 3"/>
          <p:cNvSpPr txBox="1"/>
          <p:nvPr/>
        </p:nvSpPr>
        <p:spPr>
          <a:xfrm>
            <a:off x="117987" y="2448231"/>
            <a:ext cx="9085007" cy="4154984"/>
          </a:xfrm>
          <a:prstGeom prst="rect">
            <a:avLst/>
          </a:prstGeom>
          <a:noFill/>
        </p:spPr>
        <p:txBody>
          <a:bodyPr wrap="square" rtlCol="0">
            <a:spAutoFit/>
          </a:bodyPr>
          <a:lstStyle/>
          <a:p>
            <a:pPr marL="285750" indent="-285750">
              <a:buFontTx/>
              <a:buChar char="-"/>
            </a:pPr>
            <a:r>
              <a:rPr lang="en-US" sz="2400" dirty="0" smtClean="0"/>
              <a:t>Tables should be on the same page</a:t>
            </a:r>
          </a:p>
          <a:p>
            <a:pPr marL="285750" indent="-285750">
              <a:buFontTx/>
              <a:buChar char="-"/>
            </a:pPr>
            <a:r>
              <a:rPr lang="en-US" sz="2400" dirty="0" smtClean="0"/>
              <a:t>Sub headings for each section </a:t>
            </a:r>
          </a:p>
          <a:p>
            <a:pPr marL="285750" indent="-285750">
              <a:buFontTx/>
              <a:buChar char="-"/>
            </a:pPr>
            <a:r>
              <a:rPr lang="en-US" sz="2400" dirty="0" smtClean="0"/>
              <a:t>Table numbers and titles</a:t>
            </a:r>
          </a:p>
          <a:p>
            <a:pPr marL="285750" indent="-285750">
              <a:buFontTx/>
              <a:buChar char="-"/>
            </a:pPr>
            <a:r>
              <a:rPr lang="en-US" sz="2400" dirty="0" smtClean="0"/>
              <a:t>Graphs should be visible and labelled correctly</a:t>
            </a:r>
          </a:p>
          <a:p>
            <a:pPr marL="285750" indent="-285750">
              <a:buFontTx/>
              <a:buChar char="-"/>
            </a:pPr>
            <a:r>
              <a:rPr lang="en-US" sz="2400" dirty="0" smtClean="0"/>
              <a:t>Check your spelling</a:t>
            </a:r>
          </a:p>
          <a:p>
            <a:pPr marL="285750" indent="-285750">
              <a:buFontTx/>
              <a:buChar char="-"/>
            </a:pPr>
            <a:r>
              <a:rPr lang="en-US" sz="2400" dirty="0" smtClean="0"/>
              <a:t>Make sure your units match the whole way through</a:t>
            </a:r>
          </a:p>
          <a:p>
            <a:pPr marL="285750" indent="-285750">
              <a:buFontTx/>
              <a:buChar char="-"/>
            </a:pPr>
            <a:r>
              <a:rPr lang="en-US" sz="2400" dirty="0" smtClean="0"/>
              <a:t>Make sure you uncertainties match the whole way through</a:t>
            </a:r>
          </a:p>
          <a:p>
            <a:pPr marL="285750" indent="-285750">
              <a:buFontTx/>
              <a:buChar char="-"/>
            </a:pPr>
            <a:r>
              <a:rPr lang="en-US" sz="2400" dirty="0" smtClean="0"/>
              <a:t>The reader should not have to re-read part </a:t>
            </a:r>
          </a:p>
          <a:p>
            <a:pPr marL="285750" indent="-285750">
              <a:buFontTx/>
              <a:buChar char="-"/>
            </a:pPr>
            <a:r>
              <a:rPr lang="en-US" sz="2400" dirty="0" smtClean="0"/>
              <a:t>Get someone to read through to ensure it makes sense</a:t>
            </a:r>
          </a:p>
          <a:p>
            <a:pPr marL="285750" indent="-285750">
              <a:buFontTx/>
              <a:buChar char="-"/>
            </a:pPr>
            <a:r>
              <a:rPr lang="en-US" sz="2400" dirty="0" smtClean="0"/>
              <a:t>First impressions count</a:t>
            </a:r>
          </a:p>
          <a:p>
            <a:pPr marL="285750" indent="-285750">
              <a:buFontTx/>
              <a:buChar char="-"/>
            </a:pP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8064" y="2203063"/>
            <a:ext cx="3101481" cy="3618394"/>
          </a:xfrm>
          <a:prstGeom prst="rect">
            <a:avLst/>
          </a:prstGeom>
        </p:spPr>
      </p:pic>
    </p:spTree>
    <p:extLst>
      <p:ext uri="{BB962C8B-B14F-4D97-AF65-F5344CB8AC3E}">
        <p14:creationId xmlns:p14="http://schemas.microsoft.com/office/powerpoint/2010/main" val="9418553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54" y="212726"/>
            <a:ext cx="11707091" cy="618548"/>
          </a:xfrm>
          <a:solidFill>
            <a:srgbClr val="C9AED5"/>
          </a:solidFill>
        </p:spPr>
        <p:txBody>
          <a:bodyPr>
            <a:normAutofit fontScale="90000"/>
          </a:bodyPr>
          <a:lstStyle/>
          <a:p>
            <a:r>
              <a:rPr lang="en-US" dirty="0" smtClean="0"/>
              <a:t>1. Introduction: What is the IA?</a:t>
            </a:r>
            <a:endParaRPr lang="en-US" dirty="0"/>
          </a:p>
        </p:txBody>
      </p:sp>
      <p:sp>
        <p:nvSpPr>
          <p:cNvPr id="3" name="Content Placeholder 2"/>
          <p:cNvSpPr>
            <a:spLocks noGrp="1"/>
          </p:cNvSpPr>
          <p:nvPr>
            <p:ph idx="1"/>
          </p:nvPr>
        </p:nvSpPr>
        <p:spPr>
          <a:xfrm>
            <a:off x="242453" y="1022060"/>
            <a:ext cx="11707091" cy="5641975"/>
          </a:xfrm>
        </p:spPr>
        <p:txBody>
          <a:bodyPr>
            <a:normAutofit lnSpcReduction="10000"/>
          </a:bodyPr>
          <a:lstStyle/>
          <a:p>
            <a:pPr marR="0" lvl="0" defTabSz="914400" eaLnBrk="1" fontAlgn="auto" latinLnBrk="0" hangingPunct="1">
              <a:lnSpc>
                <a:spcPct val="100000"/>
              </a:lnSpc>
              <a:spcBef>
                <a:spcPts val="0"/>
              </a:spcBef>
              <a:spcAft>
                <a:spcPts val="0"/>
              </a:spcAft>
              <a:buClrTx/>
              <a:buSzTx/>
              <a:buFontTx/>
              <a:buChar char="-"/>
              <a:tabLst/>
              <a:defRPr/>
            </a:pPr>
            <a:r>
              <a:rPr lang="en-US" dirty="0" smtClean="0"/>
              <a:t>Made up of 5 sections of criteria (set by the IB)</a:t>
            </a:r>
          </a:p>
          <a:p>
            <a:pPr marL="971550" lvl="1" indent="-514350">
              <a:lnSpc>
                <a:spcPct val="100000"/>
              </a:lnSpc>
              <a:spcBef>
                <a:spcPts val="0"/>
              </a:spcBef>
              <a:buFont typeface="+mj-lt"/>
              <a:buAutoNum type="arabicPeriod"/>
            </a:pPr>
            <a:r>
              <a:rPr lang="en-US" dirty="0" smtClean="0"/>
              <a:t>Personal Engagement: 2 marks</a:t>
            </a:r>
          </a:p>
          <a:p>
            <a:pPr marL="971550" lvl="1" indent="-514350">
              <a:lnSpc>
                <a:spcPct val="100000"/>
              </a:lnSpc>
              <a:spcBef>
                <a:spcPts val="0"/>
              </a:spcBef>
              <a:buFont typeface="+mj-lt"/>
              <a:buAutoNum type="arabicPeriod"/>
            </a:pPr>
            <a:r>
              <a:rPr lang="en-US" dirty="0" smtClean="0"/>
              <a:t>Exploration: 6 marks</a:t>
            </a:r>
          </a:p>
          <a:p>
            <a:pPr marL="971550" lvl="1" indent="-514350">
              <a:lnSpc>
                <a:spcPct val="100000"/>
              </a:lnSpc>
              <a:spcBef>
                <a:spcPts val="0"/>
              </a:spcBef>
              <a:buFont typeface="+mj-lt"/>
              <a:buAutoNum type="arabicPeriod"/>
            </a:pPr>
            <a:r>
              <a:rPr lang="en-US" dirty="0" smtClean="0"/>
              <a:t>Analysis: 6 marks</a:t>
            </a:r>
          </a:p>
          <a:p>
            <a:pPr marL="971550" lvl="1" indent="-514350">
              <a:lnSpc>
                <a:spcPct val="100000"/>
              </a:lnSpc>
              <a:spcBef>
                <a:spcPts val="0"/>
              </a:spcBef>
              <a:buFont typeface="+mj-lt"/>
              <a:buAutoNum type="arabicPeriod"/>
            </a:pPr>
            <a:r>
              <a:rPr lang="en-US" dirty="0" smtClean="0"/>
              <a:t>Evaluation: 6 marks</a:t>
            </a:r>
          </a:p>
          <a:p>
            <a:pPr marL="971550" lvl="1" indent="-514350">
              <a:lnSpc>
                <a:spcPct val="100000"/>
              </a:lnSpc>
              <a:spcBef>
                <a:spcPts val="0"/>
              </a:spcBef>
              <a:buFont typeface="+mj-lt"/>
              <a:buAutoNum type="arabicPeriod"/>
            </a:pPr>
            <a:r>
              <a:rPr lang="en-US" dirty="0" smtClean="0"/>
              <a:t>Communication: 4 marks</a:t>
            </a:r>
          </a:p>
          <a:p>
            <a:pPr marL="457200" lvl="1" indent="0">
              <a:lnSpc>
                <a:spcPct val="100000"/>
              </a:lnSpc>
              <a:spcBef>
                <a:spcPts val="0"/>
              </a:spcBef>
              <a:buNone/>
            </a:pPr>
            <a:r>
              <a:rPr lang="en-US" dirty="0" smtClean="0"/>
              <a:t>(Total 24 marks)</a:t>
            </a:r>
          </a:p>
          <a:p>
            <a:pPr marL="971550" lvl="1" indent="-514350">
              <a:lnSpc>
                <a:spcPct val="100000"/>
              </a:lnSpc>
              <a:spcBef>
                <a:spcPts val="0"/>
              </a:spcBef>
              <a:buFont typeface="+mj-lt"/>
              <a:buAutoNum type="arabicPeriod"/>
            </a:pPr>
            <a:endParaRPr lang="en-US" dirty="0" smtClean="0"/>
          </a:p>
          <a:p>
            <a:pPr marR="0" lvl="0" defTabSz="914400" eaLnBrk="1" fontAlgn="auto" latinLnBrk="0" hangingPunct="1">
              <a:lnSpc>
                <a:spcPct val="100000"/>
              </a:lnSpc>
              <a:spcBef>
                <a:spcPts val="0"/>
              </a:spcBef>
              <a:spcAft>
                <a:spcPts val="0"/>
              </a:spcAft>
              <a:buClrTx/>
              <a:buSzTx/>
              <a:buFontTx/>
              <a:buChar char="-"/>
              <a:tabLst/>
              <a:defRPr/>
            </a:pPr>
            <a:r>
              <a:rPr lang="en-US" dirty="0" smtClean="0"/>
              <a:t>Cannot do same as someone else in the year</a:t>
            </a:r>
          </a:p>
          <a:p>
            <a:pPr marR="0" lvl="0" defTabSz="914400" eaLnBrk="1" fontAlgn="auto" latinLnBrk="0" hangingPunct="1">
              <a:lnSpc>
                <a:spcPct val="100000"/>
              </a:lnSpc>
              <a:spcBef>
                <a:spcPts val="0"/>
              </a:spcBef>
              <a:spcAft>
                <a:spcPts val="0"/>
              </a:spcAft>
              <a:buClrTx/>
              <a:buSzTx/>
              <a:buFontTx/>
              <a:buChar char="-"/>
              <a:tabLst/>
              <a:defRPr/>
            </a:pPr>
            <a:endParaRPr lang="en-US" dirty="0" smtClean="0"/>
          </a:p>
          <a:p>
            <a:pPr marR="0" lvl="0" defTabSz="914400" eaLnBrk="1" fontAlgn="auto" latinLnBrk="0" hangingPunct="1">
              <a:lnSpc>
                <a:spcPct val="100000"/>
              </a:lnSpc>
              <a:spcBef>
                <a:spcPts val="0"/>
              </a:spcBef>
              <a:spcAft>
                <a:spcPts val="0"/>
              </a:spcAft>
              <a:buClrTx/>
              <a:buSzTx/>
              <a:buFontTx/>
              <a:buChar char="-"/>
              <a:tabLst/>
              <a:defRPr/>
            </a:pPr>
            <a:r>
              <a:rPr lang="en-US" dirty="0" smtClean="0"/>
              <a:t>Cannot do the same for your EE and IA</a:t>
            </a:r>
          </a:p>
          <a:p>
            <a:pPr marR="0" lvl="0" defTabSz="914400" eaLnBrk="1" fontAlgn="auto" latinLnBrk="0" hangingPunct="1">
              <a:lnSpc>
                <a:spcPct val="100000"/>
              </a:lnSpc>
              <a:spcBef>
                <a:spcPts val="0"/>
              </a:spcBef>
              <a:spcAft>
                <a:spcPts val="0"/>
              </a:spcAft>
              <a:buClrTx/>
              <a:buSzTx/>
              <a:buFontTx/>
              <a:buChar char="-"/>
              <a:tabLst/>
              <a:defRPr/>
            </a:pPr>
            <a:endParaRPr lang="en-US" dirty="0" smtClean="0"/>
          </a:p>
          <a:p>
            <a:pPr marR="0" lvl="0" defTabSz="914400" eaLnBrk="1" fontAlgn="auto" latinLnBrk="0" hangingPunct="1">
              <a:lnSpc>
                <a:spcPct val="100000"/>
              </a:lnSpc>
              <a:spcBef>
                <a:spcPts val="0"/>
              </a:spcBef>
              <a:spcAft>
                <a:spcPts val="0"/>
              </a:spcAft>
              <a:buClrTx/>
              <a:buSzTx/>
              <a:buFontTx/>
              <a:buChar char="-"/>
              <a:tabLst/>
              <a:defRPr/>
            </a:pPr>
            <a:r>
              <a:rPr lang="en-US" dirty="0" smtClean="0"/>
              <a:t>Cannot be a practical we do or learn about in the syllabus</a:t>
            </a:r>
          </a:p>
          <a:p>
            <a:pPr marR="0" lvl="0" defTabSz="914400" eaLnBrk="1" fontAlgn="auto" latinLnBrk="0" hangingPunct="1">
              <a:lnSpc>
                <a:spcPct val="100000"/>
              </a:lnSpc>
              <a:spcBef>
                <a:spcPts val="0"/>
              </a:spcBef>
              <a:spcAft>
                <a:spcPts val="0"/>
              </a:spcAft>
              <a:buClrTx/>
              <a:buSzTx/>
              <a:buFontTx/>
              <a:buChar char="-"/>
              <a:tabLst/>
              <a:defRPr/>
            </a:pPr>
            <a:endParaRPr lang="en-US" dirty="0"/>
          </a:p>
          <a:p>
            <a:pPr marR="0" lvl="0" defTabSz="914400" eaLnBrk="1" fontAlgn="auto" latinLnBrk="0" hangingPunct="1">
              <a:lnSpc>
                <a:spcPct val="100000"/>
              </a:lnSpc>
              <a:spcBef>
                <a:spcPts val="0"/>
              </a:spcBef>
              <a:spcAft>
                <a:spcPts val="0"/>
              </a:spcAft>
              <a:buClrTx/>
              <a:buSzTx/>
              <a:buFontTx/>
              <a:buChar char="-"/>
              <a:tabLst/>
              <a:defRPr/>
            </a:pPr>
            <a:r>
              <a:rPr lang="en-US" dirty="0" smtClean="0"/>
              <a:t>Cannot be the same as your Group 4 Project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4521" y="1302326"/>
            <a:ext cx="2424933" cy="3607087"/>
          </a:xfrm>
          <a:prstGeom prst="rect">
            <a:avLst/>
          </a:prstGeom>
        </p:spPr>
      </p:pic>
    </p:spTree>
    <p:extLst>
      <p:ext uri="{BB962C8B-B14F-4D97-AF65-F5344CB8AC3E}">
        <p14:creationId xmlns:p14="http://schemas.microsoft.com/office/powerpoint/2010/main" val="790738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54" y="212726"/>
            <a:ext cx="11707091" cy="618548"/>
          </a:xfrm>
          <a:solidFill>
            <a:srgbClr val="C9AED5"/>
          </a:solidFill>
        </p:spPr>
        <p:txBody>
          <a:bodyPr>
            <a:normAutofit fontScale="90000"/>
          </a:bodyPr>
          <a:lstStyle/>
          <a:p>
            <a:r>
              <a:rPr lang="en-US" dirty="0" smtClean="0"/>
              <a:t>1. Introduction: What is the IA?</a:t>
            </a:r>
            <a:endParaRPr lang="en-US" dirty="0"/>
          </a:p>
        </p:txBody>
      </p:sp>
      <p:sp>
        <p:nvSpPr>
          <p:cNvPr id="3" name="Content Placeholder 2"/>
          <p:cNvSpPr>
            <a:spLocks noGrp="1"/>
          </p:cNvSpPr>
          <p:nvPr>
            <p:ph idx="1"/>
          </p:nvPr>
        </p:nvSpPr>
        <p:spPr>
          <a:xfrm>
            <a:off x="242453" y="1022060"/>
            <a:ext cx="11707091" cy="5641975"/>
          </a:xfrm>
        </p:spPr>
        <p:txBody>
          <a:bodyPr>
            <a:normAutofit fontScale="92500" lnSpcReduction="10000"/>
          </a:bodyPr>
          <a:lstStyle/>
          <a:p>
            <a:pPr marR="0" lvl="0" defTabSz="914400" eaLnBrk="1" fontAlgn="auto" latinLnBrk="0" hangingPunct="1">
              <a:lnSpc>
                <a:spcPct val="100000"/>
              </a:lnSpc>
              <a:spcBef>
                <a:spcPts val="0"/>
              </a:spcBef>
              <a:spcAft>
                <a:spcPts val="0"/>
              </a:spcAft>
              <a:buClrTx/>
              <a:buSzTx/>
              <a:buFontTx/>
              <a:buChar char="-"/>
              <a:tabLst/>
              <a:defRPr/>
            </a:pPr>
            <a:r>
              <a:rPr lang="en-US" dirty="0" smtClean="0"/>
              <a:t>12 pages maximum (including bibliography)</a:t>
            </a:r>
          </a:p>
          <a:p>
            <a:pPr marR="0" lvl="0" defTabSz="914400" eaLnBrk="1" fontAlgn="auto" latinLnBrk="0" hangingPunct="1">
              <a:lnSpc>
                <a:spcPct val="100000"/>
              </a:lnSpc>
              <a:spcBef>
                <a:spcPts val="0"/>
              </a:spcBef>
              <a:spcAft>
                <a:spcPts val="0"/>
              </a:spcAft>
              <a:buClrTx/>
              <a:buSzTx/>
              <a:buFontTx/>
              <a:buChar char="-"/>
              <a:tabLst/>
              <a:defRPr/>
            </a:pPr>
            <a:endParaRPr lang="en-US" dirty="0" smtClean="0"/>
          </a:p>
          <a:p>
            <a:pPr marR="0" lvl="0" defTabSz="914400" eaLnBrk="1" fontAlgn="auto" latinLnBrk="0" hangingPunct="1">
              <a:lnSpc>
                <a:spcPct val="100000"/>
              </a:lnSpc>
              <a:spcBef>
                <a:spcPts val="0"/>
              </a:spcBef>
              <a:spcAft>
                <a:spcPts val="0"/>
              </a:spcAft>
              <a:buClrTx/>
              <a:buSzTx/>
              <a:buFontTx/>
              <a:buChar char="-"/>
              <a:tabLst/>
              <a:defRPr/>
            </a:pPr>
            <a:r>
              <a:rPr lang="en-US" dirty="0" smtClean="0"/>
              <a:t>No appendices</a:t>
            </a:r>
          </a:p>
          <a:p>
            <a:pPr marR="0" lvl="0" defTabSz="914400" eaLnBrk="1" fontAlgn="auto" latinLnBrk="0" hangingPunct="1">
              <a:lnSpc>
                <a:spcPct val="100000"/>
              </a:lnSpc>
              <a:spcBef>
                <a:spcPts val="0"/>
              </a:spcBef>
              <a:spcAft>
                <a:spcPts val="0"/>
              </a:spcAft>
              <a:buClrTx/>
              <a:buSzTx/>
              <a:buFontTx/>
              <a:buChar char="-"/>
              <a:tabLst/>
              <a:defRPr/>
            </a:pPr>
            <a:endParaRPr lang="en-US" dirty="0" smtClean="0"/>
          </a:p>
          <a:p>
            <a:pPr marR="0" lvl="0" defTabSz="914400" eaLnBrk="1" fontAlgn="auto" latinLnBrk="0" hangingPunct="1">
              <a:lnSpc>
                <a:spcPct val="100000"/>
              </a:lnSpc>
              <a:spcBef>
                <a:spcPts val="0"/>
              </a:spcBef>
              <a:spcAft>
                <a:spcPts val="0"/>
              </a:spcAft>
              <a:buClrTx/>
              <a:buSzTx/>
              <a:buFontTx/>
              <a:buChar char="-"/>
              <a:tabLst/>
              <a:defRPr/>
            </a:pPr>
            <a:r>
              <a:rPr lang="en-US" dirty="0" smtClean="0"/>
              <a:t>No name </a:t>
            </a:r>
          </a:p>
          <a:p>
            <a:pPr marR="0" lvl="0" defTabSz="914400" eaLnBrk="1" fontAlgn="auto" latinLnBrk="0" hangingPunct="1">
              <a:lnSpc>
                <a:spcPct val="100000"/>
              </a:lnSpc>
              <a:spcBef>
                <a:spcPts val="0"/>
              </a:spcBef>
              <a:spcAft>
                <a:spcPts val="0"/>
              </a:spcAft>
              <a:buClrTx/>
              <a:buSzTx/>
              <a:buFontTx/>
              <a:buChar char="-"/>
              <a:tabLst/>
              <a:defRPr/>
            </a:pPr>
            <a:endParaRPr lang="en-US" dirty="0" smtClean="0"/>
          </a:p>
          <a:p>
            <a:pPr marR="0" lvl="0" defTabSz="914400" eaLnBrk="1" fontAlgn="auto" latinLnBrk="0" hangingPunct="1">
              <a:lnSpc>
                <a:spcPct val="100000"/>
              </a:lnSpc>
              <a:spcBef>
                <a:spcPts val="0"/>
              </a:spcBef>
              <a:spcAft>
                <a:spcPts val="0"/>
              </a:spcAft>
              <a:buClrTx/>
              <a:buSzTx/>
              <a:buFontTx/>
              <a:buChar char="-"/>
              <a:tabLst/>
              <a:defRPr/>
            </a:pPr>
            <a:r>
              <a:rPr lang="en-US" dirty="0" smtClean="0"/>
              <a:t>Minimum font size 11 for body of text</a:t>
            </a:r>
          </a:p>
          <a:p>
            <a:pPr marR="0" lvl="0" defTabSz="914400" eaLnBrk="1" fontAlgn="auto" latinLnBrk="0" hangingPunct="1">
              <a:lnSpc>
                <a:spcPct val="100000"/>
              </a:lnSpc>
              <a:spcBef>
                <a:spcPts val="0"/>
              </a:spcBef>
              <a:spcAft>
                <a:spcPts val="0"/>
              </a:spcAft>
              <a:buClrTx/>
              <a:buSzTx/>
              <a:buFontTx/>
              <a:buChar char="-"/>
              <a:tabLst/>
              <a:defRPr/>
            </a:pPr>
            <a:endParaRPr lang="en-US" dirty="0" smtClean="0"/>
          </a:p>
          <a:p>
            <a:pPr marR="0" lvl="0" defTabSz="914400" eaLnBrk="1" fontAlgn="auto" latinLnBrk="0" hangingPunct="1">
              <a:lnSpc>
                <a:spcPct val="100000"/>
              </a:lnSpc>
              <a:spcBef>
                <a:spcPts val="0"/>
              </a:spcBef>
              <a:spcAft>
                <a:spcPts val="0"/>
              </a:spcAft>
              <a:buClrTx/>
              <a:buSzTx/>
              <a:buFontTx/>
              <a:buChar char="-"/>
              <a:tabLst/>
              <a:defRPr/>
            </a:pPr>
            <a:r>
              <a:rPr lang="en-US" dirty="0" smtClean="0"/>
              <a:t>Candidate number at top of page</a:t>
            </a:r>
          </a:p>
          <a:p>
            <a:pPr marR="0" lvl="0" defTabSz="914400" eaLnBrk="1" fontAlgn="auto" latinLnBrk="0" hangingPunct="1">
              <a:lnSpc>
                <a:spcPct val="100000"/>
              </a:lnSpc>
              <a:spcBef>
                <a:spcPts val="0"/>
              </a:spcBef>
              <a:spcAft>
                <a:spcPts val="0"/>
              </a:spcAft>
              <a:buClrTx/>
              <a:buSzTx/>
              <a:buFontTx/>
              <a:buChar char="-"/>
              <a:tabLst/>
              <a:defRPr/>
            </a:pPr>
            <a:endParaRPr lang="en-US" dirty="0" smtClean="0"/>
          </a:p>
          <a:p>
            <a:pPr marR="0" lvl="0" defTabSz="914400" eaLnBrk="1" fontAlgn="auto" latinLnBrk="0" hangingPunct="1">
              <a:lnSpc>
                <a:spcPct val="100000"/>
              </a:lnSpc>
              <a:spcBef>
                <a:spcPts val="0"/>
              </a:spcBef>
              <a:spcAft>
                <a:spcPts val="0"/>
              </a:spcAft>
              <a:buClrTx/>
              <a:buSzTx/>
              <a:buFontTx/>
              <a:buChar char="-"/>
              <a:tabLst/>
              <a:defRPr/>
            </a:pPr>
            <a:r>
              <a:rPr lang="en-US" dirty="0" smtClean="0"/>
              <a:t>No cover page or content page</a:t>
            </a:r>
          </a:p>
          <a:p>
            <a:pPr marR="0" lvl="0" defTabSz="914400" eaLnBrk="1" fontAlgn="auto" latinLnBrk="0" hangingPunct="1">
              <a:lnSpc>
                <a:spcPct val="100000"/>
              </a:lnSpc>
              <a:spcBef>
                <a:spcPts val="0"/>
              </a:spcBef>
              <a:spcAft>
                <a:spcPts val="0"/>
              </a:spcAft>
              <a:buClrTx/>
              <a:buSzTx/>
              <a:buFontTx/>
              <a:buChar char="-"/>
              <a:tabLst/>
              <a:defRPr/>
            </a:pPr>
            <a:endParaRPr lang="en-US" dirty="0"/>
          </a:p>
          <a:p>
            <a:pPr marR="0" lvl="0" defTabSz="914400" eaLnBrk="1" fontAlgn="auto" latinLnBrk="0" hangingPunct="1">
              <a:lnSpc>
                <a:spcPct val="100000"/>
              </a:lnSpc>
              <a:spcBef>
                <a:spcPts val="0"/>
              </a:spcBef>
              <a:spcAft>
                <a:spcPts val="0"/>
              </a:spcAft>
              <a:buClrTx/>
              <a:buSzTx/>
              <a:buFontTx/>
              <a:buChar char="-"/>
              <a:tabLst/>
              <a:defRPr/>
            </a:pPr>
            <a:r>
              <a:rPr lang="en-US" dirty="0" smtClean="0"/>
              <a:t>One chance for full written feedback from teacher (first draft)</a:t>
            </a:r>
          </a:p>
          <a:p>
            <a:pPr marR="0" lvl="0" defTabSz="914400" eaLnBrk="1" fontAlgn="auto" latinLnBrk="0" hangingPunct="1">
              <a:lnSpc>
                <a:spcPct val="100000"/>
              </a:lnSpc>
              <a:spcBef>
                <a:spcPts val="0"/>
              </a:spcBef>
              <a:spcAft>
                <a:spcPts val="0"/>
              </a:spcAft>
              <a:buClrTx/>
              <a:buSzTx/>
              <a:buFontTx/>
              <a:buChar char="-"/>
              <a:tabLst/>
              <a:defRPr/>
            </a:pPr>
            <a:endParaRPr lang="en-US" dirty="0"/>
          </a:p>
          <a:p>
            <a:pPr marR="0" lvl="0" defTabSz="914400" eaLnBrk="1" fontAlgn="auto" latinLnBrk="0" hangingPunct="1">
              <a:lnSpc>
                <a:spcPct val="100000"/>
              </a:lnSpc>
              <a:spcBef>
                <a:spcPts val="0"/>
              </a:spcBef>
              <a:spcAft>
                <a:spcPts val="0"/>
              </a:spcAft>
              <a:buClrTx/>
              <a:buSzTx/>
              <a:buFontTx/>
              <a:buChar char="-"/>
              <a:tabLst/>
              <a:defRPr/>
            </a:pPr>
            <a:r>
              <a:rPr lang="en-US" dirty="0" smtClean="0"/>
              <a:t>Then some minor changes after before final report handed in</a:t>
            </a:r>
          </a:p>
          <a:p>
            <a:pPr marR="0" lvl="0" defTabSz="914400" eaLnBrk="1" fontAlgn="auto" latinLnBrk="0" hangingPunct="1">
              <a:lnSpc>
                <a:spcPct val="100000"/>
              </a:lnSpc>
              <a:spcBef>
                <a:spcPts val="0"/>
              </a:spcBef>
              <a:spcAft>
                <a:spcPts val="0"/>
              </a:spcAft>
              <a:buClrTx/>
              <a:buSzTx/>
              <a:buFontTx/>
              <a:buChar char="-"/>
              <a:tabLst/>
              <a:defRPr/>
            </a:pPr>
            <a:endParaRPr lang="en-US" dirty="0"/>
          </a:p>
          <a:p>
            <a:pPr marR="0" lvl="0" defTabSz="914400" eaLnBrk="1" fontAlgn="auto" latinLnBrk="0" hangingPunct="1">
              <a:lnSpc>
                <a:spcPct val="100000"/>
              </a:lnSpc>
              <a:spcBef>
                <a:spcPts val="0"/>
              </a:spcBef>
              <a:spcAft>
                <a:spcPts val="0"/>
              </a:spcAft>
              <a:buClrTx/>
              <a:buSzTx/>
              <a:buFontTx/>
              <a:buChar char="-"/>
              <a:tabLst/>
              <a:defRP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4521" y="1302326"/>
            <a:ext cx="2424933" cy="3607087"/>
          </a:xfrm>
          <a:prstGeom prst="rect">
            <a:avLst/>
          </a:prstGeom>
        </p:spPr>
      </p:pic>
    </p:spTree>
    <p:extLst>
      <p:ext uri="{BB962C8B-B14F-4D97-AF65-F5344CB8AC3E}">
        <p14:creationId xmlns:p14="http://schemas.microsoft.com/office/powerpoint/2010/main" val="1978011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0808" y="331321"/>
            <a:ext cx="9144000" cy="905308"/>
          </a:xfrm>
          <a:solidFill>
            <a:srgbClr val="C9AED5"/>
          </a:solidFill>
        </p:spPr>
        <p:txBody>
          <a:bodyPr>
            <a:normAutofit/>
          </a:bodyPr>
          <a:lstStyle/>
          <a:p>
            <a:r>
              <a:rPr lang="en-US" sz="4800" dirty="0" smtClean="0"/>
              <a:t>2. Closer look at each section</a:t>
            </a:r>
            <a:endParaRPr lang="en-US" sz="4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9932" y="2196712"/>
            <a:ext cx="3913051" cy="3895660"/>
          </a:xfrm>
          <a:prstGeom prst="rect">
            <a:avLst/>
          </a:prstGeom>
        </p:spPr>
      </p:pic>
    </p:spTree>
    <p:extLst>
      <p:ext uri="{BB962C8B-B14F-4D97-AF65-F5344CB8AC3E}">
        <p14:creationId xmlns:p14="http://schemas.microsoft.com/office/powerpoint/2010/main" val="258106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54" y="212726"/>
            <a:ext cx="11707091" cy="618548"/>
          </a:xfrm>
          <a:solidFill>
            <a:srgbClr val="C9AED5"/>
          </a:solidFill>
        </p:spPr>
        <p:txBody>
          <a:bodyPr>
            <a:normAutofit fontScale="90000"/>
          </a:bodyPr>
          <a:lstStyle/>
          <a:p>
            <a:r>
              <a:rPr lang="en-US" dirty="0" smtClean="0"/>
              <a:t>2. Closer look at each section</a:t>
            </a:r>
            <a:endParaRPr lang="en-US" dirty="0"/>
          </a:p>
        </p:txBody>
      </p:sp>
      <p:sp>
        <p:nvSpPr>
          <p:cNvPr id="3" name="Content Placeholder 2"/>
          <p:cNvSpPr>
            <a:spLocks noGrp="1"/>
          </p:cNvSpPr>
          <p:nvPr>
            <p:ph idx="1"/>
          </p:nvPr>
        </p:nvSpPr>
        <p:spPr>
          <a:xfrm>
            <a:off x="242453" y="1022060"/>
            <a:ext cx="11707091" cy="5641975"/>
          </a:xfrm>
        </p:spPr>
        <p:txBody>
          <a:bodyPr>
            <a:normAutofit/>
          </a:bodyPr>
          <a:lstStyle/>
          <a:p>
            <a:pPr marR="0" lvl="0" defTabSz="914400" eaLnBrk="1" fontAlgn="auto" latinLnBrk="0" hangingPunct="1">
              <a:lnSpc>
                <a:spcPct val="100000"/>
              </a:lnSpc>
              <a:spcBef>
                <a:spcPts val="0"/>
              </a:spcBef>
              <a:spcAft>
                <a:spcPts val="0"/>
              </a:spcAft>
              <a:buClrTx/>
              <a:buSzTx/>
              <a:buFontTx/>
              <a:buChar char="-"/>
              <a:tabLst/>
              <a:defRPr/>
            </a:pPr>
            <a:r>
              <a:rPr lang="en-US" dirty="0" smtClean="0"/>
              <a:t>Made up of 5 sections of criteria (set by the IB)</a:t>
            </a:r>
          </a:p>
          <a:p>
            <a:pPr marR="0" lvl="0" defTabSz="914400" eaLnBrk="1" fontAlgn="auto" latinLnBrk="0" hangingPunct="1">
              <a:lnSpc>
                <a:spcPct val="100000"/>
              </a:lnSpc>
              <a:spcBef>
                <a:spcPts val="0"/>
              </a:spcBef>
              <a:spcAft>
                <a:spcPts val="0"/>
              </a:spcAft>
              <a:buClrTx/>
              <a:buSzTx/>
              <a:buFontTx/>
              <a:buChar char="-"/>
              <a:tabLst/>
              <a:defRPr/>
            </a:pPr>
            <a:endParaRPr lang="en-US" dirty="0" smtClean="0"/>
          </a:p>
          <a:p>
            <a:pPr marL="971550" lvl="1" indent="-514350">
              <a:lnSpc>
                <a:spcPct val="100000"/>
              </a:lnSpc>
              <a:spcBef>
                <a:spcPts val="0"/>
              </a:spcBef>
              <a:buFont typeface="+mj-lt"/>
              <a:buAutoNum type="arabicPeriod"/>
            </a:pPr>
            <a:r>
              <a:rPr lang="en-US" dirty="0" smtClean="0"/>
              <a:t>Personal Engagement: 2 marks</a:t>
            </a:r>
          </a:p>
          <a:p>
            <a:pPr marL="971550" lvl="1" indent="-514350">
              <a:lnSpc>
                <a:spcPct val="100000"/>
              </a:lnSpc>
              <a:spcBef>
                <a:spcPts val="0"/>
              </a:spcBef>
              <a:buFont typeface="+mj-lt"/>
              <a:buAutoNum type="arabicPeriod"/>
            </a:pPr>
            <a:endParaRPr lang="en-US" dirty="0" smtClean="0"/>
          </a:p>
          <a:p>
            <a:pPr marL="971550" lvl="1" indent="-514350">
              <a:lnSpc>
                <a:spcPct val="100000"/>
              </a:lnSpc>
              <a:spcBef>
                <a:spcPts val="0"/>
              </a:spcBef>
              <a:buFont typeface="+mj-lt"/>
              <a:buAutoNum type="arabicPeriod"/>
            </a:pPr>
            <a:r>
              <a:rPr lang="en-US" dirty="0" smtClean="0"/>
              <a:t>Exploration: 6 marks</a:t>
            </a:r>
          </a:p>
          <a:p>
            <a:pPr marL="971550" lvl="1" indent="-514350">
              <a:lnSpc>
                <a:spcPct val="100000"/>
              </a:lnSpc>
              <a:spcBef>
                <a:spcPts val="0"/>
              </a:spcBef>
              <a:buFont typeface="+mj-lt"/>
              <a:buAutoNum type="arabicPeriod"/>
            </a:pPr>
            <a:endParaRPr lang="en-US" dirty="0" smtClean="0"/>
          </a:p>
          <a:p>
            <a:pPr marL="971550" lvl="1" indent="-514350">
              <a:lnSpc>
                <a:spcPct val="100000"/>
              </a:lnSpc>
              <a:spcBef>
                <a:spcPts val="0"/>
              </a:spcBef>
              <a:buFont typeface="+mj-lt"/>
              <a:buAutoNum type="arabicPeriod"/>
            </a:pPr>
            <a:r>
              <a:rPr lang="en-US" dirty="0" smtClean="0"/>
              <a:t>Analysis: 6 marks</a:t>
            </a:r>
          </a:p>
          <a:p>
            <a:pPr marL="971550" lvl="1" indent="-514350">
              <a:lnSpc>
                <a:spcPct val="100000"/>
              </a:lnSpc>
              <a:spcBef>
                <a:spcPts val="0"/>
              </a:spcBef>
              <a:buFont typeface="+mj-lt"/>
              <a:buAutoNum type="arabicPeriod"/>
            </a:pPr>
            <a:endParaRPr lang="en-US" dirty="0" smtClean="0"/>
          </a:p>
          <a:p>
            <a:pPr marL="971550" lvl="1" indent="-514350">
              <a:lnSpc>
                <a:spcPct val="100000"/>
              </a:lnSpc>
              <a:spcBef>
                <a:spcPts val="0"/>
              </a:spcBef>
              <a:buFont typeface="+mj-lt"/>
              <a:buAutoNum type="arabicPeriod"/>
            </a:pPr>
            <a:r>
              <a:rPr lang="en-US" dirty="0" smtClean="0"/>
              <a:t>Evaluation: 6 marks</a:t>
            </a:r>
          </a:p>
          <a:p>
            <a:pPr marL="971550" lvl="1" indent="-514350">
              <a:lnSpc>
                <a:spcPct val="100000"/>
              </a:lnSpc>
              <a:spcBef>
                <a:spcPts val="0"/>
              </a:spcBef>
              <a:buFont typeface="+mj-lt"/>
              <a:buAutoNum type="arabicPeriod"/>
            </a:pPr>
            <a:endParaRPr lang="en-US" dirty="0" smtClean="0"/>
          </a:p>
          <a:p>
            <a:pPr marL="971550" lvl="1" indent="-514350">
              <a:lnSpc>
                <a:spcPct val="100000"/>
              </a:lnSpc>
              <a:spcBef>
                <a:spcPts val="0"/>
              </a:spcBef>
              <a:buFont typeface="+mj-lt"/>
              <a:buAutoNum type="arabicPeriod"/>
            </a:pPr>
            <a:r>
              <a:rPr lang="en-US" dirty="0" smtClean="0"/>
              <a:t>Communication: 4 marks</a:t>
            </a:r>
          </a:p>
          <a:p>
            <a:pPr marL="971550" lvl="1" indent="-514350">
              <a:lnSpc>
                <a:spcPct val="100000"/>
              </a:lnSpc>
              <a:spcBef>
                <a:spcPts val="0"/>
              </a:spcBef>
              <a:buFont typeface="+mj-lt"/>
              <a:buAutoNum type="arabicPeriod"/>
            </a:pPr>
            <a:endParaRPr lang="en-US" dirty="0" smtClean="0"/>
          </a:p>
          <a:p>
            <a:pPr marL="457200" lvl="1" indent="0">
              <a:lnSpc>
                <a:spcPct val="100000"/>
              </a:lnSpc>
              <a:spcBef>
                <a:spcPts val="0"/>
              </a:spcBef>
              <a:buNone/>
            </a:pPr>
            <a:r>
              <a:rPr lang="en-US" dirty="0" smtClean="0"/>
              <a:t>(Total 24 marks)</a:t>
            </a:r>
          </a:p>
          <a:p>
            <a:pPr marL="457200" lvl="1" indent="0">
              <a:lnSpc>
                <a:spcPct val="100000"/>
              </a:lnSpc>
              <a:spcBef>
                <a:spcPts val="0"/>
              </a:spcBef>
              <a:buNone/>
            </a:pPr>
            <a:endParaRPr lang="en-US" dirty="0"/>
          </a:p>
          <a:p>
            <a:pPr marL="0" indent="0">
              <a:lnSpc>
                <a:spcPct val="100000"/>
              </a:lnSpc>
              <a:spcBef>
                <a:spcPts val="0"/>
              </a:spcBef>
              <a:buNone/>
            </a:pPr>
            <a:endParaRPr lang="en-US" dirty="0"/>
          </a:p>
          <a:p>
            <a:pPr marL="457200" lvl="1" indent="0">
              <a:lnSpc>
                <a:spcPct val="100000"/>
              </a:lnSpc>
              <a:spcBef>
                <a:spcPts val="0"/>
              </a:spcBef>
              <a:buNone/>
            </a:pPr>
            <a:endParaRPr lang="en-US" dirty="0" smtClean="0"/>
          </a:p>
          <a:p>
            <a:pPr marL="457200" lvl="1" indent="0">
              <a:lnSpc>
                <a:spcPct val="100000"/>
              </a:lnSpc>
              <a:spcBef>
                <a:spcPts val="0"/>
              </a:spcBef>
              <a:buNone/>
            </a:pPr>
            <a:endParaRPr lang="en-US" dirty="0" smtClean="0"/>
          </a:p>
        </p:txBody>
      </p:sp>
    </p:spTree>
    <p:extLst>
      <p:ext uri="{BB962C8B-B14F-4D97-AF65-F5344CB8AC3E}">
        <p14:creationId xmlns:p14="http://schemas.microsoft.com/office/powerpoint/2010/main" val="413362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392" y="138320"/>
            <a:ext cx="9144000" cy="905308"/>
          </a:xfrm>
          <a:solidFill>
            <a:srgbClr val="C9AED5"/>
          </a:solidFill>
        </p:spPr>
        <p:txBody>
          <a:bodyPr>
            <a:normAutofit/>
          </a:bodyPr>
          <a:lstStyle/>
          <a:p>
            <a:r>
              <a:rPr lang="en-US" sz="4800" dirty="0"/>
              <a:t>3</a:t>
            </a:r>
            <a:r>
              <a:rPr lang="en-US" sz="4800" dirty="0" smtClean="0"/>
              <a:t>. Referencing</a:t>
            </a:r>
            <a:endParaRPr lang="en-US" sz="4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5809" y="1251446"/>
            <a:ext cx="5073805" cy="5606554"/>
          </a:xfrm>
          <a:prstGeom prst="rect">
            <a:avLst/>
          </a:prstGeom>
        </p:spPr>
      </p:pic>
    </p:spTree>
    <p:extLst>
      <p:ext uri="{BB962C8B-B14F-4D97-AF65-F5344CB8AC3E}">
        <p14:creationId xmlns:p14="http://schemas.microsoft.com/office/powerpoint/2010/main" val="1571586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54" y="212726"/>
            <a:ext cx="11707091" cy="618548"/>
          </a:xfrm>
          <a:solidFill>
            <a:srgbClr val="C9AED5"/>
          </a:solidFill>
        </p:spPr>
        <p:txBody>
          <a:bodyPr>
            <a:normAutofit fontScale="90000"/>
          </a:bodyPr>
          <a:lstStyle/>
          <a:p>
            <a:r>
              <a:rPr lang="en-US" dirty="0"/>
              <a:t>3</a:t>
            </a:r>
            <a:r>
              <a:rPr lang="en-US" dirty="0" smtClean="0"/>
              <a:t>. Referencing</a:t>
            </a:r>
            <a:endParaRPr lang="en-US" dirty="0"/>
          </a:p>
        </p:txBody>
      </p:sp>
      <p:sp>
        <p:nvSpPr>
          <p:cNvPr id="3" name="Content Placeholder 2"/>
          <p:cNvSpPr>
            <a:spLocks noGrp="1"/>
          </p:cNvSpPr>
          <p:nvPr>
            <p:ph idx="1"/>
          </p:nvPr>
        </p:nvSpPr>
        <p:spPr>
          <a:xfrm>
            <a:off x="242453" y="1022060"/>
            <a:ext cx="11707091" cy="5641975"/>
          </a:xfrm>
        </p:spPr>
        <p:txBody>
          <a:bodyPr>
            <a:normAutofit/>
          </a:bodyPr>
          <a:lstStyle/>
          <a:p>
            <a:pPr marR="0" lvl="0" defTabSz="914400" eaLnBrk="1" fontAlgn="auto" latinLnBrk="0" hangingPunct="1">
              <a:lnSpc>
                <a:spcPct val="100000"/>
              </a:lnSpc>
              <a:spcBef>
                <a:spcPts val="0"/>
              </a:spcBef>
              <a:spcAft>
                <a:spcPts val="0"/>
              </a:spcAft>
              <a:buClrTx/>
              <a:buSzTx/>
              <a:buFontTx/>
              <a:buChar char="-"/>
              <a:tabLst/>
              <a:defRPr/>
            </a:pPr>
            <a:r>
              <a:rPr lang="en-US" dirty="0" smtClean="0"/>
              <a:t>Anything that is not your own work MUST be referenced.</a:t>
            </a:r>
          </a:p>
          <a:p>
            <a:pPr marR="0" lvl="0" defTabSz="914400" eaLnBrk="1" fontAlgn="auto" latinLnBrk="0" hangingPunct="1">
              <a:lnSpc>
                <a:spcPct val="100000"/>
              </a:lnSpc>
              <a:spcBef>
                <a:spcPts val="0"/>
              </a:spcBef>
              <a:spcAft>
                <a:spcPts val="0"/>
              </a:spcAft>
              <a:buClrTx/>
              <a:buSzTx/>
              <a:buFontTx/>
              <a:buChar char="-"/>
              <a:tabLst/>
              <a:defRPr/>
            </a:pPr>
            <a:endParaRPr lang="en-US" dirty="0" smtClean="0"/>
          </a:p>
          <a:p>
            <a:pPr marL="0" marR="0" lvl="0" indent="0" defTabSz="914400" eaLnBrk="1" fontAlgn="auto" latinLnBrk="0" hangingPunct="1">
              <a:lnSpc>
                <a:spcPct val="100000"/>
              </a:lnSpc>
              <a:spcBef>
                <a:spcPts val="0"/>
              </a:spcBef>
              <a:spcAft>
                <a:spcPts val="0"/>
              </a:spcAft>
              <a:buClrTx/>
              <a:buSzTx/>
              <a:buNone/>
              <a:tabLst/>
              <a:defRPr/>
            </a:pPr>
            <a:r>
              <a:rPr lang="en-US" dirty="0" smtClean="0"/>
              <a:t>Main areas that include referencing:</a:t>
            </a:r>
          </a:p>
          <a:p>
            <a:pPr marR="0" lvl="0" defTabSz="914400" eaLnBrk="1" fontAlgn="auto" latinLnBrk="0" hangingPunct="1">
              <a:lnSpc>
                <a:spcPct val="100000"/>
              </a:lnSpc>
              <a:spcBef>
                <a:spcPts val="0"/>
              </a:spcBef>
              <a:spcAft>
                <a:spcPts val="0"/>
              </a:spcAft>
              <a:buClrTx/>
              <a:buSzTx/>
              <a:buFontTx/>
              <a:buChar char="-"/>
              <a:tabLst/>
              <a:defRPr/>
            </a:pPr>
            <a:endParaRPr lang="en-US" dirty="0"/>
          </a:p>
          <a:p>
            <a:pPr marR="0" lvl="0" defTabSz="914400" eaLnBrk="1" fontAlgn="auto" latinLnBrk="0" hangingPunct="1">
              <a:lnSpc>
                <a:spcPct val="100000"/>
              </a:lnSpc>
              <a:spcBef>
                <a:spcPts val="0"/>
              </a:spcBef>
              <a:spcAft>
                <a:spcPts val="0"/>
              </a:spcAft>
              <a:buClrTx/>
              <a:buSzTx/>
              <a:buFontTx/>
              <a:buChar char="-"/>
              <a:tabLst/>
              <a:defRPr/>
            </a:pPr>
            <a:r>
              <a:rPr lang="en-US" dirty="0" smtClean="0"/>
              <a:t>Background information and introduction</a:t>
            </a:r>
            <a:endParaRPr lang="en-US" dirty="0"/>
          </a:p>
          <a:p>
            <a:pPr marR="0" lvl="0" defTabSz="914400" eaLnBrk="1" fontAlgn="auto" latinLnBrk="0" hangingPunct="1">
              <a:lnSpc>
                <a:spcPct val="100000"/>
              </a:lnSpc>
              <a:spcBef>
                <a:spcPts val="0"/>
              </a:spcBef>
              <a:spcAft>
                <a:spcPts val="0"/>
              </a:spcAft>
              <a:buClrTx/>
              <a:buSzTx/>
              <a:buFontTx/>
              <a:buChar char="-"/>
              <a:tabLst/>
              <a:defRPr/>
            </a:pPr>
            <a:r>
              <a:rPr lang="en-US" dirty="0" smtClean="0"/>
              <a:t>Pictures, images, diagrams, graphs that are not drawn/generated by you </a:t>
            </a:r>
            <a:endParaRPr lang="en-US" dirty="0"/>
          </a:p>
          <a:p>
            <a:pPr marR="0" lvl="0" defTabSz="914400" eaLnBrk="1" fontAlgn="auto" latinLnBrk="0" hangingPunct="1">
              <a:lnSpc>
                <a:spcPct val="100000"/>
              </a:lnSpc>
              <a:spcBef>
                <a:spcPts val="0"/>
              </a:spcBef>
              <a:spcAft>
                <a:spcPts val="0"/>
              </a:spcAft>
              <a:buClrTx/>
              <a:buSzTx/>
              <a:buFontTx/>
              <a:buChar char="-"/>
              <a:tabLst/>
              <a:defRPr/>
            </a:pPr>
            <a:r>
              <a:rPr lang="en-US" dirty="0" smtClean="0"/>
              <a:t>Explanations of variables (</a:t>
            </a:r>
            <a:r>
              <a:rPr lang="en-US" b="1" dirty="0" smtClean="0"/>
              <a:t>why </a:t>
            </a:r>
            <a:r>
              <a:rPr lang="en-US" dirty="0" smtClean="0"/>
              <a:t>they need to be controlled)</a:t>
            </a:r>
            <a:endParaRPr lang="en-US" dirty="0"/>
          </a:p>
          <a:p>
            <a:pPr marR="0" lvl="0" defTabSz="914400" eaLnBrk="1" fontAlgn="auto" latinLnBrk="0" hangingPunct="1">
              <a:lnSpc>
                <a:spcPct val="100000"/>
              </a:lnSpc>
              <a:spcBef>
                <a:spcPts val="0"/>
              </a:spcBef>
              <a:spcAft>
                <a:spcPts val="0"/>
              </a:spcAft>
              <a:buClrTx/>
              <a:buSzTx/>
              <a:buFontTx/>
              <a:buChar char="-"/>
              <a:tabLst/>
              <a:defRPr/>
            </a:pPr>
            <a:r>
              <a:rPr lang="en-US" dirty="0" smtClean="0"/>
              <a:t>Conclusion</a:t>
            </a:r>
          </a:p>
          <a:p>
            <a:pPr marR="0" lvl="0" defTabSz="914400" eaLnBrk="1" fontAlgn="auto" latinLnBrk="0" hangingPunct="1">
              <a:lnSpc>
                <a:spcPct val="100000"/>
              </a:lnSpc>
              <a:spcBef>
                <a:spcPts val="0"/>
              </a:spcBef>
              <a:spcAft>
                <a:spcPts val="0"/>
              </a:spcAft>
              <a:buClrTx/>
              <a:buSzTx/>
              <a:buFontTx/>
              <a:buChar char="-"/>
              <a:tabLst/>
              <a:defRPr/>
            </a:pPr>
            <a:r>
              <a:rPr lang="en-US" dirty="0" smtClean="0"/>
              <a:t>Improvements</a:t>
            </a:r>
          </a:p>
          <a:p>
            <a:pPr marR="0" lvl="0" defTabSz="914400" eaLnBrk="1" fontAlgn="auto" latinLnBrk="0" hangingPunct="1">
              <a:lnSpc>
                <a:spcPct val="100000"/>
              </a:lnSpc>
              <a:spcBef>
                <a:spcPts val="0"/>
              </a:spcBef>
              <a:spcAft>
                <a:spcPts val="0"/>
              </a:spcAft>
              <a:buClrTx/>
              <a:buSzTx/>
              <a:buFontTx/>
              <a:buChar char="-"/>
              <a:tabLst/>
              <a:defRPr/>
            </a:pPr>
            <a:r>
              <a:rPr lang="en-US" dirty="0" smtClean="0"/>
              <a:t>Extensions to experiment</a:t>
            </a:r>
          </a:p>
          <a:p>
            <a:pPr marR="0" lvl="0" defTabSz="914400" eaLnBrk="1" fontAlgn="auto" latinLnBrk="0" hangingPunct="1">
              <a:lnSpc>
                <a:spcPct val="100000"/>
              </a:lnSpc>
              <a:spcBef>
                <a:spcPts val="0"/>
              </a:spcBef>
              <a:spcAft>
                <a:spcPts val="0"/>
              </a:spcAft>
              <a:buClrTx/>
              <a:buSzTx/>
              <a:buFontTx/>
              <a:buChar char="-"/>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113217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1953</Words>
  <Application>Microsoft Macintosh PowerPoint</Application>
  <PresentationFormat>Custom</PresentationFormat>
  <Paragraphs>332</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DP Biology Internal Assessment</vt:lpstr>
      <vt:lpstr>1. Introduction: What is the IA?</vt:lpstr>
      <vt:lpstr>1. Introduction: What is the IA?</vt:lpstr>
      <vt:lpstr>1. Introduction: What is the IA?</vt:lpstr>
      <vt:lpstr>1. Introduction: What is the IA?</vt:lpstr>
      <vt:lpstr>2. Closer look at each section</vt:lpstr>
      <vt:lpstr>2. Closer look at each section</vt:lpstr>
      <vt:lpstr>3. Referencing</vt:lpstr>
      <vt:lpstr>3. Referencing</vt:lpstr>
      <vt:lpstr>3. Referencing</vt:lpstr>
      <vt:lpstr>3. Referencing</vt:lpstr>
      <vt:lpstr>3. Referencing</vt:lpstr>
      <vt:lpstr>4. What does an IA look like?</vt:lpstr>
      <vt:lpstr>5. Example titles</vt:lpstr>
      <vt:lpstr>6. Your tasks</vt:lpstr>
      <vt:lpstr>7. Key dates</vt:lpstr>
      <vt:lpstr>7. Key dates: JW</vt:lpstr>
      <vt:lpstr>7. Key dates: TK</vt:lpstr>
      <vt:lpstr>8. Common Mistakes</vt:lpstr>
      <vt:lpstr>8. Common mistakes</vt:lpstr>
      <vt:lpstr>8. Common mistakes</vt:lpstr>
      <vt:lpstr>8. Common mistakes</vt:lpstr>
      <vt:lpstr>8. Common mistakes</vt:lpstr>
      <vt:lpstr>8. Common mistakes</vt:lpstr>
      <vt:lpstr>8. Common mistakes</vt:lpstr>
      <vt:lpstr>8. Common mistakes</vt:lpstr>
      <vt:lpstr>8. Common mistakes</vt:lpstr>
      <vt:lpstr>8. Common mistakes</vt:lpstr>
      <vt:lpstr>8. Common mistakes</vt:lpstr>
      <vt:lpstr>8. Common mistakes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DP Biology Internal Assessment</dc:title>
  <dc:creator>J whitehair</dc:creator>
  <cp:lastModifiedBy>Thomas Kitwood</cp:lastModifiedBy>
  <cp:revision>112</cp:revision>
  <dcterms:created xsi:type="dcterms:W3CDTF">2017-06-12T01:54:15Z</dcterms:created>
  <dcterms:modified xsi:type="dcterms:W3CDTF">2017-06-20T01:17:43Z</dcterms:modified>
</cp:coreProperties>
</file>