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93" r:id="rId3"/>
    <p:sldId id="294" r:id="rId4"/>
    <p:sldId id="295" r:id="rId5"/>
    <p:sldId id="296" r:id="rId6"/>
    <p:sldId id="274" r:id="rId7"/>
    <p:sldId id="297" r:id="rId8"/>
    <p:sldId id="298" r:id="rId9"/>
    <p:sldId id="299" r:id="rId10"/>
    <p:sldId id="287" r:id="rId11"/>
    <p:sldId id="288" r:id="rId12"/>
    <p:sldId id="289" r:id="rId13"/>
    <p:sldId id="290" r:id="rId14"/>
    <p:sldId id="291" r:id="rId15"/>
    <p:sldId id="292" r:id="rId16"/>
    <p:sldId id="278" r:id="rId17"/>
    <p:sldId id="277" r:id="rId18"/>
    <p:sldId id="279" r:id="rId19"/>
    <p:sldId id="281" r:id="rId20"/>
    <p:sldId id="282" r:id="rId21"/>
    <p:sldId id="283" r:id="rId22"/>
    <p:sldId id="284" r:id="rId23"/>
    <p:sldId id="285" r:id="rId24"/>
    <p:sldId id="280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BFCA1-F9E6-D54E-B3EE-A48953252130}" type="datetimeFigureOut">
              <a:rPr lang="en-US" smtClean="0"/>
              <a:t>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241A0-C3A9-DA41-AF90-E42FAEA7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4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5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1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9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2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1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0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2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E224-840A-472D-B39B-9DE239F1746A}" type="datetimeFigureOut">
              <a:rPr lang="en-GB" smtClean="0"/>
              <a:t>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0893-3184-44B0-97AF-85FF67FC2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a0c9ONZMck" TargetMode="Externa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3.jpg"/><Relationship Id="rId5" Type="http://schemas.openxmlformats.org/officeDocument/2006/relationships/image" Target="../media/image22.jp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how sound waves behave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State </a:t>
            </a:r>
            <a:r>
              <a:rPr lang="en-US" sz="2800" dirty="0" smtClean="0"/>
              <a:t>how sound travels</a:t>
            </a:r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  </a:t>
            </a: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700808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Describe</a:t>
            </a:r>
            <a:r>
              <a:rPr lang="en-US" sz="2800" dirty="0" smtClean="0">
                <a:solidFill>
                  <a:srgbClr val="000000"/>
                </a:solidFill>
              </a:rPr>
              <a:t> what causes an echo</a:t>
            </a: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what an insulator is</a:t>
            </a:r>
          </a:p>
          <a:p>
            <a:pPr algn="ctr"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 Jar </a:t>
            </a:r>
            <a:r>
              <a:rPr lang="en-GB" dirty="0" smtClean="0">
                <a:hlinkClick r:id="rId2"/>
              </a:rPr>
              <a:t>experiment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28392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19311"/>
              </p:ext>
            </p:extLst>
          </p:nvPr>
        </p:nvGraphicFramePr>
        <p:xfrm>
          <a:off x="5004048" y="1340768"/>
          <a:ext cx="386375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752"/>
              </a:tblGrid>
              <a:tr h="25027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17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09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 Jar experiment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28392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26762"/>
              </p:ext>
            </p:extLst>
          </p:nvPr>
        </p:nvGraphicFramePr>
        <p:xfrm>
          <a:off x="5004048" y="1340768"/>
          <a:ext cx="386375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752"/>
              </a:tblGrid>
              <a:tr h="25027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 bell is switched on you can hear it ringing.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17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9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 Jar experiment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28392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06407"/>
              </p:ext>
            </p:extLst>
          </p:nvPr>
        </p:nvGraphicFramePr>
        <p:xfrm>
          <a:off x="5004048" y="1340768"/>
          <a:ext cx="386375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752"/>
              </a:tblGrid>
              <a:tr h="25027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 bell is switched on you can hear it ringing.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When the air is pumped out of the bell jar, the ringing gets quieter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17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50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 Jar experiment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28392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0662"/>
              </p:ext>
            </p:extLst>
          </p:nvPr>
        </p:nvGraphicFramePr>
        <p:xfrm>
          <a:off x="5004048" y="1340768"/>
          <a:ext cx="3863752" cy="416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752"/>
              </a:tblGrid>
              <a:tr h="25027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 bell is switched on you can hear it ringing.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When the air is pumped out of the bell jar, the ringing gets quieter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It is almost silent when the pump is stopped.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17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70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 Jar experiment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28392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33602"/>
              </p:ext>
            </p:extLst>
          </p:nvPr>
        </p:nvGraphicFramePr>
        <p:xfrm>
          <a:off x="5004048" y="1340768"/>
          <a:ext cx="3863752" cy="416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752"/>
              </a:tblGrid>
              <a:tr h="25027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 bell is switched on you can hear it ringing.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When the air is pumped out of the bell jar, the ringing gets quieter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It is almost silent when the pump is stopped.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17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You can hear the ringing because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the air is carrying the sound wave.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1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 Jar experiment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28392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71149"/>
              </p:ext>
            </p:extLst>
          </p:nvPr>
        </p:nvGraphicFramePr>
        <p:xfrm>
          <a:off x="5004048" y="1340768"/>
          <a:ext cx="386375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752"/>
              </a:tblGrid>
              <a:tr h="25027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 bell is switched on you can hear it ringing.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When the air is pumped out of the bell jar, the ringing gets quieter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It is almost silent when the pump is stopped.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17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You can hear the ringing because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the air is carrying the sound wave.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When the air is pumped out, the sound wave cannot travel as there are no air particles to vibrate and pass on the energy.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85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2386608" cy="187220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Depends on the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Reflect</a:t>
            </a:r>
          </a:p>
          <a:p>
            <a:pPr marL="514350" indent="-514350">
              <a:buAutoNum type="arabicPeriod"/>
            </a:pPr>
            <a:r>
              <a:rPr lang="en-US" dirty="0" smtClean="0"/>
              <a:t>Absorb</a:t>
            </a:r>
          </a:p>
          <a:p>
            <a:pPr marL="514350" indent="-514350">
              <a:buAutoNum type="arabicPeriod"/>
            </a:pPr>
            <a:r>
              <a:rPr lang="en-US" dirty="0" smtClean="0"/>
              <a:t>Transmit</a:t>
            </a:r>
            <a:endParaRPr lang="en-US" dirty="0"/>
          </a:p>
        </p:txBody>
      </p:sp>
      <p:pic>
        <p:nvPicPr>
          <p:cNvPr id="4" name="Picture 3" descr="obstacle_s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2" y="3501008"/>
            <a:ext cx="8858292" cy="317287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sound waves meet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ltrasound_echo_ran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25166" cy="48691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Echoes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4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are a designer of a house. Each person in the family has different needs – you need to plan what materials should be used to cater for this.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Your Task</a:t>
            </a:r>
            <a:endParaRPr lang="en-US" dirty="0"/>
          </a:p>
        </p:txBody>
      </p:sp>
      <p:pic>
        <p:nvPicPr>
          <p:cNvPr id="6" name="Picture 5" descr="RTdoXXET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4055703" cy="34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Just had a new baby</a:t>
            </a:r>
          </a:p>
          <a:p>
            <a:pPr marL="0" indent="0" algn="ctr">
              <a:buNone/>
            </a:pPr>
            <a:r>
              <a:rPr lang="en-US" dirty="0" smtClean="0"/>
              <a:t>Snores very loudly when sleeping</a:t>
            </a:r>
          </a:p>
          <a:p>
            <a:pPr marL="0" indent="0" algn="ctr">
              <a:buNone/>
            </a:pPr>
            <a:r>
              <a:rPr lang="en-US" dirty="0" smtClean="0"/>
              <a:t>Likes to make tools (involves hitting metal with hammers)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6347048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Daddy</a:t>
            </a:r>
            <a:endParaRPr lang="en-US" dirty="0"/>
          </a:p>
        </p:txBody>
      </p:sp>
      <p:pic>
        <p:nvPicPr>
          <p:cNvPr id="2" name="Picture 1" descr="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28" y="0"/>
            <a:ext cx="2276872" cy="2276872"/>
          </a:xfrm>
          <a:prstGeom prst="rect">
            <a:avLst/>
          </a:prstGeom>
        </p:spPr>
      </p:pic>
      <p:pic>
        <p:nvPicPr>
          <p:cNvPr id="4" name="Picture 3" descr="t300-snoring-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2857500" cy="1914525"/>
          </a:xfrm>
          <a:prstGeom prst="rect">
            <a:avLst/>
          </a:prstGeom>
        </p:spPr>
      </p:pic>
      <p:pic>
        <p:nvPicPr>
          <p:cNvPr id="7" name="Picture 6" descr="10949812-carpenter-builder-hammer-walking-carto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73016"/>
            <a:ext cx="1407642" cy="2994984"/>
          </a:xfrm>
          <a:prstGeom prst="rect">
            <a:avLst/>
          </a:prstGeom>
        </p:spPr>
      </p:pic>
      <p:pic>
        <p:nvPicPr>
          <p:cNvPr id="8" name="Picture 7" descr="di4o5px4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0"/>
            <a:ext cx="2667613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6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8.5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Just had a new baby</a:t>
            </a:r>
          </a:p>
          <a:p>
            <a:pPr marL="0" indent="0" algn="ctr">
              <a:buNone/>
            </a:pPr>
            <a:r>
              <a:rPr lang="en-US" dirty="0" smtClean="0"/>
              <a:t>Very tired – needs a lot of sleep</a:t>
            </a:r>
          </a:p>
          <a:p>
            <a:pPr marL="0" indent="0" algn="ctr">
              <a:buNone/>
            </a:pPr>
            <a:r>
              <a:rPr lang="en-US" dirty="0" smtClean="0"/>
              <a:t>Moved into the loft room as husband snores too loudly every night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5915000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Mummy</a:t>
            </a:r>
            <a:endParaRPr lang="en-US" dirty="0"/>
          </a:p>
        </p:txBody>
      </p:sp>
      <p:pic>
        <p:nvPicPr>
          <p:cNvPr id="2" name="Picture 1" descr="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521200"/>
            <a:ext cx="3467100" cy="2336800"/>
          </a:xfrm>
          <a:prstGeom prst="rect">
            <a:avLst/>
          </a:prstGeom>
        </p:spPr>
      </p:pic>
      <p:pic>
        <p:nvPicPr>
          <p:cNvPr id="4" name="Picture 3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2411760"/>
          </a:xfrm>
          <a:prstGeom prst="rect">
            <a:avLst/>
          </a:prstGeom>
        </p:spPr>
      </p:pic>
      <p:pic>
        <p:nvPicPr>
          <p:cNvPr id="6" name="Picture 5" descr="di4o5px4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667613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4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New baby </a:t>
            </a:r>
          </a:p>
          <a:p>
            <a:pPr marL="0" indent="0" algn="ctr">
              <a:buNone/>
            </a:pPr>
            <a:r>
              <a:rPr lang="en-US" dirty="0" smtClean="0"/>
              <a:t>5 months old</a:t>
            </a:r>
          </a:p>
          <a:p>
            <a:pPr marL="0" indent="0" algn="ctr">
              <a:buNone/>
            </a:pPr>
            <a:r>
              <a:rPr lang="en-US" dirty="0" smtClean="0"/>
              <a:t>Screams and cries when hungry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Mummy and daddy must be able to hear her when she cries so they can feed her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Daughter	</a:t>
            </a:r>
            <a:endParaRPr lang="en-US" dirty="0"/>
          </a:p>
        </p:txBody>
      </p:sp>
      <p:pic>
        <p:nvPicPr>
          <p:cNvPr id="2" name="Picture 1" descr="Baby-wein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674919" cy="46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2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67687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Plays the drums</a:t>
            </a:r>
          </a:p>
          <a:p>
            <a:pPr marL="0" indent="0" algn="ctr">
              <a:buNone/>
            </a:pPr>
            <a:r>
              <a:rPr lang="en-US" dirty="0" smtClean="0"/>
              <a:t>Drums were too heavy to carry upstairs</a:t>
            </a:r>
            <a:r>
              <a:rPr lang="en-US" dirty="0"/>
              <a:t> </a:t>
            </a:r>
            <a:r>
              <a:rPr lang="en-US" dirty="0" smtClean="0"/>
              <a:t>so he has a ground floor room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5338936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Son</a:t>
            </a:r>
            <a:endParaRPr lang="en-US" dirty="0"/>
          </a:p>
        </p:txBody>
      </p:sp>
      <p:pic>
        <p:nvPicPr>
          <p:cNvPr id="2" name="Picture 1" descr="boy-cartoon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39752" cy="2916113"/>
          </a:xfrm>
          <a:prstGeom prst="rect">
            <a:avLst/>
          </a:prstGeom>
        </p:spPr>
      </p:pic>
      <p:pic>
        <p:nvPicPr>
          <p:cNvPr id="4" name="Picture 3" descr="toonvectors-71306-1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3136714" cy="3136714"/>
          </a:xfrm>
          <a:prstGeom prst="rect">
            <a:avLst/>
          </a:prstGeom>
        </p:spPr>
      </p:pic>
      <p:pic>
        <p:nvPicPr>
          <p:cNvPr id="6" name="Picture 5" descr="1194986672345798788drums_jarno_vasamaa_.svg.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3783724" cy="30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0691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Although old she has great hearing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Super grumpy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Cannot walk up the stairs so has a ground floor room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Likes to read – so needs peace and quiet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Gets headaches from too much noise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Granny</a:t>
            </a:r>
            <a:endParaRPr lang="en-US" dirty="0"/>
          </a:p>
        </p:txBody>
      </p:sp>
      <p:pic>
        <p:nvPicPr>
          <p:cNvPr id="2" name="Picture 1" descr="Granny_Rocko_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046947" cy="2952328"/>
          </a:xfrm>
          <a:prstGeom prst="rect">
            <a:avLst/>
          </a:prstGeom>
        </p:spPr>
      </p:pic>
      <p:pic>
        <p:nvPicPr>
          <p:cNvPr id="4" name="Picture 3" descr="1197085885105139227CrazyTerabyte_Boo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1670199" cy="1728192"/>
          </a:xfrm>
          <a:prstGeom prst="rect">
            <a:avLst/>
          </a:prstGeom>
        </p:spPr>
      </p:pic>
      <p:pic>
        <p:nvPicPr>
          <p:cNvPr id="6" name="Picture 5" descr="Headache-5-cartoon-193x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24" y="4186424"/>
            <a:ext cx="1716576" cy="26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6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680520" cy="7200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u="sng" dirty="0" smtClean="0"/>
              <a:t>Design a house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4680520" cy="561662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The family has 5 members.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Granny = Loves to read in the peace and quiet</a:t>
            </a:r>
          </a:p>
          <a:p>
            <a:pPr marL="0" indent="0">
              <a:buNone/>
            </a:pPr>
            <a:r>
              <a:rPr lang="en-US" sz="1800" dirty="0" smtClean="0"/>
              <a:t>Daddy = Loves to make tools and snores, must hear baby</a:t>
            </a:r>
          </a:p>
          <a:p>
            <a:pPr marL="0" indent="0">
              <a:buNone/>
            </a:pPr>
            <a:r>
              <a:rPr lang="en-US" sz="1800" dirty="0" smtClean="0"/>
              <a:t>Mummy = Loves to sleep, must hear baby</a:t>
            </a:r>
          </a:p>
          <a:p>
            <a:pPr marL="0" indent="0">
              <a:buNone/>
            </a:pPr>
            <a:r>
              <a:rPr lang="en-US" sz="1800" dirty="0" smtClean="0"/>
              <a:t>Son = Loves to play the drums</a:t>
            </a:r>
          </a:p>
          <a:p>
            <a:pPr marL="0" indent="0">
              <a:buNone/>
            </a:pPr>
            <a:r>
              <a:rPr lang="en-US" sz="1800" dirty="0" smtClean="0"/>
              <a:t>Daughter = Screams and cries when hungry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You must keep the house in the design to the right. However you can use any materials you wish for each room. 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/>
              <a:t>Design your room by drawing it </a:t>
            </a:r>
          </a:p>
          <a:p>
            <a:pPr>
              <a:buFontTx/>
              <a:buChar char="-"/>
            </a:pPr>
            <a:r>
              <a:rPr lang="en-US" sz="1800" dirty="0" smtClean="0"/>
              <a:t>Label your materials</a:t>
            </a:r>
          </a:p>
          <a:p>
            <a:pPr>
              <a:buFontTx/>
              <a:buChar char="-"/>
            </a:pPr>
            <a:r>
              <a:rPr lang="en-US" sz="1800" dirty="0" smtClean="0"/>
              <a:t>Explain why you used those materials</a:t>
            </a:r>
          </a:p>
          <a:p>
            <a:pPr>
              <a:buFontTx/>
              <a:buChar char="-"/>
            </a:pPr>
            <a:r>
              <a:rPr lang="en-US" sz="1800" dirty="0" smtClean="0"/>
              <a:t>Describe what an insulator is</a:t>
            </a:r>
          </a:p>
          <a:p>
            <a:pPr>
              <a:buFontTx/>
              <a:buChar char="-"/>
            </a:pPr>
            <a:r>
              <a:rPr lang="en-US" sz="1800" dirty="0" smtClean="0"/>
              <a:t>Describe what an echo 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4048" y="3645024"/>
            <a:ext cx="1800200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</a:t>
            </a:r>
            <a:r>
              <a:rPr lang="en-US" sz="1800" dirty="0" smtClean="0"/>
              <a:t>on’s room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76256" y="3645024"/>
            <a:ext cx="1800200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Granny’s room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4048" y="2060848"/>
            <a:ext cx="1800200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Daddy’s room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76256" y="2060848"/>
            <a:ext cx="1800200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Daughter’s room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0152" y="476672"/>
            <a:ext cx="1800200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Mummy’s room</a:t>
            </a:r>
          </a:p>
        </p:txBody>
      </p:sp>
      <p:pic>
        <p:nvPicPr>
          <p:cNvPr id="9" name="Picture 8" descr="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1152128" cy="1152128"/>
          </a:xfrm>
          <a:prstGeom prst="rect">
            <a:avLst/>
          </a:prstGeom>
        </p:spPr>
      </p:pic>
      <p:pic>
        <p:nvPicPr>
          <p:cNvPr id="10" name="Picture 9" descr="Granny_Rocko_3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54" y="3933056"/>
            <a:ext cx="798809" cy="1152128"/>
          </a:xfrm>
          <a:prstGeom prst="rect">
            <a:avLst/>
          </a:prstGeom>
        </p:spPr>
      </p:pic>
      <p:pic>
        <p:nvPicPr>
          <p:cNvPr id="11" name="Picture 10" descr="boy-cartoon-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07" y="3933056"/>
            <a:ext cx="975104" cy="1215305"/>
          </a:xfrm>
          <a:prstGeom prst="rect">
            <a:avLst/>
          </a:prstGeom>
        </p:spPr>
      </p:pic>
      <p:pic>
        <p:nvPicPr>
          <p:cNvPr id="12" name="Picture 11" descr="Baby-weint.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0888"/>
            <a:ext cx="1146527" cy="1146527"/>
          </a:xfrm>
          <a:prstGeom prst="rect">
            <a:avLst/>
          </a:prstGeom>
        </p:spPr>
      </p:pic>
      <p:pic>
        <p:nvPicPr>
          <p:cNvPr id="13" name="Picture 12" descr="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6712"/>
            <a:ext cx="1080120" cy="108012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004048" y="5301208"/>
            <a:ext cx="3960440" cy="13681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Complete this in pairs on a piece of A3 paper. You have the lessons on Tuesday and Thursday. You have 10 </a:t>
            </a:r>
            <a:r>
              <a:rPr lang="en-US" sz="1800" dirty="0" err="1" smtClean="0"/>
              <a:t>mins</a:t>
            </a:r>
            <a:r>
              <a:rPr lang="en-US" sz="1800" dirty="0" smtClean="0"/>
              <a:t> of the lesson on Friday to hand it in. You can complete for homework.</a:t>
            </a:r>
          </a:p>
        </p:txBody>
      </p:sp>
    </p:spTree>
    <p:extLst>
      <p:ext uri="{BB962C8B-B14F-4D97-AF65-F5344CB8AC3E}">
        <p14:creationId xmlns:p14="http://schemas.microsoft.com/office/powerpoint/2010/main" val="194163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how sound waves behave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State </a:t>
            </a:r>
            <a:r>
              <a:rPr lang="en-US" sz="2800" dirty="0" smtClean="0"/>
              <a:t>how sound travels</a:t>
            </a:r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  </a:t>
            </a: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Describe</a:t>
            </a:r>
            <a:r>
              <a:rPr lang="en-US" sz="2800" dirty="0" smtClean="0">
                <a:solidFill>
                  <a:srgbClr val="000000"/>
                </a:solidFill>
              </a:rPr>
              <a:t> what causes an echo</a:t>
            </a: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what an insulator is</a:t>
            </a:r>
          </a:p>
          <a:p>
            <a:pPr algn="ctr"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8.53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8.5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1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8.5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ound_wa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8.55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3" y="548680"/>
            <a:ext cx="9144000" cy="58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8.5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3" b="-33"/>
          <a:stretch>
            <a:fillRect/>
          </a:stretch>
        </p:blipFill>
        <p:spPr>
          <a:xfrm>
            <a:off x="10301" y="1052736"/>
            <a:ext cx="9034364" cy="4968552"/>
          </a:xfrm>
        </p:spPr>
      </p:pic>
    </p:spTree>
    <p:extLst>
      <p:ext uri="{BB962C8B-B14F-4D97-AF65-F5344CB8AC3E}">
        <p14:creationId xmlns:p14="http://schemas.microsoft.com/office/powerpoint/2010/main" val="65175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600</Words>
  <Application>Microsoft Macintosh PowerPoint</Application>
  <PresentationFormat>On-screen Show (4:3)</PresentationFormat>
  <Paragraphs>120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Particles</vt:lpstr>
      <vt:lpstr>PowerPoint Presentation</vt:lpstr>
      <vt:lpstr>PowerPoint Presentation</vt:lpstr>
      <vt:lpstr>PowerPoint Presentation</vt:lpstr>
      <vt:lpstr>Bell Jar experiment</vt:lpstr>
      <vt:lpstr>Bell Jar experiment</vt:lpstr>
      <vt:lpstr>Bell Jar experiment</vt:lpstr>
      <vt:lpstr>Bell Jar experiment</vt:lpstr>
      <vt:lpstr>Bell Jar experiment</vt:lpstr>
      <vt:lpstr>Bell Jar experiment</vt:lpstr>
      <vt:lpstr>Depends on the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a house</vt:lpstr>
      <vt:lpstr>PowerPoint Presentation</vt:lpstr>
    </vt:vector>
  </TitlesOfParts>
  <Company>Glyn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Sounds are Different</dc:title>
  <dc:creator>KEATINGM</dc:creator>
  <cp:lastModifiedBy>Thomas Kitwood</cp:lastModifiedBy>
  <cp:revision>34</cp:revision>
  <dcterms:created xsi:type="dcterms:W3CDTF">2014-03-14T08:52:24Z</dcterms:created>
  <dcterms:modified xsi:type="dcterms:W3CDTF">2017-03-01T01:15:50Z</dcterms:modified>
</cp:coreProperties>
</file>