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2" r:id="rId3"/>
    <p:sldId id="263" r:id="rId4"/>
    <p:sldId id="264" r:id="rId5"/>
    <p:sldId id="265" r:id="rId6"/>
    <p:sldId id="268" r:id="rId7"/>
    <p:sldId id="269" r:id="rId8"/>
    <p:sldId id="270" r:id="rId9"/>
    <p:sldId id="271" r:id="rId10"/>
    <p:sldId id="273" r:id="rId11"/>
    <p:sldId id="274" r:id="rId12"/>
    <p:sldId id="275" r:id="rId13"/>
    <p:sldId id="276"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6"/>
    <p:restoredTop sz="93692"/>
  </p:normalViewPr>
  <p:slideViewPr>
    <p:cSldViewPr snapToGrid="0" snapToObjects="1">
      <p:cViewPr varScale="1">
        <p:scale>
          <a:sx n="91" d="100"/>
          <a:sy n="91" d="100"/>
        </p:scale>
        <p:origin x="216"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FA1AF-E408-894C-A327-F816BB5153EF}" type="datetimeFigureOut">
              <a:rPr lang="en-US" smtClean="0"/>
              <a:t>10/11/17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AC718-0BAC-3743-9D7D-528C110B97CC}" type="slidenum">
              <a:rPr lang="en-US" smtClean="0"/>
              <a:t>‹#›</a:t>
            </a:fld>
            <a:endParaRPr lang="en-US"/>
          </a:p>
        </p:txBody>
      </p:sp>
    </p:spTree>
    <p:extLst>
      <p:ext uri="{BB962C8B-B14F-4D97-AF65-F5344CB8AC3E}">
        <p14:creationId xmlns:p14="http://schemas.microsoft.com/office/powerpoint/2010/main" val="76147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C950CF-AAD0-204F-A321-FB0BA72EFF0C}"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21EB9-C643-C94C-AD69-508802AA02FC}" type="slidenum">
              <a:rPr lang="en-US" smtClean="0"/>
              <a:t>‹#›</a:t>
            </a:fld>
            <a:endParaRPr lang="en-US"/>
          </a:p>
        </p:txBody>
      </p:sp>
    </p:spTree>
    <p:extLst>
      <p:ext uri="{BB962C8B-B14F-4D97-AF65-F5344CB8AC3E}">
        <p14:creationId xmlns:p14="http://schemas.microsoft.com/office/powerpoint/2010/main" val="59781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950CF-AAD0-204F-A321-FB0BA72EFF0C}"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21EB9-C643-C94C-AD69-508802AA02FC}" type="slidenum">
              <a:rPr lang="en-US" smtClean="0"/>
              <a:t>‹#›</a:t>
            </a:fld>
            <a:endParaRPr lang="en-US"/>
          </a:p>
        </p:txBody>
      </p:sp>
    </p:spTree>
    <p:extLst>
      <p:ext uri="{BB962C8B-B14F-4D97-AF65-F5344CB8AC3E}">
        <p14:creationId xmlns:p14="http://schemas.microsoft.com/office/powerpoint/2010/main" val="1501940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950CF-AAD0-204F-A321-FB0BA72EFF0C}"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21EB9-C643-C94C-AD69-508802AA02FC}" type="slidenum">
              <a:rPr lang="en-US" smtClean="0"/>
              <a:t>‹#›</a:t>
            </a:fld>
            <a:endParaRPr lang="en-US"/>
          </a:p>
        </p:txBody>
      </p:sp>
    </p:spTree>
    <p:extLst>
      <p:ext uri="{BB962C8B-B14F-4D97-AF65-F5344CB8AC3E}">
        <p14:creationId xmlns:p14="http://schemas.microsoft.com/office/powerpoint/2010/main" val="159180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950CF-AAD0-204F-A321-FB0BA72EFF0C}"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21EB9-C643-C94C-AD69-508802AA02FC}" type="slidenum">
              <a:rPr lang="en-US" smtClean="0"/>
              <a:t>‹#›</a:t>
            </a:fld>
            <a:endParaRPr lang="en-US"/>
          </a:p>
        </p:txBody>
      </p:sp>
    </p:spTree>
    <p:extLst>
      <p:ext uri="{BB962C8B-B14F-4D97-AF65-F5344CB8AC3E}">
        <p14:creationId xmlns:p14="http://schemas.microsoft.com/office/powerpoint/2010/main" val="149077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950CF-AAD0-204F-A321-FB0BA72EFF0C}"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21EB9-C643-C94C-AD69-508802AA02FC}" type="slidenum">
              <a:rPr lang="en-US" smtClean="0"/>
              <a:t>‹#›</a:t>
            </a:fld>
            <a:endParaRPr lang="en-US"/>
          </a:p>
        </p:txBody>
      </p:sp>
    </p:spTree>
    <p:extLst>
      <p:ext uri="{BB962C8B-B14F-4D97-AF65-F5344CB8AC3E}">
        <p14:creationId xmlns:p14="http://schemas.microsoft.com/office/powerpoint/2010/main" val="76060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C950CF-AAD0-204F-A321-FB0BA72EFF0C}"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21EB9-C643-C94C-AD69-508802AA02FC}" type="slidenum">
              <a:rPr lang="en-US" smtClean="0"/>
              <a:t>‹#›</a:t>
            </a:fld>
            <a:endParaRPr lang="en-US"/>
          </a:p>
        </p:txBody>
      </p:sp>
    </p:spTree>
    <p:extLst>
      <p:ext uri="{BB962C8B-B14F-4D97-AF65-F5344CB8AC3E}">
        <p14:creationId xmlns:p14="http://schemas.microsoft.com/office/powerpoint/2010/main" val="168499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C950CF-AAD0-204F-A321-FB0BA72EFF0C}" type="datetimeFigureOut">
              <a:rPr lang="en-US" smtClean="0"/>
              <a:t>10/11/17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21EB9-C643-C94C-AD69-508802AA02FC}" type="slidenum">
              <a:rPr lang="en-US" smtClean="0"/>
              <a:t>‹#›</a:t>
            </a:fld>
            <a:endParaRPr lang="en-US"/>
          </a:p>
        </p:txBody>
      </p:sp>
    </p:spTree>
    <p:extLst>
      <p:ext uri="{BB962C8B-B14F-4D97-AF65-F5344CB8AC3E}">
        <p14:creationId xmlns:p14="http://schemas.microsoft.com/office/powerpoint/2010/main" val="87685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950CF-AAD0-204F-A321-FB0BA72EFF0C}" type="datetimeFigureOut">
              <a:rPr lang="en-US" smtClean="0"/>
              <a:t>10/11/17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21EB9-C643-C94C-AD69-508802AA02FC}" type="slidenum">
              <a:rPr lang="en-US" smtClean="0"/>
              <a:t>‹#›</a:t>
            </a:fld>
            <a:endParaRPr lang="en-US"/>
          </a:p>
        </p:txBody>
      </p:sp>
    </p:spTree>
    <p:extLst>
      <p:ext uri="{BB962C8B-B14F-4D97-AF65-F5344CB8AC3E}">
        <p14:creationId xmlns:p14="http://schemas.microsoft.com/office/powerpoint/2010/main" val="121956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950CF-AAD0-204F-A321-FB0BA72EFF0C}" type="datetimeFigureOut">
              <a:rPr lang="en-US" smtClean="0"/>
              <a:t>10/11/17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21EB9-C643-C94C-AD69-508802AA02FC}" type="slidenum">
              <a:rPr lang="en-US" smtClean="0"/>
              <a:t>‹#›</a:t>
            </a:fld>
            <a:endParaRPr lang="en-US"/>
          </a:p>
        </p:txBody>
      </p:sp>
    </p:spTree>
    <p:extLst>
      <p:ext uri="{BB962C8B-B14F-4D97-AF65-F5344CB8AC3E}">
        <p14:creationId xmlns:p14="http://schemas.microsoft.com/office/powerpoint/2010/main" val="169906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950CF-AAD0-204F-A321-FB0BA72EFF0C}"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21EB9-C643-C94C-AD69-508802AA02FC}" type="slidenum">
              <a:rPr lang="en-US" smtClean="0"/>
              <a:t>‹#›</a:t>
            </a:fld>
            <a:endParaRPr lang="en-US"/>
          </a:p>
        </p:txBody>
      </p:sp>
    </p:spTree>
    <p:extLst>
      <p:ext uri="{BB962C8B-B14F-4D97-AF65-F5344CB8AC3E}">
        <p14:creationId xmlns:p14="http://schemas.microsoft.com/office/powerpoint/2010/main" val="105400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950CF-AAD0-204F-A321-FB0BA72EFF0C}"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21EB9-C643-C94C-AD69-508802AA02FC}" type="slidenum">
              <a:rPr lang="en-US" smtClean="0"/>
              <a:t>‹#›</a:t>
            </a:fld>
            <a:endParaRPr lang="en-US"/>
          </a:p>
        </p:txBody>
      </p:sp>
    </p:spTree>
    <p:extLst>
      <p:ext uri="{BB962C8B-B14F-4D97-AF65-F5344CB8AC3E}">
        <p14:creationId xmlns:p14="http://schemas.microsoft.com/office/powerpoint/2010/main" val="727922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950CF-AAD0-204F-A321-FB0BA72EFF0C}" type="datetimeFigureOut">
              <a:rPr lang="en-US" smtClean="0"/>
              <a:t>10/11/17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21EB9-C643-C94C-AD69-508802AA02FC}" type="slidenum">
              <a:rPr lang="en-US" smtClean="0"/>
              <a:t>‹#›</a:t>
            </a:fld>
            <a:endParaRPr lang="en-US"/>
          </a:p>
        </p:txBody>
      </p:sp>
    </p:spTree>
    <p:extLst>
      <p:ext uri="{BB962C8B-B14F-4D97-AF65-F5344CB8AC3E}">
        <p14:creationId xmlns:p14="http://schemas.microsoft.com/office/powerpoint/2010/main" val="1508270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770" y="19536"/>
            <a:ext cx="4611076" cy="488462"/>
          </a:xfrm>
          <a:solidFill>
            <a:srgbClr val="CCFFCC"/>
          </a:solidFill>
        </p:spPr>
        <p:txBody>
          <a:bodyPr>
            <a:noAutofit/>
          </a:bodyPr>
          <a:lstStyle/>
          <a:p>
            <a:r>
              <a:rPr lang="en-US" sz="1800" b="1" dirty="0"/>
              <a:t>10.2 Inheritance</a:t>
            </a:r>
          </a:p>
        </p:txBody>
      </p:sp>
      <p:sp>
        <p:nvSpPr>
          <p:cNvPr id="3" name="Content Placeholder 2"/>
          <p:cNvSpPr>
            <a:spLocks noGrp="1"/>
          </p:cNvSpPr>
          <p:nvPr>
            <p:ph idx="1"/>
          </p:nvPr>
        </p:nvSpPr>
        <p:spPr>
          <a:xfrm>
            <a:off x="1660770" y="507998"/>
            <a:ext cx="4611077" cy="3852306"/>
          </a:xfrm>
          <a:ln>
            <a:solidFill>
              <a:schemeClr val="tx1"/>
            </a:solidFill>
          </a:ln>
        </p:spPr>
        <p:txBody>
          <a:bodyPr>
            <a:noAutofit/>
          </a:bodyPr>
          <a:lstStyle/>
          <a:p>
            <a:pPr marL="0" indent="0">
              <a:buNone/>
            </a:pPr>
            <a:r>
              <a:rPr lang="en-US" sz="1800" b="1" dirty="0"/>
              <a:t>Understanding:</a:t>
            </a:r>
          </a:p>
          <a:p>
            <a:pPr>
              <a:buFontTx/>
              <a:buChar char="-"/>
            </a:pPr>
            <a:r>
              <a:rPr lang="en-US" sz="1800" dirty="0"/>
              <a:t>Unlinked genes segregate independently as a result of meiosis </a:t>
            </a:r>
          </a:p>
          <a:p>
            <a:pPr>
              <a:buFontTx/>
              <a:buChar char="-"/>
            </a:pPr>
            <a:r>
              <a:rPr lang="en-US" sz="1800" dirty="0"/>
              <a:t>Gene loci are said to be linked if on the same chromosome</a:t>
            </a:r>
          </a:p>
          <a:p>
            <a:pPr>
              <a:buFontTx/>
              <a:buChar char="-"/>
            </a:pPr>
            <a:r>
              <a:rPr lang="en-US" sz="1800" dirty="0"/>
              <a:t>Variation can be discrete or continuous</a:t>
            </a:r>
          </a:p>
          <a:p>
            <a:pPr>
              <a:buFontTx/>
              <a:buChar char="-"/>
            </a:pPr>
            <a:r>
              <a:rPr lang="en-US" sz="1800" dirty="0"/>
              <a:t>The phenotypes of polygenic characteristics tend to show continuous variation</a:t>
            </a:r>
          </a:p>
          <a:p>
            <a:pPr>
              <a:buFontTx/>
              <a:buChar char="-"/>
            </a:pPr>
            <a:r>
              <a:rPr lang="en-US" sz="1800" dirty="0"/>
              <a:t>Chi-squared tests are used to determine whether the difference between an observed and expected frequency distribution is statistically significant</a:t>
            </a:r>
          </a:p>
          <a:p>
            <a:pPr marL="0" indent="0">
              <a:buNone/>
            </a:pPr>
            <a:endParaRPr lang="en-US" sz="1800" dirty="0"/>
          </a:p>
          <a:p>
            <a:pPr>
              <a:buFontTx/>
              <a:buChar char="-"/>
            </a:pPr>
            <a:endParaRPr lang="en-US" sz="1800" dirty="0"/>
          </a:p>
        </p:txBody>
      </p:sp>
      <p:sp>
        <p:nvSpPr>
          <p:cNvPr id="7" name="Content Placeholder 2"/>
          <p:cNvSpPr txBox="1">
            <a:spLocks/>
          </p:cNvSpPr>
          <p:nvPr/>
        </p:nvSpPr>
        <p:spPr>
          <a:xfrm>
            <a:off x="6408617" y="45021"/>
            <a:ext cx="4122615" cy="2773514"/>
          </a:xfrm>
          <a:prstGeom prst="rect">
            <a:avLst/>
          </a:prstGeom>
          <a:solidFill>
            <a:srgbClr val="FF7FE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Skills:</a:t>
            </a:r>
          </a:p>
          <a:p>
            <a:pPr>
              <a:buFontTx/>
              <a:buChar char="-"/>
            </a:pPr>
            <a:r>
              <a:rPr lang="en-US" sz="1800" dirty="0"/>
              <a:t>Calculation of the predicted genotypic and phenotypic ratio of offspring of </a:t>
            </a:r>
            <a:r>
              <a:rPr lang="en-US" sz="1800" dirty="0" err="1"/>
              <a:t>dihybrid</a:t>
            </a:r>
            <a:r>
              <a:rPr lang="en-US" sz="1800" dirty="0"/>
              <a:t> crosses involving unlinked autosomal genes</a:t>
            </a:r>
          </a:p>
          <a:p>
            <a:pPr>
              <a:buFontTx/>
              <a:buChar char="-"/>
            </a:pPr>
            <a:r>
              <a:rPr lang="en-US" sz="1800" dirty="0"/>
              <a:t>Identification of recombinants in crosses involving two linked genes</a:t>
            </a:r>
          </a:p>
          <a:p>
            <a:pPr>
              <a:buFontTx/>
              <a:buChar char="-"/>
            </a:pPr>
            <a:r>
              <a:rPr lang="en-US" sz="1800" dirty="0"/>
              <a:t>Use of a chi-squared test on data from </a:t>
            </a:r>
            <a:r>
              <a:rPr lang="en-US" sz="1800" dirty="0" err="1"/>
              <a:t>dihybrid</a:t>
            </a:r>
            <a:r>
              <a:rPr lang="en-US" sz="1800" dirty="0"/>
              <a:t> crosses</a:t>
            </a:r>
          </a:p>
        </p:txBody>
      </p:sp>
      <p:sp>
        <p:nvSpPr>
          <p:cNvPr id="8" name="Content Placeholder 2"/>
          <p:cNvSpPr txBox="1">
            <a:spLocks/>
          </p:cNvSpPr>
          <p:nvPr/>
        </p:nvSpPr>
        <p:spPr>
          <a:xfrm>
            <a:off x="6408617" y="2818536"/>
            <a:ext cx="4122615" cy="3684005"/>
          </a:xfrm>
          <a:prstGeom prst="rect">
            <a:avLst/>
          </a:prstGeom>
          <a:solidFill>
            <a:srgbClr val="98FFBC"/>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Nature of science:</a:t>
            </a:r>
          </a:p>
          <a:p>
            <a:pPr>
              <a:buFontTx/>
              <a:buChar char="-"/>
            </a:pPr>
            <a:r>
              <a:rPr lang="en-US" sz="1800" dirty="0"/>
              <a:t>Looking for patterns, trends and discrepancies: Mendel used observations of the natural world to find and explain patterns and trends. Since then, scientists have looked for discrepancies and asked questions based on further observations to show exceptions to the rules. For example, Morgan discovered non-</a:t>
            </a:r>
            <a:r>
              <a:rPr lang="en-US" sz="1800" dirty="0" err="1"/>
              <a:t>Mendelain</a:t>
            </a:r>
            <a:r>
              <a:rPr lang="en-US" sz="1800" dirty="0"/>
              <a:t> ratios in his experiments with </a:t>
            </a:r>
            <a:r>
              <a:rPr lang="en-US" sz="1800" dirty="0" err="1"/>
              <a:t>Drosophia</a:t>
            </a:r>
            <a:endParaRPr lang="en-US" sz="1800" dirty="0"/>
          </a:p>
          <a:p>
            <a:pPr marL="0" indent="0">
              <a:buNone/>
            </a:pPr>
            <a:endParaRPr lang="en-US" sz="1800" b="1" dirty="0"/>
          </a:p>
        </p:txBody>
      </p:sp>
      <p:sp>
        <p:nvSpPr>
          <p:cNvPr id="6" name="Content Placeholder 2"/>
          <p:cNvSpPr txBox="1">
            <a:spLocks/>
          </p:cNvSpPr>
          <p:nvPr/>
        </p:nvSpPr>
        <p:spPr>
          <a:xfrm>
            <a:off x="1660770" y="4493009"/>
            <a:ext cx="4611077" cy="2364991"/>
          </a:xfrm>
          <a:prstGeom prst="rect">
            <a:avLst/>
          </a:prstGeom>
          <a:solidFill>
            <a:srgbClr val="FF6600"/>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Applications:</a:t>
            </a:r>
          </a:p>
          <a:p>
            <a:pPr>
              <a:buFontTx/>
              <a:buChar char="-"/>
            </a:pPr>
            <a:r>
              <a:rPr lang="en-US" sz="1800" dirty="0"/>
              <a:t>Completion and analysis of </a:t>
            </a:r>
            <a:r>
              <a:rPr lang="en-US" sz="1800" dirty="0" err="1"/>
              <a:t>Punnett</a:t>
            </a:r>
            <a:r>
              <a:rPr lang="en-US" sz="1800" dirty="0"/>
              <a:t> squares for </a:t>
            </a:r>
            <a:r>
              <a:rPr lang="en-US" sz="1800" dirty="0" err="1"/>
              <a:t>dihybrid</a:t>
            </a:r>
            <a:r>
              <a:rPr lang="en-US" sz="1800" dirty="0"/>
              <a:t> traits</a:t>
            </a:r>
          </a:p>
          <a:p>
            <a:pPr>
              <a:buFontTx/>
              <a:buChar char="-"/>
            </a:pPr>
            <a:r>
              <a:rPr lang="en-US" sz="1800" dirty="0"/>
              <a:t>Morgan’s discovery of non-Mendelian ratios in </a:t>
            </a:r>
            <a:r>
              <a:rPr lang="en-US" sz="1800" dirty="0" err="1"/>
              <a:t>Drosophia</a:t>
            </a:r>
            <a:endParaRPr lang="en-US" sz="1800" dirty="0"/>
          </a:p>
          <a:p>
            <a:pPr>
              <a:buFontTx/>
              <a:buChar char="-"/>
            </a:pPr>
            <a:r>
              <a:rPr lang="en-US" sz="1800" dirty="0"/>
              <a:t>Polygenic traits such as human height may also be influenced by environmental factors</a:t>
            </a:r>
          </a:p>
        </p:txBody>
      </p:sp>
    </p:spTree>
    <p:extLst>
      <p:ext uri="{BB962C8B-B14F-4D97-AF65-F5344CB8AC3E}">
        <p14:creationId xmlns:p14="http://schemas.microsoft.com/office/powerpoint/2010/main" val="1335865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
            <a:ext cx="9261870" cy="5936105"/>
          </a:xfrm>
        </p:spPr>
      </p:pic>
    </p:spTree>
    <p:extLst>
      <p:ext uri="{BB962C8B-B14F-4D97-AF65-F5344CB8AC3E}">
        <p14:creationId xmlns:p14="http://schemas.microsoft.com/office/powerpoint/2010/main" val="12016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4048" y="274638"/>
            <a:ext cx="8943904" cy="5696262"/>
          </a:xfrm>
        </p:spPr>
      </p:pic>
      <p:sp>
        <p:nvSpPr>
          <p:cNvPr id="5" name="Rectangle 4"/>
          <p:cNvSpPr/>
          <p:nvPr/>
        </p:nvSpPr>
        <p:spPr>
          <a:xfrm>
            <a:off x="6380814" y="3402768"/>
            <a:ext cx="4287187" cy="31929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28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358" y="208327"/>
            <a:ext cx="8829179" cy="2594834"/>
          </a:xfrm>
        </p:spPr>
      </p:pic>
    </p:spTree>
    <p:extLst>
      <p:ext uri="{BB962C8B-B14F-4D97-AF65-F5344CB8AC3E}">
        <p14:creationId xmlns:p14="http://schemas.microsoft.com/office/powerpoint/2010/main" val="536099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8055" y="1"/>
            <a:ext cx="9017086" cy="5726243"/>
          </a:xfrm>
        </p:spPr>
      </p:pic>
    </p:spTree>
    <p:extLst>
      <p:ext uri="{BB962C8B-B14F-4D97-AF65-F5344CB8AC3E}">
        <p14:creationId xmlns:p14="http://schemas.microsoft.com/office/powerpoint/2010/main" val="1530935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6387" y="124737"/>
            <a:ext cx="8795374" cy="3817677"/>
          </a:xfrm>
        </p:spPr>
      </p:pic>
    </p:spTree>
    <p:extLst>
      <p:ext uri="{BB962C8B-B14F-4D97-AF65-F5344CB8AC3E}">
        <p14:creationId xmlns:p14="http://schemas.microsoft.com/office/powerpoint/2010/main" val="1425642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5885" y="131164"/>
            <a:ext cx="9079456" cy="6224666"/>
          </a:xfrm>
        </p:spPr>
      </p:pic>
    </p:spTree>
    <p:extLst>
      <p:ext uri="{BB962C8B-B14F-4D97-AF65-F5344CB8AC3E}">
        <p14:creationId xmlns:p14="http://schemas.microsoft.com/office/powerpoint/2010/main" val="1300229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1808" y="-152400"/>
            <a:ext cx="6963974" cy="7010400"/>
          </a:xfrm>
          <a:prstGeom prst="rect">
            <a:avLst/>
          </a:prstGeom>
        </p:spPr>
      </p:pic>
      <p:sp>
        <p:nvSpPr>
          <p:cNvPr id="2" name="Title 1"/>
          <p:cNvSpPr>
            <a:spLocks noGrp="1"/>
          </p:cNvSpPr>
          <p:nvPr>
            <p:ph type="title"/>
          </p:nvPr>
        </p:nvSpPr>
        <p:spPr>
          <a:xfrm>
            <a:off x="8572500" y="0"/>
            <a:ext cx="2095500" cy="1695448"/>
          </a:xfrm>
        </p:spPr>
        <p:txBody>
          <a:bodyPr>
            <a:noAutofit/>
          </a:bodyPr>
          <a:lstStyle/>
          <a:p>
            <a:r>
              <a:rPr lang="en-US" sz="1800" dirty="0"/>
              <a:t>Drosophila – Diploid number = 8</a:t>
            </a:r>
          </a:p>
        </p:txBody>
      </p:sp>
      <p:sp>
        <p:nvSpPr>
          <p:cNvPr id="3" name="Content Placeholder 2"/>
          <p:cNvSpPr>
            <a:spLocks noGrp="1"/>
          </p:cNvSpPr>
          <p:nvPr>
            <p:ph idx="1"/>
          </p:nvPr>
        </p:nvSpPr>
        <p:spPr>
          <a:xfrm>
            <a:off x="7023100" y="4267200"/>
            <a:ext cx="3454400" cy="2286000"/>
          </a:xfrm>
        </p:spPr>
        <p:txBody>
          <a:bodyPr>
            <a:normAutofit fontScale="85000" lnSpcReduction="20000"/>
          </a:bodyPr>
          <a:lstStyle/>
          <a:p>
            <a:pPr marL="0" indent="0">
              <a:lnSpc>
                <a:spcPct val="100000"/>
              </a:lnSpc>
              <a:spcBef>
                <a:spcPts val="0"/>
              </a:spcBef>
              <a:buNone/>
              <a:defRPr/>
            </a:pPr>
            <a:r>
              <a:rPr lang="en-US" dirty="0" smtClean="0"/>
              <a:t>Each gene is found at a specific region of the chromosome – </a:t>
            </a:r>
            <a:r>
              <a:rPr lang="en-US" b="1" u="sng" dirty="0" smtClean="0"/>
              <a:t>locus</a:t>
            </a:r>
            <a:r>
              <a:rPr lang="en-US" dirty="0" smtClean="0"/>
              <a:t>. </a:t>
            </a:r>
            <a:r>
              <a:rPr lang="en-US" b="1" dirty="0" smtClean="0"/>
              <a:t>Homologous</a:t>
            </a:r>
            <a:r>
              <a:rPr lang="en-US" dirty="0" smtClean="0"/>
              <a:t> pairs of chromosomes have the same genes at the same </a:t>
            </a:r>
            <a:r>
              <a:rPr lang="en-US" b="1" u="sng" dirty="0" smtClean="0"/>
              <a:t>loci</a:t>
            </a:r>
            <a:endParaRPr lang="en-US" b="1"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994" y="2228850"/>
            <a:ext cx="3764006" cy="1878057"/>
          </a:xfrm>
          <a:prstGeom prst="rect">
            <a:avLst/>
          </a:prstGeom>
        </p:spPr>
      </p:pic>
    </p:spTree>
    <p:extLst>
      <p:ext uri="{BB962C8B-B14F-4D97-AF65-F5344CB8AC3E}">
        <p14:creationId xmlns:p14="http://schemas.microsoft.com/office/powerpoint/2010/main" val="1556262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1800" y="165100"/>
            <a:ext cx="2755900" cy="1143000"/>
          </a:xfrm>
        </p:spPr>
        <p:txBody>
          <a:bodyPr>
            <a:normAutofit fontScale="90000"/>
          </a:bodyPr>
          <a:lstStyle/>
          <a:p>
            <a:r>
              <a:rPr lang="en-US" b="1" u="sng" dirty="0" smtClean="0">
                <a:solidFill>
                  <a:schemeClr val="tx2"/>
                </a:solidFill>
              </a:rPr>
              <a:t>Linked Genes</a:t>
            </a:r>
            <a:endParaRPr lang="en-US" b="1" u="sng" dirty="0">
              <a:solidFill>
                <a:schemeClr val="tx2"/>
              </a:solidFill>
            </a:endParaRPr>
          </a:p>
        </p:txBody>
      </p:sp>
      <p:pic>
        <p:nvPicPr>
          <p:cNvPr id="4" name="Picture 3"/>
          <p:cNvPicPr>
            <a:picLocks noChangeAspect="1"/>
          </p:cNvPicPr>
          <p:nvPr/>
        </p:nvPicPr>
        <p:blipFill>
          <a:blip r:embed="rId2"/>
          <a:stretch>
            <a:fillRect/>
          </a:stretch>
        </p:blipFill>
        <p:spPr>
          <a:xfrm>
            <a:off x="1661008" y="0"/>
            <a:ext cx="6963974" cy="7010400"/>
          </a:xfrm>
          <a:prstGeom prst="rect">
            <a:avLst/>
          </a:prstGeom>
        </p:spPr>
      </p:pic>
      <p:sp>
        <p:nvSpPr>
          <p:cNvPr id="5" name="TextBox 4"/>
          <p:cNvSpPr txBox="1"/>
          <p:nvPr/>
        </p:nvSpPr>
        <p:spPr>
          <a:xfrm>
            <a:off x="7212948" y="2489537"/>
            <a:ext cx="3340752" cy="1754326"/>
          </a:xfrm>
          <a:prstGeom prst="rect">
            <a:avLst/>
          </a:prstGeom>
          <a:noFill/>
        </p:spPr>
        <p:txBody>
          <a:bodyPr wrap="square" rtlCol="0">
            <a:spAutoFit/>
          </a:bodyPr>
          <a:lstStyle/>
          <a:p>
            <a:r>
              <a:rPr lang="en-US" dirty="0"/>
              <a:t>The genes for yellow body and white eyes are inherited together. They are </a:t>
            </a:r>
            <a:r>
              <a:rPr lang="en-US" b="1" u="sng" dirty="0"/>
              <a:t>NOT</a:t>
            </a:r>
            <a:r>
              <a:rPr lang="en-US" dirty="0"/>
              <a:t> independently assorted. They appear on the sex chromosome so they show </a:t>
            </a:r>
            <a:r>
              <a:rPr lang="en-US" b="1" dirty="0">
                <a:solidFill>
                  <a:srgbClr val="FF0000"/>
                </a:solidFill>
              </a:rPr>
              <a:t>sex linkage</a:t>
            </a:r>
          </a:p>
        </p:txBody>
      </p:sp>
      <p:sp>
        <p:nvSpPr>
          <p:cNvPr id="7" name="TextBox 6"/>
          <p:cNvSpPr txBox="1"/>
          <p:nvPr/>
        </p:nvSpPr>
        <p:spPr>
          <a:xfrm>
            <a:off x="7220465" y="4749969"/>
            <a:ext cx="3340752" cy="2031325"/>
          </a:xfrm>
          <a:prstGeom prst="rect">
            <a:avLst/>
          </a:prstGeom>
          <a:noFill/>
        </p:spPr>
        <p:txBody>
          <a:bodyPr wrap="square" rtlCol="0">
            <a:spAutoFit/>
          </a:bodyPr>
          <a:lstStyle/>
          <a:p>
            <a:r>
              <a:rPr lang="en-US" dirty="0"/>
              <a:t>The genes for black body and purple eyes are inherited together. They are </a:t>
            </a:r>
            <a:r>
              <a:rPr lang="en-US" b="1" u="sng" dirty="0"/>
              <a:t>NOT</a:t>
            </a:r>
            <a:r>
              <a:rPr lang="en-US" dirty="0"/>
              <a:t> independently assorted. They appear on the chromosome 2 so they show </a:t>
            </a:r>
            <a:r>
              <a:rPr lang="en-US" b="1" dirty="0">
                <a:solidFill>
                  <a:srgbClr val="FF0000"/>
                </a:solidFill>
              </a:rPr>
              <a:t>autosomal gene linkage</a:t>
            </a:r>
          </a:p>
        </p:txBody>
      </p:sp>
    </p:spTree>
    <p:extLst>
      <p:ext uri="{BB962C8B-B14F-4D97-AF65-F5344CB8AC3E}">
        <p14:creationId xmlns:p14="http://schemas.microsoft.com/office/powerpoint/2010/main" val="1900769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Linkage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587" y="394559"/>
            <a:ext cx="8962827" cy="5901310"/>
          </a:xfrm>
        </p:spPr>
      </p:pic>
    </p:spTree>
    <p:extLst>
      <p:ext uri="{BB962C8B-B14F-4D97-AF65-F5344CB8AC3E}">
        <p14:creationId xmlns:p14="http://schemas.microsoft.com/office/powerpoint/2010/main" val="267917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3902" y="274638"/>
            <a:ext cx="8936457" cy="5946280"/>
          </a:xfrm>
        </p:spPr>
      </p:pic>
      <p:sp>
        <p:nvSpPr>
          <p:cNvPr id="3" name="TextBox 2"/>
          <p:cNvSpPr txBox="1"/>
          <p:nvPr/>
        </p:nvSpPr>
        <p:spPr>
          <a:xfrm>
            <a:off x="7764448" y="2924613"/>
            <a:ext cx="2903552" cy="646331"/>
          </a:xfrm>
          <a:prstGeom prst="rect">
            <a:avLst/>
          </a:prstGeom>
          <a:noFill/>
        </p:spPr>
        <p:txBody>
          <a:bodyPr wrap="none" rtlCol="0">
            <a:spAutoFit/>
          </a:bodyPr>
          <a:lstStyle/>
          <a:p>
            <a:r>
              <a:rPr lang="en-US" dirty="0"/>
              <a:t>Remember what this is..</a:t>
            </a:r>
          </a:p>
          <a:p>
            <a:r>
              <a:rPr lang="en-US" dirty="0"/>
              <a:t>Homologous pair with alleles</a:t>
            </a:r>
          </a:p>
        </p:txBody>
      </p:sp>
      <p:cxnSp>
        <p:nvCxnSpPr>
          <p:cNvPr id="6" name="Straight Connector 5"/>
          <p:cNvCxnSpPr/>
          <p:nvPr/>
        </p:nvCxnSpPr>
        <p:spPr>
          <a:xfrm flipH="1" flipV="1">
            <a:off x="7749703" y="2684835"/>
            <a:ext cx="311285" cy="97277"/>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422" y="3769165"/>
            <a:ext cx="3759200" cy="1092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772" y="3784292"/>
            <a:ext cx="4000500" cy="1955800"/>
          </a:xfrm>
          <a:prstGeom prst="rect">
            <a:avLst/>
          </a:prstGeom>
        </p:spPr>
      </p:pic>
    </p:spTree>
    <p:extLst>
      <p:ext uri="{BB962C8B-B14F-4D97-AF65-F5344CB8AC3E}">
        <p14:creationId xmlns:p14="http://schemas.microsoft.com/office/powerpoint/2010/main" val="176573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8134" y="274638"/>
            <a:ext cx="9025503" cy="5931290"/>
          </a:xfrm>
        </p:spPr>
      </p:pic>
    </p:spTree>
    <p:extLst>
      <p:ext uri="{BB962C8B-B14F-4D97-AF65-F5344CB8AC3E}">
        <p14:creationId xmlns:p14="http://schemas.microsoft.com/office/powerpoint/2010/main" val="46442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6776" y="274639"/>
            <a:ext cx="8782114" cy="5871329"/>
          </a:xfrm>
        </p:spPr>
      </p:pic>
    </p:spTree>
    <p:extLst>
      <p:ext uri="{BB962C8B-B14F-4D97-AF65-F5344CB8AC3E}">
        <p14:creationId xmlns:p14="http://schemas.microsoft.com/office/powerpoint/2010/main" val="1705554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923" y="274639"/>
            <a:ext cx="8843051" cy="6246083"/>
          </a:xfrm>
        </p:spPr>
      </p:pic>
      <p:cxnSp>
        <p:nvCxnSpPr>
          <p:cNvPr id="7" name="Straight Arrow Connector 6"/>
          <p:cNvCxnSpPr/>
          <p:nvPr/>
        </p:nvCxnSpPr>
        <p:spPr>
          <a:xfrm flipH="1" flipV="1">
            <a:off x="6695608" y="3267857"/>
            <a:ext cx="2173573" cy="1298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8081520" y="3845369"/>
            <a:ext cx="773899" cy="326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7782393" y="4757980"/>
            <a:ext cx="1239188" cy="4458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7103390" y="4757980"/>
            <a:ext cx="1708794" cy="10044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0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857" y="131165"/>
            <a:ext cx="8938529" cy="5849911"/>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695" y="1746960"/>
            <a:ext cx="2566377" cy="2323247"/>
          </a:xfrm>
          <a:prstGeom prst="rect">
            <a:avLst/>
          </a:prstGeom>
        </p:spPr>
      </p:pic>
    </p:spTree>
    <p:extLst>
      <p:ext uri="{BB962C8B-B14F-4D97-AF65-F5344CB8AC3E}">
        <p14:creationId xmlns:p14="http://schemas.microsoft.com/office/powerpoint/2010/main" val="141098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294</Words>
  <Application>Microsoft Macintosh PowerPoint</Application>
  <PresentationFormat>Widescreen</PresentationFormat>
  <Paragraphs>25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Arial</vt:lpstr>
      <vt:lpstr>Office Theme</vt:lpstr>
      <vt:lpstr>10.2 Inheritance</vt:lpstr>
      <vt:lpstr>Drosophila – Diploid number = 8</vt:lpstr>
      <vt:lpstr>Linked Genes</vt:lpstr>
      <vt:lpstr>Gene Linkage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Kitwood</dc:creator>
  <cp:lastModifiedBy>Thomas Kitwood</cp:lastModifiedBy>
  <cp:revision>4</cp:revision>
  <dcterms:created xsi:type="dcterms:W3CDTF">2017-10-11T03:28:39Z</dcterms:created>
  <dcterms:modified xsi:type="dcterms:W3CDTF">2017-10-11T03:41:45Z</dcterms:modified>
</cp:coreProperties>
</file>