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3" r:id="rId2"/>
    <p:sldId id="324" r:id="rId3"/>
    <p:sldId id="350" r:id="rId4"/>
    <p:sldId id="325" r:id="rId5"/>
    <p:sldId id="326" r:id="rId6"/>
    <p:sldId id="327" r:id="rId7"/>
    <p:sldId id="328" r:id="rId8"/>
    <p:sldId id="330" r:id="rId9"/>
    <p:sldId id="329" r:id="rId10"/>
    <p:sldId id="358" r:id="rId11"/>
    <p:sldId id="335" r:id="rId12"/>
    <p:sldId id="336" r:id="rId13"/>
    <p:sldId id="338" r:id="rId14"/>
    <p:sldId id="339" r:id="rId15"/>
    <p:sldId id="351" r:id="rId16"/>
    <p:sldId id="356" r:id="rId17"/>
    <p:sldId id="340" r:id="rId18"/>
    <p:sldId id="352" r:id="rId19"/>
    <p:sldId id="353" r:id="rId20"/>
    <p:sldId id="357" r:id="rId21"/>
    <p:sldId id="343" r:id="rId22"/>
    <p:sldId id="342" r:id="rId23"/>
    <p:sldId id="345" r:id="rId24"/>
    <p:sldId id="344" r:id="rId25"/>
    <p:sldId id="359" r:id="rId26"/>
    <p:sldId id="346" r:id="rId27"/>
    <p:sldId id="34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66" autoAdjust="0"/>
  </p:normalViewPr>
  <p:slideViewPr>
    <p:cSldViewPr snapToGrid="0" snapToObjects="1">
      <p:cViewPr>
        <p:scale>
          <a:sx n="80" d="100"/>
          <a:sy n="80" d="100"/>
        </p:scale>
        <p:origin x="-101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0D97-D0F0-A648-9429-1CBBA7F9E73A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64DF-C403-7447-BC59-D6F1EC41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Ew6X2BhIy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b="1" dirty="0" smtClean="0"/>
              <a:t>4.2 Energy Flow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2000" dirty="0" smtClean="0"/>
              <a:t>Most ecosystems rely on a supply of energy from sunlight</a:t>
            </a:r>
          </a:p>
          <a:p>
            <a:pPr>
              <a:buFontTx/>
              <a:buChar char="-"/>
            </a:pPr>
            <a:r>
              <a:rPr lang="en-US" sz="2000" dirty="0" smtClean="0"/>
              <a:t>Light energy is converted to chemical energy in carbon compounds by photosynthesis</a:t>
            </a:r>
          </a:p>
          <a:p>
            <a:pPr>
              <a:buFontTx/>
              <a:buChar char="-"/>
            </a:pPr>
            <a:r>
              <a:rPr lang="en-US" sz="2000" dirty="0" smtClean="0"/>
              <a:t>Chemical energy in carbon compounds flows through food chains by means of feeding</a:t>
            </a:r>
          </a:p>
          <a:p>
            <a:pPr>
              <a:buFontTx/>
              <a:buChar char="-"/>
            </a:pPr>
            <a:r>
              <a:rPr lang="en-US" sz="2000" dirty="0" smtClean="0"/>
              <a:t>Energy released by respiration is used in living organisms and converted to heat</a:t>
            </a:r>
          </a:p>
          <a:p>
            <a:pPr>
              <a:buFontTx/>
              <a:buChar char="-"/>
            </a:pPr>
            <a:r>
              <a:rPr lang="en-US" sz="2000" dirty="0" smtClean="0"/>
              <a:t>Living organisms cannot convert heat to other forms of energy</a:t>
            </a:r>
          </a:p>
          <a:p>
            <a:pPr>
              <a:buFontTx/>
              <a:buChar char="-"/>
            </a:pPr>
            <a:r>
              <a:rPr lang="en-US" sz="2000" dirty="0" smtClean="0"/>
              <a:t>Heat is lost from ecosystems</a:t>
            </a:r>
          </a:p>
          <a:p>
            <a:pPr>
              <a:buFontTx/>
              <a:buChar char="-"/>
            </a:pPr>
            <a:r>
              <a:rPr lang="en-US" sz="2000" dirty="0" smtClean="0"/>
              <a:t>Energy losses between trophic levels restrict the length of food chains and the biomass of higher trophic levels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19535"/>
            <a:ext cx="4122615" cy="2703761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 marL="0" indent="0">
              <a:buFont typeface="Arial"/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Quanitative</a:t>
            </a:r>
            <a:r>
              <a:rPr lang="en-US" sz="1600" dirty="0" smtClean="0"/>
              <a:t> representations of </a:t>
            </a:r>
            <a:r>
              <a:rPr lang="en-US" sz="1600" smtClean="0"/>
              <a:t>energy flow </a:t>
            </a:r>
            <a:endParaRPr lang="en-US" sz="1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2867972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Looking for patterns, trends and discrepancies: plants and algae are mostly autotrophic but some are not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4616" y="4980145"/>
            <a:ext cx="4122615" cy="1877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The supply of inorganic nutrients is maintained by nutrient cycling</a:t>
            </a:r>
          </a:p>
          <a:p>
            <a:pPr>
              <a:buFontTx/>
              <a:buChar char="-"/>
            </a:pPr>
            <a:r>
              <a:rPr lang="en-US" sz="1600" dirty="0" smtClean="0"/>
              <a:t>Ecosystems have the potential to be sustainable over long periods of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596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9.0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750"/>
            <a:ext cx="15180945" cy="123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020050" y="1433513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pic>
        <p:nvPicPr>
          <p:cNvPr id="6" name="Picture 5" descr="Screen Shot 2017-03-02 at 9.0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117725"/>
            <a:ext cx="10992211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68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063625"/>
            <a:ext cx="4644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Virtually every food chain starts with green plants. They provide the source of energy for every organism above them in the food chain. </a:t>
            </a:r>
          </a:p>
          <a:p>
            <a:endParaRPr lang="en-GB" sz="3200" dirty="0" smtClean="0"/>
          </a:p>
          <a:p>
            <a:r>
              <a:rPr lang="en-GB" sz="3200" dirty="0" smtClean="0"/>
              <a:t>So where do they get their energy from?</a:t>
            </a:r>
          </a:p>
          <a:p>
            <a:r>
              <a:rPr lang="en-GB" sz="3200" dirty="0" smtClean="0"/>
              <a:t>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595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ocalloway\AppData\Local\Microsoft\Windows\Temporary Internet Files\Content.IE5\XV1DIN80\MC910217033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9" y="197556"/>
            <a:ext cx="8937717" cy="66604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3600" dirty="0" smtClean="0">
                <a:latin typeface="Calibri" panose="020F0502020204030204" pitchFamily="34" charset="0"/>
              </a:rPr>
              <a:t>Radiation from the Sun </a:t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(light energy) </a:t>
            </a:r>
            <a:endParaRPr lang="en-GB" sz="3600" dirty="0">
              <a:latin typeface="Calibri" panose="020F0502020204030204" pitchFamily="34" charset="0"/>
            </a:endParaRPr>
          </a:p>
          <a:p>
            <a:pPr algn="ctr">
              <a:buNone/>
            </a:pPr>
            <a:endParaRPr lang="en-GB" sz="3600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GB" sz="3600" dirty="0" smtClean="0">
                <a:latin typeface="Calibri" panose="020F0502020204030204" pitchFamily="34" charset="0"/>
              </a:rPr>
              <a:t>The Sun’s light energy is </a:t>
            </a:r>
            <a:r>
              <a:rPr lang="en-GB" sz="3600" dirty="0" smtClean="0">
                <a:latin typeface="Calibri" panose="020F0502020204030204" pitchFamily="34" charset="0"/>
              </a:rPr>
              <a:t>used by </a:t>
            </a:r>
            <a:r>
              <a:rPr lang="en-GB" sz="3600" b="1" u="sng" dirty="0" smtClean="0">
                <a:latin typeface="Calibri" panose="020F0502020204030204" pitchFamily="34" charset="0"/>
              </a:rPr>
              <a:t>autotrophs</a:t>
            </a:r>
            <a:r>
              <a:rPr lang="en-GB" sz="3600" dirty="0" smtClean="0">
                <a:latin typeface="Calibri" panose="020F0502020204030204" pitchFamily="34" charset="0"/>
              </a:rPr>
              <a:t> </a:t>
            </a:r>
            <a:r>
              <a:rPr lang="en-GB" sz="3600" dirty="0" smtClean="0">
                <a:latin typeface="Calibri" panose="020F0502020204030204" pitchFamily="34" charset="0"/>
              </a:rPr>
              <a:t>for photosynthesis, to make new </a:t>
            </a:r>
            <a:r>
              <a:rPr lang="en-GB" sz="3600" b="1" u="sng" dirty="0" smtClean="0">
                <a:latin typeface="Calibri" panose="020F0502020204030204" pitchFamily="34" charset="0"/>
              </a:rPr>
              <a:t>biomass</a:t>
            </a:r>
            <a:r>
              <a:rPr lang="en-GB" sz="3600" dirty="0" smtClean="0">
                <a:latin typeface="Calibri" panose="020F0502020204030204" pitchFamily="34" charset="0"/>
              </a:rPr>
              <a:t>. </a:t>
            </a:r>
          </a:p>
          <a:p>
            <a:pPr algn="ctr">
              <a:buNone/>
            </a:pPr>
            <a:endParaRPr lang="en-GB" sz="3600" dirty="0" smtClean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GB" sz="3600" b="1" u="sng" dirty="0" smtClean="0">
                <a:latin typeface="Calibri" panose="020F0502020204030204" pitchFamily="34" charset="0"/>
              </a:rPr>
              <a:t>Biomass</a:t>
            </a:r>
            <a:r>
              <a:rPr lang="en-GB" sz="3600" dirty="0" smtClean="0">
                <a:latin typeface="Calibri" panose="020F0502020204030204" pitchFamily="34" charset="0"/>
              </a:rPr>
              <a:t> is the </a:t>
            </a:r>
            <a:r>
              <a:rPr lang="en-GB" sz="3600" b="1" u="sng" dirty="0" smtClean="0">
                <a:latin typeface="Calibri" panose="020F0502020204030204" pitchFamily="34" charset="0"/>
              </a:rPr>
              <a:t>dry mass</a:t>
            </a:r>
            <a:r>
              <a:rPr lang="en-GB" sz="3600" dirty="0" smtClean="0">
                <a:latin typeface="Calibri" panose="020F0502020204030204" pitchFamily="34" charset="0"/>
              </a:rPr>
              <a:t> of living material in an animal or plant</a:t>
            </a:r>
            <a:r>
              <a:rPr lang="en-GB" sz="3600" dirty="0" smtClean="0">
                <a:latin typeface="Calibri" panose="020F0502020204030204" pitchFamily="34" charset="0"/>
              </a:rPr>
              <a:t>.</a:t>
            </a:r>
          </a:p>
          <a:p>
            <a:pPr algn="ctr">
              <a:buNone/>
            </a:pPr>
            <a:endParaRPr lang="en-GB" sz="36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GB" sz="3600" b="1" u="sng" dirty="0" smtClean="0">
                <a:latin typeface="Calibri" panose="020F0502020204030204" pitchFamily="34" charset="0"/>
              </a:rPr>
              <a:t>Heterotrophs</a:t>
            </a:r>
            <a:r>
              <a:rPr lang="en-GB" sz="3600" dirty="0" smtClean="0">
                <a:latin typeface="Calibri" panose="020F0502020204030204" pitchFamily="34" charset="0"/>
              </a:rPr>
              <a:t> eat this biomass </a:t>
            </a:r>
            <a:endParaRPr lang="en-GB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0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5" name="Picture 4" descr="plants-vs.-zombi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90" y="0"/>
            <a:ext cx="1816310" cy="1816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5720"/>
            <a:ext cx="5912555" cy="427228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635000" y="3852333"/>
            <a:ext cx="747889" cy="465667"/>
          </a:xfrm>
          <a:prstGeom prst="fram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835400" y="6053666"/>
            <a:ext cx="905933" cy="804333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47" y="1631644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 energy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99195" y="2225254"/>
            <a:ext cx="682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s converted to </a:t>
            </a:r>
            <a:r>
              <a:rPr lang="en-US" sz="2000" b="1" dirty="0" smtClean="0"/>
              <a:t>chemical energy </a:t>
            </a:r>
          </a:p>
          <a:p>
            <a:r>
              <a:rPr lang="en-US" sz="2000" dirty="0" smtClean="0"/>
              <a:t>(carbon compounds such as glucose, lipids, proteins)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5895" y="3806897"/>
            <a:ext cx="2802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Plants respire but most of this ‘locked up’ energy is available for heterotrophs. </a:t>
            </a:r>
          </a:p>
          <a:p>
            <a:endParaRPr lang="en-US" sz="2000" b="1" dirty="0" smtClean="0">
              <a:solidFill>
                <a:srgbClr val="C0504D"/>
              </a:solidFill>
            </a:endParaRPr>
          </a:p>
          <a:p>
            <a:r>
              <a:rPr lang="en-US" sz="2000" b="1" dirty="0" smtClean="0">
                <a:solidFill>
                  <a:srgbClr val="C0504D"/>
                </a:solidFill>
              </a:rPr>
              <a:t>This energy passes down food chains</a:t>
            </a:r>
            <a:endParaRPr lang="en-US" sz="20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5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Energy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1" y="4377809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Organisms need energy for cell </a:t>
            </a:r>
            <a:r>
              <a:rPr lang="en-US" sz="2000" dirty="0" smtClean="0"/>
              <a:t>activities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Synthesising</a:t>
            </a:r>
            <a:r>
              <a:rPr lang="en-US" sz="2000" dirty="0" smtClean="0">
                <a:solidFill>
                  <a:srgbClr val="FF0000"/>
                </a:solidFill>
              </a:rPr>
              <a:t> molecules (RNA, DNA, proteins)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Active transport mechanisms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Moving things around inside the cells (spindles move chromosomes)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ATP provides this energy. Cells </a:t>
            </a:r>
            <a:r>
              <a:rPr lang="en-US" sz="2000" dirty="0" smtClean="0"/>
              <a:t>produce ATP from respiration</a:t>
            </a:r>
            <a:r>
              <a:rPr lang="en-US" sz="2000" dirty="0" smtClean="0"/>
              <a:t>. Respiration uses those carbon compounds.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7455"/>
          <a:stretch/>
        </p:blipFill>
        <p:spPr>
          <a:xfrm>
            <a:off x="1124067" y="1417638"/>
            <a:ext cx="6548313" cy="273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0990" y="1660701"/>
            <a:ext cx="501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mmmmm</a:t>
            </a:r>
            <a:r>
              <a:rPr lang="is-IS" sz="2400" b="1" dirty="0" smtClean="0"/>
              <a:t>…carbon compounds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663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315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cells produce ATP during respiration</a:t>
            </a:r>
          </a:p>
          <a:p>
            <a:r>
              <a:rPr lang="en-US" dirty="0" smtClean="0"/>
              <a:t>The oxidation reactions involved are exothermic (release heat energy)</a:t>
            </a:r>
          </a:p>
          <a:p>
            <a:r>
              <a:rPr lang="en-US" dirty="0" smtClean="0"/>
              <a:t>The energy released is used to synthesise ATP</a:t>
            </a:r>
          </a:p>
          <a:p>
            <a:r>
              <a:rPr lang="en-US" dirty="0" smtClean="0"/>
              <a:t>Respiration converts chemical energy in glucose into ATP</a:t>
            </a:r>
          </a:p>
          <a:p>
            <a:r>
              <a:rPr lang="en-US" dirty="0"/>
              <a:t>Not all chemical energy transferred to ATP </a:t>
            </a:r>
          </a:p>
          <a:p>
            <a:r>
              <a:rPr lang="en-US" dirty="0"/>
              <a:t>Some is converted to heat </a:t>
            </a:r>
            <a:r>
              <a:rPr lang="en-US" dirty="0" smtClean="0"/>
              <a:t>energy and released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bother converting from glucose to ATP?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081" r="-9081"/>
          <a:stretch>
            <a:fillRect/>
          </a:stretch>
        </p:blipFill>
        <p:spPr>
          <a:xfrm>
            <a:off x="886569" y="-452577"/>
            <a:ext cx="7230899" cy="39767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23" y="3524139"/>
            <a:ext cx="4383350" cy="32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Organisms can perform energy conversions: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Light </a:t>
            </a:r>
            <a:r>
              <a:rPr lang="en-US" sz="2800" dirty="0" smtClean="0"/>
              <a:t>energy to chemical energy in </a:t>
            </a:r>
            <a:r>
              <a:rPr lang="en-US" sz="2800" dirty="0" smtClean="0"/>
              <a:t>photosynthesis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54" y="2089345"/>
            <a:ext cx="5065604" cy="3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3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81" y="1600200"/>
            <a:ext cx="8788167" cy="5071659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Chemical </a:t>
            </a:r>
            <a:r>
              <a:rPr lang="en-US" sz="2400" dirty="0"/>
              <a:t>energy to kinetic energy in muscle contraction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74" y="1417637"/>
            <a:ext cx="5864701" cy="43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Chemical </a:t>
            </a:r>
            <a:r>
              <a:rPr lang="en-US" sz="2400" dirty="0"/>
              <a:t>energy to electrical energy in nerve cells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118" y="1744523"/>
            <a:ext cx="4863061" cy="3642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08" y="2240897"/>
            <a:ext cx="4949956" cy="2781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554" y="6120639"/>
            <a:ext cx="778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Heat energy is always produced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9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12.1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9372"/>
            <a:ext cx="8229600" cy="55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Why don’t food chains go on forever?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956"/>
            <a:ext cx="9144000" cy="60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3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9" y="2006625"/>
            <a:ext cx="4496271" cy="270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14752" y="1054526"/>
            <a:ext cx="4134539" cy="4488880"/>
            <a:chOff x="4170502" y="1556792"/>
            <a:chExt cx="3281818" cy="4248473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170502" y="3207918"/>
              <a:ext cx="3281818" cy="2597347"/>
              <a:chOff x="3995936" y="2708993"/>
              <a:chExt cx="2304255" cy="2203809"/>
            </a:xfrm>
          </p:grpSpPr>
          <p:sp>
            <p:nvSpPr>
              <p:cNvPr id="8" name="Circular Arrow 7"/>
              <p:cNvSpPr/>
              <p:nvPr/>
            </p:nvSpPr>
            <p:spPr>
              <a:xfrm>
                <a:off x="3995936" y="2752099"/>
                <a:ext cx="1727914" cy="2160703"/>
              </a:xfrm>
              <a:prstGeom prst="circularArrow">
                <a:avLst>
                  <a:gd name="adj1" fmla="val 21363"/>
                  <a:gd name="adj2" fmla="val 1485780"/>
                  <a:gd name="adj3" fmla="val 20536727"/>
                  <a:gd name="adj4" fmla="val 15800604"/>
                  <a:gd name="adj5" fmla="val 176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4572278" y="2708993"/>
                <a:ext cx="1727913" cy="647941"/>
                <a:chOff x="4572278" y="2708993"/>
                <a:chExt cx="1727913" cy="647941"/>
              </a:xfrm>
            </p:grpSpPr>
            <p:sp>
              <p:nvSpPr>
                <p:cNvPr id="10" name="Right Arrow 9"/>
                <p:cNvSpPr/>
                <p:nvPr/>
              </p:nvSpPr>
              <p:spPr>
                <a:xfrm>
                  <a:off x="4572278" y="2835618"/>
                  <a:ext cx="1727913" cy="521316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572278" y="2708993"/>
                  <a:ext cx="432536" cy="64794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7" name="Circular Arrow 6"/>
            <p:cNvSpPr/>
            <p:nvPr/>
          </p:nvSpPr>
          <p:spPr>
            <a:xfrm flipV="1">
              <a:off x="4427712" y="1556792"/>
              <a:ext cx="2160888" cy="201627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756172"/>
                <a:gd name="adj5" fmla="val 125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7910" y="686165"/>
            <a:ext cx="8544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 don’t food chains go on forever?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1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049"/>
            <a:ext cx="4464496" cy="268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25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Why is energy lost at each stage in a food chain?</a:t>
            </a:r>
            <a:endParaRPr lang="en-GB" sz="2800" b="1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50472" y="1488752"/>
            <a:ext cx="4134539" cy="4488880"/>
            <a:chOff x="4170502" y="1556792"/>
            <a:chExt cx="3281818" cy="4248473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4170502" y="3207918"/>
              <a:ext cx="3281818" cy="2597347"/>
              <a:chOff x="3995936" y="2708993"/>
              <a:chExt cx="2304255" cy="2203809"/>
            </a:xfrm>
          </p:grpSpPr>
          <p:sp>
            <p:nvSpPr>
              <p:cNvPr id="9" name="Circular Arrow 8"/>
              <p:cNvSpPr/>
              <p:nvPr/>
            </p:nvSpPr>
            <p:spPr>
              <a:xfrm>
                <a:off x="3995936" y="2752099"/>
                <a:ext cx="1697813" cy="2160703"/>
              </a:xfrm>
              <a:prstGeom prst="circularArrow">
                <a:avLst>
                  <a:gd name="adj1" fmla="val 21363"/>
                  <a:gd name="adj2" fmla="val 1485780"/>
                  <a:gd name="adj3" fmla="val 20536727"/>
                  <a:gd name="adj4" fmla="val 15800604"/>
                  <a:gd name="adj5" fmla="val 176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4572278" y="2708993"/>
                <a:ext cx="1727913" cy="647941"/>
                <a:chOff x="4572278" y="2708993"/>
                <a:chExt cx="1727913" cy="647941"/>
              </a:xfrm>
            </p:grpSpPr>
            <p:sp>
              <p:nvSpPr>
                <p:cNvPr id="11" name="Right Arrow 10"/>
                <p:cNvSpPr/>
                <p:nvPr/>
              </p:nvSpPr>
              <p:spPr>
                <a:xfrm>
                  <a:off x="4572278" y="2835618"/>
                  <a:ext cx="1727913" cy="386876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572278" y="2708993"/>
                  <a:ext cx="432536" cy="64794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8" name="Circular Arrow 7"/>
            <p:cNvSpPr/>
            <p:nvPr/>
          </p:nvSpPr>
          <p:spPr>
            <a:xfrm flipV="1">
              <a:off x="4427712" y="1556792"/>
              <a:ext cx="2160888" cy="201627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756172"/>
                <a:gd name="adj5" fmla="val 125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20072" y="1652607"/>
            <a:ext cx="4245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Energy lost from heat production in respiration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6580966" y="2852936"/>
            <a:ext cx="1957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Not all parts of the organism consumed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135690" y="4798377"/>
            <a:ext cx="2833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/>
              <a:t>Faeces/waste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722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Energy is transferred along food chains from one stage to the </a:t>
            </a:r>
            <a:r>
              <a:rPr lang="en-GB" sz="2000" b="1" dirty="0" smtClean="0"/>
              <a:t>next.</a:t>
            </a:r>
          </a:p>
          <a:p>
            <a:r>
              <a:rPr lang="en-GB" sz="2000" b="1" dirty="0"/>
              <a:t>N</a:t>
            </a:r>
            <a:r>
              <a:rPr lang="en-GB" sz="2000" b="1" dirty="0" smtClean="0"/>
              <a:t>ot </a:t>
            </a:r>
            <a:r>
              <a:rPr lang="en-GB" sz="2000" b="1" dirty="0"/>
              <a:t>all </a:t>
            </a:r>
            <a:r>
              <a:rPr lang="en-GB" sz="2000" b="1" dirty="0" smtClean="0"/>
              <a:t>can be </a:t>
            </a:r>
            <a:r>
              <a:rPr lang="en-GB" sz="2000" b="1" dirty="0"/>
              <a:t>absorbed by organisms at the next one. </a:t>
            </a:r>
            <a:endParaRPr lang="en-GB" sz="2000" b="1" dirty="0" smtClean="0"/>
          </a:p>
          <a:p>
            <a:r>
              <a:rPr lang="en-GB" sz="2000" b="1" dirty="0" smtClean="0"/>
              <a:t>The </a:t>
            </a:r>
            <a:r>
              <a:rPr lang="en-GB" sz="2000" b="1" dirty="0"/>
              <a:t>amount of available energy decreases from one stage to the next.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1501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Most food chains </a:t>
            </a:r>
            <a:r>
              <a:rPr lang="en-GB" sz="1600" b="1" dirty="0" smtClean="0"/>
              <a:t>are </a:t>
            </a:r>
            <a:r>
              <a:rPr lang="en-GB" sz="1600" b="1" dirty="0"/>
              <a:t>short. There are rarely more than four stages, because a lot of energy is lost at each </a:t>
            </a:r>
            <a:r>
              <a:rPr lang="en-GB" sz="1600" b="1" dirty="0" smtClean="0"/>
              <a:t>stage so cannot be passed on to the next </a:t>
            </a:r>
            <a:r>
              <a:rPr lang="en-GB" sz="1600" b="1" u="sng" dirty="0" smtClean="0"/>
              <a:t>trophic level</a:t>
            </a:r>
            <a:r>
              <a:rPr lang="en-GB" sz="2000" b="1" u="sng" dirty="0" smtClean="0"/>
              <a:t>.</a:t>
            </a:r>
            <a:endParaRPr lang="en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115978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ergy-pyrami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 b="1603"/>
          <a:stretch>
            <a:fillRect/>
          </a:stretch>
        </p:blipFill>
        <p:spPr>
          <a:xfrm>
            <a:off x="269845" y="1600200"/>
            <a:ext cx="8229600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Pyramids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7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2547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Pyramids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1921"/>
            <a:ext cx="442328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Represent amount of energy converted to new biomass by each trophic level in a community.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Bar chart with a bar for each trophic level.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Amount of energy measured per unit area per year.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Units: Kilojoules per </a:t>
            </a:r>
            <a:r>
              <a:rPr lang="en-US" sz="2000" dirty="0" err="1" smtClean="0"/>
              <a:t>metre</a:t>
            </a:r>
            <a:r>
              <a:rPr lang="en-US" sz="2000" dirty="0" smtClean="0"/>
              <a:t> squared per year (KJm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yr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Length of each bar proportional to amount of energy it shows</a:t>
            </a:r>
            <a:endParaRPr lang="en-US" sz="2000" dirty="0"/>
          </a:p>
        </p:txBody>
      </p:sp>
      <p:pic>
        <p:nvPicPr>
          <p:cNvPr id="4" name="Content Placeholder 3" descr="energy-pyrami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 b="1603"/>
          <a:stretch>
            <a:fillRect/>
          </a:stretch>
        </p:blipFill>
        <p:spPr>
          <a:xfrm>
            <a:off x="4203613" y="2611706"/>
            <a:ext cx="4940387" cy="27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4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Pyramids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Construct the following pyramid of energy on graph paper: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Producers: 10,000 </a:t>
            </a:r>
            <a:r>
              <a:rPr lang="en-US" dirty="0"/>
              <a:t>KJm</a:t>
            </a:r>
            <a:r>
              <a:rPr lang="en-US" baseline="30000" dirty="0"/>
              <a:t>-2</a:t>
            </a:r>
            <a:r>
              <a:rPr lang="en-US" dirty="0"/>
              <a:t>yr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</a:p>
          <a:p>
            <a:pPr marL="0" indent="0">
              <a:buNone/>
            </a:pPr>
            <a:r>
              <a:rPr lang="en-US" dirty="0" smtClean="0"/>
              <a:t>Primary </a:t>
            </a:r>
            <a:r>
              <a:rPr lang="en-US" dirty="0" smtClean="0"/>
              <a:t>consumers</a:t>
            </a:r>
            <a:r>
              <a:rPr lang="en-US" dirty="0"/>
              <a:t>: 1</a:t>
            </a:r>
            <a:r>
              <a:rPr lang="en-US" dirty="0" smtClean="0"/>
              <a:t>000 </a:t>
            </a:r>
            <a:r>
              <a:rPr lang="en-US" dirty="0"/>
              <a:t>KJm</a:t>
            </a:r>
            <a:r>
              <a:rPr lang="en-US" baseline="30000" dirty="0"/>
              <a:t>-2</a:t>
            </a:r>
            <a:r>
              <a:rPr lang="en-US" dirty="0"/>
              <a:t>yr</a:t>
            </a:r>
            <a:r>
              <a:rPr lang="en-US" baseline="30000" dirty="0"/>
              <a:t>-1</a:t>
            </a:r>
          </a:p>
          <a:p>
            <a:pPr marL="0" indent="0">
              <a:buNone/>
            </a:pPr>
            <a:r>
              <a:rPr lang="en-US" dirty="0" smtClean="0"/>
              <a:t>Secondary </a:t>
            </a:r>
            <a:r>
              <a:rPr lang="en-US" dirty="0" smtClean="0"/>
              <a:t>consumers: 100 </a:t>
            </a:r>
            <a:r>
              <a:rPr lang="en-US" dirty="0"/>
              <a:t>KJm</a:t>
            </a:r>
            <a:r>
              <a:rPr lang="en-US" baseline="30000" dirty="0"/>
              <a:t>-2</a:t>
            </a:r>
            <a:r>
              <a:rPr lang="en-US" dirty="0"/>
              <a:t>yr</a:t>
            </a:r>
            <a:r>
              <a:rPr lang="en-US" baseline="30000" dirty="0"/>
              <a:t>-1</a:t>
            </a:r>
          </a:p>
          <a:p>
            <a:pPr marL="0" indent="0">
              <a:buNone/>
            </a:pPr>
            <a:r>
              <a:rPr lang="en-US" dirty="0" smtClean="0"/>
              <a:t>Tertiary </a:t>
            </a:r>
            <a:r>
              <a:rPr lang="en-US" dirty="0" smtClean="0"/>
              <a:t>consumers</a:t>
            </a:r>
            <a:r>
              <a:rPr lang="en-US" dirty="0"/>
              <a:t>: </a:t>
            </a:r>
            <a:r>
              <a:rPr lang="en-US" dirty="0" smtClean="0"/>
              <a:t>10 </a:t>
            </a:r>
            <a:r>
              <a:rPr lang="en-US" dirty="0"/>
              <a:t>KJm</a:t>
            </a:r>
            <a:r>
              <a:rPr lang="en-US" baseline="30000" dirty="0"/>
              <a:t>-2</a:t>
            </a:r>
            <a:r>
              <a:rPr lang="en-US" dirty="0"/>
              <a:t>yr</a:t>
            </a:r>
            <a:r>
              <a:rPr lang="en-US" baseline="30000" dirty="0"/>
              <a:t>-1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11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yramid_of_energy_med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517" y="505256"/>
            <a:ext cx="10213115" cy="4881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8860" y="4379920"/>
            <a:ext cx="155232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KJm</a:t>
            </a:r>
            <a:r>
              <a:rPr lang="en-US" sz="2400" baseline="30000" dirty="0"/>
              <a:t>-2</a:t>
            </a:r>
            <a:r>
              <a:rPr lang="en-US" sz="2400" dirty="0"/>
              <a:t>yr</a:t>
            </a:r>
            <a:r>
              <a:rPr lang="en-US" sz="2400" baseline="30000" dirty="0"/>
              <a:t>-1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3893" y="3437376"/>
            <a:ext cx="155232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KJm</a:t>
            </a:r>
            <a:r>
              <a:rPr lang="en-US" sz="2400" baseline="30000" dirty="0"/>
              <a:t>-2</a:t>
            </a:r>
            <a:r>
              <a:rPr lang="en-US" sz="2400" dirty="0"/>
              <a:t>yr</a:t>
            </a:r>
            <a:r>
              <a:rPr lang="en-US" sz="2400" baseline="30000" dirty="0"/>
              <a:t>-1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3225" y="2320398"/>
            <a:ext cx="155232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KJm</a:t>
            </a:r>
            <a:r>
              <a:rPr lang="en-US" sz="2400" baseline="30000" dirty="0"/>
              <a:t>-2</a:t>
            </a:r>
            <a:r>
              <a:rPr lang="en-US" sz="2400" dirty="0"/>
              <a:t>yr</a:t>
            </a:r>
            <a:r>
              <a:rPr lang="en-US" sz="2400" baseline="30000" dirty="0"/>
              <a:t>-1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1260" y="1186805"/>
            <a:ext cx="155232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KJm</a:t>
            </a:r>
            <a:r>
              <a:rPr lang="en-US" sz="2400" baseline="30000" dirty="0"/>
              <a:t>-2</a:t>
            </a:r>
            <a:r>
              <a:rPr lang="en-US" sz="2400" dirty="0"/>
              <a:t>yr</a:t>
            </a:r>
            <a:r>
              <a:rPr lang="en-US" sz="24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1847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0" y="274638"/>
            <a:ext cx="6635749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Food chains, food webs and energy flow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59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Identify an organism’s role in a food web</a:t>
            </a:r>
          </a:p>
          <a:p>
            <a:r>
              <a:rPr lang="en-US" sz="2400" dirty="0" smtClean="0"/>
              <a:t>Construct food webs</a:t>
            </a:r>
          </a:p>
          <a:p>
            <a:r>
              <a:rPr lang="en-US" sz="2400" dirty="0" smtClean="0"/>
              <a:t>State what food chains represent</a:t>
            </a:r>
          </a:p>
          <a:p>
            <a:r>
              <a:rPr lang="en-US" sz="2400" dirty="0" smtClean="0"/>
              <a:t>Describe the role of producers in food chains</a:t>
            </a:r>
          </a:p>
          <a:p>
            <a:r>
              <a:rPr lang="en-US" sz="2400" dirty="0" smtClean="0"/>
              <a:t>Explain the loss of energy from food chains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4059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The greatest story ever told -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6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1 at 12.1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2.1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16"/>
            <a:ext cx="9144000" cy="53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2.1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2.1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24875" cy="2460789"/>
          </a:xfrm>
          <a:prstGeom prst="rect">
            <a:avLst/>
          </a:prstGeom>
        </p:spPr>
      </p:pic>
      <p:pic>
        <p:nvPicPr>
          <p:cNvPr id="5" name="Picture 4" descr="Screen Shot 2017-03-02 at 2.1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43125"/>
            <a:ext cx="5283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2.1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5476"/>
            <a:ext cx="8143875" cy="2784324"/>
          </a:xfrm>
          <a:prstGeom prst="rect">
            <a:avLst/>
          </a:prstGeom>
        </p:spPr>
      </p:pic>
      <p:pic>
        <p:nvPicPr>
          <p:cNvPr id="5" name="Picture 4" descr="Screen Shot 2017-03-02 at 2.1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2679700"/>
            <a:ext cx="66675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2.1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674</Words>
  <Application>Microsoft Macintosh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4.2 Energy Flow</vt:lpstr>
      <vt:lpstr>PowerPoint Presentation</vt:lpstr>
      <vt:lpstr>Food chains, food webs and energy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</vt:lpstr>
      <vt:lpstr>Energy release</vt:lpstr>
      <vt:lpstr>Respiration </vt:lpstr>
      <vt:lpstr>PowerPoint Presentation</vt:lpstr>
      <vt:lpstr>Energy conversions</vt:lpstr>
      <vt:lpstr>Energy conversions</vt:lpstr>
      <vt:lpstr>Energy conversions</vt:lpstr>
      <vt:lpstr>PowerPoint Presentation</vt:lpstr>
      <vt:lpstr>PowerPoint Presentation</vt:lpstr>
      <vt:lpstr>PowerPoint Presentation</vt:lpstr>
      <vt:lpstr>PowerPoint Presentation</vt:lpstr>
      <vt:lpstr>Pyramids of energy</vt:lpstr>
      <vt:lpstr>Qs</vt:lpstr>
      <vt:lpstr>Pyramids of energy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Species, communities and ecosystems</dc:title>
  <dc:creator>Teacher</dc:creator>
  <cp:lastModifiedBy>Thomas Kitwood</cp:lastModifiedBy>
  <cp:revision>115</cp:revision>
  <dcterms:created xsi:type="dcterms:W3CDTF">2015-01-23T06:07:42Z</dcterms:created>
  <dcterms:modified xsi:type="dcterms:W3CDTF">2017-03-02T13:12:49Z</dcterms:modified>
</cp:coreProperties>
</file>