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325" r:id="rId3"/>
    <p:sldId id="323" r:id="rId4"/>
    <p:sldId id="326" r:id="rId5"/>
    <p:sldId id="284" r:id="rId6"/>
    <p:sldId id="285" r:id="rId7"/>
    <p:sldId id="287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B0D97-D0F0-A648-9429-1CBBA7F9E73A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C64DF-C403-7447-BC59-D6F1EC41D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6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6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2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6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E090-3F5A-2D4E-BFD6-90A0DCF4988E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44187-A184-4149-A30A-51FA9225D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what-is-an-ecosystem-1213/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b="1" dirty="0" smtClean="0"/>
              <a:t>4.1</a:t>
            </a:r>
            <a:r>
              <a:rPr lang="en-US" sz="1600" b="1" dirty="0"/>
              <a:t> </a:t>
            </a:r>
            <a:r>
              <a:rPr lang="en-US" sz="1600" b="1" dirty="0" smtClean="0"/>
              <a:t>Species, communities and ecosystems</a:t>
            </a:r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5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550" dirty="0" smtClean="0"/>
              <a:t>Species are groups of organisms that can potentially interbreed to produce fertile offspring</a:t>
            </a:r>
          </a:p>
          <a:p>
            <a:pPr>
              <a:buFontTx/>
              <a:buChar char="-"/>
            </a:pPr>
            <a:r>
              <a:rPr lang="en-US" sz="1550" dirty="0" smtClean="0"/>
              <a:t>Members of a species may be reproductively isolated in separate populations</a:t>
            </a:r>
          </a:p>
          <a:p>
            <a:pPr>
              <a:buFontTx/>
              <a:buChar char="-"/>
            </a:pPr>
            <a:r>
              <a:rPr lang="en-US" sz="1550" dirty="0" smtClean="0"/>
              <a:t>Species have either an autotrophic or heterotrophic method of nutrition</a:t>
            </a:r>
          </a:p>
          <a:p>
            <a:pPr>
              <a:buFontTx/>
              <a:buChar char="-"/>
            </a:pPr>
            <a:r>
              <a:rPr lang="en-US" sz="1550" dirty="0" smtClean="0"/>
              <a:t>Consumers are heterotrophs that feed on living organisms by ingestion </a:t>
            </a:r>
          </a:p>
          <a:p>
            <a:pPr>
              <a:buFontTx/>
              <a:buChar char="-"/>
            </a:pPr>
            <a:r>
              <a:rPr lang="en-US" sz="1550" dirty="0" smtClean="0"/>
              <a:t>Detritivores are heterotrophs that obtain organic nutrients from detritus by internal ingestion</a:t>
            </a:r>
          </a:p>
          <a:p>
            <a:pPr>
              <a:buFontTx/>
              <a:buChar char="-"/>
            </a:pPr>
            <a:r>
              <a:rPr lang="en-US" sz="1550" dirty="0" err="1" smtClean="0"/>
              <a:t>Saprotrophs</a:t>
            </a:r>
            <a:r>
              <a:rPr lang="en-US" sz="1550" dirty="0" smtClean="0"/>
              <a:t> are heterotrophs that obtain organic nutrients from dead organic matter by external digestion</a:t>
            </a:r>
          </a:p>
          <a:p>
            <a:pPr>
              <a:buFontTx/>
              <a:buChar char="-"/>
            </a:pPr>
            <a:r>
              <a:rPr lang="en-US" sz="1550" dirty="0" smtClean="0"/>
              <a:t>A community is formed by populations of different species living together and interacting with each other</a:t>
            </a:r>
          </a:p>
          <a:p>
            <a:pPr>
              <a:buFontTx/>
              <a:buChar char="-"/>
            </a:pPr>
            <a:r>
              <a:rPr lang="en-US" sz="1550" dirty="0" smtClean="0"/>
              <a:t>A community forms an ecosystem by its interactions with the abiotic environment </a:t>
            </a:r>
          </a:p>
          <a:p>
            <a:pPr>
              <a:buFontTx/>
              <a:buChar char="-"/>
            </a:pPr>
            <a:r>
              <a:rPr lang="en-US" sz="1550" dirty="0" smtClean="0"/>
              <a:t>Autotrophs and heterotrophs obtain inorganic nutrients from the abiotic environment</a:t>
            </a:r>
          </a:p>
          <a:p>
            <a:pPr>
              <a:buFontTx/>
              <a:buChar char="-"/>
            </a:pPr>
            <a:endParaRPr lang="en-US" sz="1550" dirty="0" smtClean="0"/>
          </a:p>
          <a:p>
            <a:pPr>
              <a:buFontTx/>
              <a:buChar char="-"/>
            </a:pPr>
            <a:endParaRPr lang="en-US" sz="1550" dirty="0" smtClean="0"/>
          </a:p>
          <a:p>
            <a:pPr marL="0" indent="0">
              <a:buNone/>
            </a:pPr>
            <a:endParaRPr lang="en-US" sz="155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84616" y="19535"/>
            <a:ext cx="4122615" cy="2703761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Skills:</a:t>
            </a:r>
          </a:p>
          <a:p>
            <a:pPr>
              <a:buFontTx/>
              <a:buChar char="-"/>
            </a:pPr>
            <a:r>
              <a:rPr lang="en-US" sz="1600" dirty="0" smtClean="0"/>
              <a:t>Classifying species from knowledge of their nutrition</a:t>
            </a:r>
          </a:p>
          <a:p>
            <a:pPr>
              <a:buFontTx/>
              <a:buChar char="-"/>
            </a:pPr>
            <a:r>
              <a:rPr lang="en-US" sz="1600" dirty="0" smtClean="0"/>
              <a:t>Testing for association between 2 species using statistical tests</a:t>
            </a:r>
          </a:p>
          <a:p>
            <a:pPr>
              <a:buFontTx/>
              <a:buChar char="-"/>
            </a:pPr>
            <a:r>
              <a:rPr lang="en-US" sz="1600" dirty="0" err="1" smtClean="0"/>
              <a:t>Recognising</a:t>
            </a:r>
            <a:r>
              <a:rPr lang="en-US" sz="1600" dirty="0" smtClean="0"/>
              <a:t> and interpreting statistical significance</a:t>
            </a:r>
          </a:p>
          <a:p>
            <a:pPr>
              <a:buFontTx/>
              <a:buChar char="-"/>
            </a:pPr>
            <a:r>
              <a:rPr lang="en-US" sz="1600" dirty="0" smtClean="0"/>
              <a:t>Setting up sealed </a:t>
            </a:r>
            <a:r>
              <a:rPr lang="en-US" sz="1600" dirty="0" err="1" smtClean="0"/>
              <a:t>mesocosms</a:t>
            </a:r>
            <a:r>
              <a:rPr lang="en-US" sz="1600" dirty="0" smtClean="0"/>
              <a:t> to try to establish sustainability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2867972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Looking for patterns, trends and discrepancies: plants and algae are mostly autotrophic but some are not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4616" y="4980145"/>
            <a:ext cx="4122615" cy="1877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The supply of inorganic nutrients is maintained by nutrient cycling</a:t>
            </a:r>
          </a:p>
          <a:p>
            <a:pPr>
              <a:buFontTx/>
              <a:buChar char="-"/>
            </a:pPr>
            <a:r>
              <a:rPr lang="en-US" sz="1600" dirty="0" smtClean="0"/>
              <a:t>Ecosystems have the potential to be sustainable over long periods of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93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662"/>
            <a:ext cx="8229600" cy="1143000"/>
          </a:xfrm>
        </p:spPr>
        <p:txBody>
          <a:bodyPr/>
          <a:lstStyle/>
          <a:p>
            <a:r>
              <a:rPr lang="en-US" dirty="0" smtClean="0"/>
              <a:t>Biotic and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18953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Find out</a:t>
            </a:r>
            <a:r>
              <a:rPr lang="is-IS" dirty="0" smtClean="0"/>
              <a:t>…....</a:t>
            </a:r>
          </a:p>
          <a:p>
            <a:pPr marL="0" indent="0">
              <a:buNone/>
            </a:pPr>
            <a:r>
              <a:rPr lang="is-IS" dirty="0" smtClean="0"/>
              <a:t>What is meant by abiotic factors and biotic factors in an ecosystem? 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Give examples of these factors here..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2676" y="1594397"/>
            <a:ext cx="14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Ecosystems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012"/>
            <a:ext cx="9176642" cy="38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719375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9277"/>
            <a:ext cx="8960201" cy="193559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community forms an ecosystem by interactions with the abiotic environment</a:t>
            </a:r>
          </a:p>
          <a:p>
            <a:endParaRPr lang="en-US" dirty="0"/>
          </a:p>
          <a:p>
            <a:r>
              <a:rPr lang="en-US" dirty="0" smtClean="0"/>
              <a:t>Living organisms could not live in isolation – they need the non-living surroundings (air, water, soil, rock)</a:t>
            </a:r>
          </a:p>
          <a:p>
            <a:endParaRPr lang="en-US" dirty="0"/>
          </a:p>
        </p:txBody>
      </p:sp>
      <p:pic>
        <p:nvPicPr>
          <p:cNvPr id="5" name="Picture 4" descr="Screen Shot 2017-03-01 at 2.3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0254"/>
            <a:ext cx="8169237" cy="3612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8101" y="2972789"/>
            <a:ext cx="1098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species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11"/>
            <a:ext cx="8229600" cy="1143000"/>
          </a:xfrm>
        </p:spPr>
        <p:txBody>
          <a:bodyPr/>
          <a:lstStyle/>
          <a:p>
            <a:r>
              <a:rPr lang="en-US" dirty="0" smtClean="0"/>
              <a:t>Inorganic </a:t>
            </a:r>
            <a:r>
              <a:rPr lang="en-US" dirty="0" smtClean="0"/>
              <a:t>Nutrients - abiotic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2103"/>
            <a:ext cx="8229600" cy="13028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are an essential abiotic part of an ecosystem</a:t>
            </a:r>
          </a:p>
          <a:p>
            <a:r>
              <a:rPr lang="en-US" sz="2400" dirty="0" smtClean="0"/>
              <a:t>Both autotrophs and heterotrophs require them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1769" y="1833743"/>
            <a:ext cx="37056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Autotrophs: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Minerals from soil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Carbon dioxide and water used in photosynthesis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7946" y="1837922"/>
            <a:ext cx="47160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Heterotrophs: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Mostly from food (biotic)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obtain inorganic minerals from the abiotic environment (there are lots of mineral in water)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63" y="3310728"/>
            <a:ext cx="2743593" cy="3547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46" y="3592249"/>
            <a:ext cx="4372424" cy="30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1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15025" cy="11430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Earth’s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72" y="1451061"/>
            <a:ext cx="8826529" cy="49361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600" dirty="0" smtClean="0"/>
              <a:t>Living organisms have been using supplies on earth for billions of years – why have they not run out?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Carbon</a:t>
            </a:r>
          </a:p>
          <a:p>
            <a:pPr>
              <a:buFontTx/>
              <a:buChar char="-"/>
            </a:pPr>
            <a:r>
              <a:rPr lang="en-US" dirty="0" smtClean="0"/>
              <a:t>Nitrogen</a:t>
            </a:r>
          </a:p>
          <a:p>
            <a:pPr>
              <a:buFontTx/>
              <a:buChar char="-"/>
            </a:pPr>
            <a:r>
              <a:rPr lang="en-US" dirty="0" smtClean="0"/>
              <a:t>Hydrogen</a:t>
            </a:r>
          </a:p>
          <a:p>
            <a:pPr>
              <a:buFontTx/>
              <a:buChar char="-"/>
            </a:pPr>
            <a:r>
              <a:rPr lang="en-US" dirty="0" smtClean="0"/>
              <a:t>Oxygen</a:t>
            </a:r>
          </a:p>
          <a:p>
            <a:pPr>
              <a:buFontTx/>
              <a:buChar char="-"/>
            </a:pPr>
            <a:r>
              <a:rPr lang="en-US" dirty="0" smtClean="0"/>
              <a:t>Phosphorous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6707" y="6061192"/>
            <a:ext cx="476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You will study the N and C cycles later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6556" y="3155086"/>
            <a:ext cx="519364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Chemical elements can be endlessly recycled </a:t>
            </a:r>
          </a:p>
          <a:p>
            <a:endParaRPr lang="en-US" dirty="0"/>
          </a:p>
          <a:p>
            <a:r>
              <a:rPr lang="en-US" dirty="0"/>
              <a:t>Organisms absorb elements as inorganic nutrients from the abiotic environment, use them and return them to the environment with the atoms unchanged.</a:t>
            </a:r>
          </a:p>
        </p:txBody>
      </p:sp>
    </p:spTree>
    <p:extLst>
      <p:ext uri="{BB962C8B-B14F-4D97-AF65-F5344CB8AC3E}">
        <p14:creationId xmlns:p14="http://schemas.microsoft.com/office/powerpoint/2010/main" val="153941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Earth is a closed system – nothing leaves or enters </a:t>
            </a:r>
            <a:r>
              <a:rPr lang="en-US" dirty="0" smtClean="0"/>
              <a:t>- apart </a:t>
            </a:r>
            <a:r>
              <a:rPr lang="en-US" dirty="0"/>
              <a:t>from rockets</a:t>
            </a:r>
            <a:r>
              <a:rPr lang="en-US" dirty="0" smtClean="0"/>
              <a:t>/</a:t>
            </a:r>
            <a:r>
              <a:rPr lang="en-US" dirty="0" smtClean="0"/>
              <a:t>meteorite (</a:t>
            </a:r>
            <a:r>
              <a:rPr lang="en-US" dirty="0" err="1" smtClean="0"/>
              <a:t>panspermea</a:t>
            </a:r>
            <a:r>
              <a:rPr lang="en-US" dirty="0" smtClean="0"/>
              <a:t>!)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315025" cy="1143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Earth’s resources</a:t>
            </a:r>
            <a:endParaRPr lang="en-US" dirty="0"/>
          </a:p>
        </p:txBody>
      </p:sp>
      <p:pic>
        <p:nvPicPr>
          <p:cNvPr id="5" name="Picture 4" descr="13988-rocket-6-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3" y="3069945"/>
            <a:ext cx="2023519" cy="3538200"/>
          </a:xfrm>
          <a:prstGeom prst="rect">
            <a:avLst/>
          </a:prstGeom>
        </p:spPr>
      </p:pic>
      <p:pic>
        <p:nvPicPr>
          <p:cNvPr id="6" name="Picture 5" descr="meteorite-on-fire-vector-11754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97" y="3381149"/>
            <a:ext cx="3065646" cy="322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444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Sustainable = can continue indefinitely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Supplies of fossil fuels are finite (will run out). They are not being renewed at the rate we use them they will run out quickly.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315025" cy="1143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7" name="Picture 6" descr="green-recycling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65" y="69738"/>
            <a:ext cx="1913077" cy="1530462"/>
          </a:xfrm>
          <a:prstGeom prst="rect">
            <a:avLst/>
          </a:prstGeom>
        </p:spPr>
      </p:pic>
      <p:pic>
        <p:nvPicPr>
          <p:cNvPr id="8" name="Picture 7" descr="green-recycling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38"/>
            <a:ext cx="1913077" cy="153046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275678"/>
            <a:ext cx="8229600" cy="3254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smtClean="0"/>
              <a:t>Nutrient availability</a:t>
            </a:r>
          </a:p>
          <a:p>
            <a:pPr marL="0" indent="0">
              <a:buFont typeface="Arial"/>
              <a:buNone/>
            </a:pPr>
            <a:r>
              <a:rPr lang="en-US" smtClean="0"/>
              <a:t>- If nutrients are recycled indefinitely there will not be a shortage.</a:t>
            </a:r>
          </a:p>
          <a:p>
            <a:pPr marL="0" indent="0">
              <a:buFont typeface="Arial"/>
              <a:buNone/>
            </a:pPr>
            <a:endParaRPr lang="en-US" smtClean="0"/>
          </a:p>
          <a:p>
            <a:pPr marL="0" indent="0">
              <a:buFont typeface="Arial"/>
              <a:buNone/>
            </a:pPr>
            <a:r>
              <a:rPr lang="en-US" b="1" smtClean="0"/>
              <a:t>Detoxification of waste</a:t>
            </a:r>
          </a:p>
          <a:p>
            <a:pPr>
              <a:buFontTx/>
              <a:buChar char="-"/>
            </a:pPr>
            <a:r>
              <a:rPr lang="en-US" smtClean="0"/>
              <a:t>Waste product of one species usually used by another species</a:t>
            </a:r>
          </a:p>
          <a:p>
            <a:pPr>
              <a:buFontTx/>
              <a:buChar char="-"/>
            </a:pPr>
            <a:endParaRPr lang="en-US" smtClean="0"/>
          </a:p>
          <a:p>
            <a:pPr marL="0" indent="0">
              <a:buFont typeface="Arial"/>
              <a:buNone/>
            </a:pPr>
            <a:r>
              <a:rPr lang="en-US" b="1" smtClean="0"/>
              <a:t>Energy availability</a:t>
            </a:r>
          </a:p>
          <a:p>
            <a:pPr marL="0" indent="0">
              <a:buFont typeface="Arial"/>
              <a:buNone/>
            </a:pPr>
            <a:r>
              <a:rPr lang="en-US" smtClean="0"/>
              <a:t>- Light from the sun (must be continually supplied)</a:t>
            </a:r>
          </a:p>
          <a:p>
            <a:pPr marL="0" indent="0">
              <a:buFont typeface="Arial"/>
              <a:buNone/>
            </a:pPr>
            <a:endParaRPr lang="en-US" b="1" smtClean="0"/>
          </a:p>
          <a:p>
            <a:pPr marL="0" indent="0">
              <a:buFont typeface="Arial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39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2942" cy="24980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Small experimental areas set up as ecological experiments.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Seal a community of organisms together with air and soil or water inside a container.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will create your own </a:t>
            </a:r>
            <a:r>
              <a:rPr lang="en-US" dirty="0" err="1" smtClean="0"/>
              <a:t>mesocosm</a:t>
            </a:r>
            <a:r>
              <a:rPr lang="en-US" dirty="0" smtClean="0"/>
              <a:t> </a:t>
            </a:r>
            <a:r>
              <a:rPr lang="en-US" dirty="0" smtClean="0"/>
              <a:t>ON MONDAY. </a:t>
            </a:r>
            <a:r>
              <a:rPr lang="en-US" dirty="0" smtClean="0"/>
              <a:t>What will you need for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315025" cy="11430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Mesocosms</a:t>
            </a:r>
            <a:endParaRPr lang="en-US" dirty="0"/>
          </a:p>
        </p:txBody>
      </p:sp>
      <p:pic>
        <p:nvPicPr>
          <p:cNvPr id="7" name="Picture 6" descr="green-recycling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65" y="69738"/>
            <a:ext cx="1913077" cy="1530462"/>
          </a:xfrm>
          <a:prstGeom prst="rect">
            <a:avLst/>
          </a:prstGeom>
        </p:spPr>
      </p:pic>
      <p:pic>
        <p:nvPicPr>
          <p:cNvPr id="8" name="Picture 7" descr="green-recycling-ic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38"/>
            <a:ext cx="1913077" cy="153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819" y="4649589"/>
            <a:ext cx="4899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will be </a:t>
            </a:r>
            <a:r>
              <a:rPr lang="en-US" dirty="0" smtClean="0"/>
              <a:t>given plants, soil, water, rocks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7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537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4.1 Species, communities and ecosystems</vt:lpstr>
      <vt:lpstr>Biotic and Abiotic factors</vt:lpstr>
      <vt:lpstr>Ecosystem</vt:lpstr>
      <vt:lpstr>Inorganic Nutrients - abiotic </vt:lpstr>
      <vt:lpstr>Earth’s resources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Species, communities and ecosystems</dc:title>
  <dc:creator>Teacher</dc:creator>
  <cp:lastModifiedBy>Thomas Kitwood</cp:lastModifiedBy>
  <cp:revision>105</cp:revision>
  <dcterms:created xsi:type="dcterms:W3CDTF">2015-01-23T06:07:42Z</dcterms:created>
  <dcterms:modified xsi:type="dcterms:W3CDTF">2017-03-02T02:50:00Z</dcterms:modified>
</cp:coreProperties>
</file>