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57" r:id="rId4"/>
    <p:sldId id="258" r:id="rId5"/>
    <p:sldId id="267" r:id="rId6"/>
    <p:sldId id="260" r:id="rId7"/>
    <p:sldId id="268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3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39E0-21DF-9044-989E-9C23A36F5583}" type="datetimeFigureOut">
              <a:rPr lang="en-US" smtClean="0"/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2B50-DA43-294C-865D-00F4E5CFF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60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39E0-21DF-9044-989E-9C23A36F5583}" type="datetimeFigureOut">
              <a:rPr lang="en-US" smtClean="0"/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2B50-DA43-294C-865D-00F4E5CFF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9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39E0-21DF-9044-989E-9C23A36F5583}" type="datetimeFigureOut">
              <a:rPr lang="en-US" smtClean="0"/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2B50-DA43-294C-865D-00F4E5CFF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39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39E0-21DF-9044-989E-9C23A36F5583}" type="datetimeFigureOut">
              <a:rPr lang="en-US" smtClean="0"/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2B50-DA43-294C-865D-00F4E5CFF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6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39E0-21DF-9044-989E-9C23A36F5583}" type="datetimeFigureOut">
              <a:rPr lang="en-US" smtClean="0"/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2B50-DA43-294C-865D-00F4E5CFF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38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39E0-21DF-9044-989E-9C23A36F5583}" type="datetimeFigureOut">
              <a:rPr lang="en-US" smtClean="0"/>
              <a:t>6/9/16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2B50-DA43-294C-865D-00F4E5CFF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4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39E0-21DF-9044-989E-9C23A36F5583}" type="datetimeFigureOut">
              <a:rPr lang="en-US" smtClean="0"/>
              <a:t>6/9/16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2B50-DA43-294C-865D-00F4E5CFF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9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39E0-21DF-9044-989E-9C23A36F5583}" type="datetimeFigureOut">
              <a:rPr lang="en-US" smtClean="0"/>
              <a:t>6/9/16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2B50-DA43-294C-865D-00F4E5CFF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5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39E0-21DF-9044-989E-9C23A36F5583}" type="datetimeFigureOut">
              <a:rPr lang="en-US" smtClean="0"/>
              <a:t>6/9/16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2B50-DA43-294C-865D-00F4E5CFF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6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39E0-21DF-9044-989E-9C23A36F5583}" type="datetimeFigureOut">
              <a:rPr lang="en-US" smtClean="0"/>
              <a:t>6/9/16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2B50-DA43-294C-865D-00F4E5CFF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9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39E0-21DF-9044-989E-9C23A36F5583}" type="datetimeFigureOut">
              <a:rPr lang="en-US" smtClean="0"/>
              <a:t>6/9/16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2B50-DA43-294C-865D-00F4E5CFF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34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F39E0-21DF-9044-989E-9C23A36F5583}" type="datetimeFigureOut">
              <a:rPr lang="en-US" smtClean="0"/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D2B50-DA43-294C-865D-00F4E5CFF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4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www.youtube.com/watch?v=4I4FjoW69H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181" y="217499"/>
            <a:ext cx="7772400" cy="1470025"/>
          </a:xfrm>
        </p:spPr>
        <p:txBody>
          <a:bodyPr/>
          <a:lstStyle/>
          <a:p>
            <a:r>
              <a:rPr lang="en-US" dirty="0" smtClean="0"/>
              <a:t>The route of blood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98" y="1571399"/>
            <a:ext cx="6400800" cy="1752600"/>
          </a:xfrm>
        </p:spPr>
        <p:txBody>
          <a:bodyPr/>
          <a:lstStyle/>
          <a:p>
            <a:pPr algn="l"/>
            <a:r>
              <a:rPr lang="en-US" dirty="0" smtClean="0"/>
              <a:t>Left atrium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636687" y="1945076"/>
            <a:ext cx="1045029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677685" y="5623041"/>
            <a:ext cx="2664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Left atrium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632656" y="5907253"/>
            <a:ext cx="1045029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846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Questions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Last week.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758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Double Circulation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84727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Recap the flow of blood around the heart and body</a:t>
            </a:r>
          </a:p>
          <a:p>
            <a:r>
              <a:rPr lang="en-US" dirty="0" smtClean="0"/>
              <a:t>Explain the advantages of a double circulation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84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1196" r="-51196"/>
          <a:stretch>
            <a:fillRect/>
          </a:stretch>
        </p:blipFill>
        <p:spPr>
          <a:xfrm>
            <a:off x="-3384166" y="274638"/>
            <a:ext cx="11713363" cy="6441898"/>
          </a:xfrm>
        </p:spPr>
      </p:pic>
      <p:sp>
        <p:nvSpPr>
          <p:cNvPr id="3" name="TextBox 2"/>
          <p:cNvSpPr txBox="1"/>
          <p:nvPr/>
        </p:nvSpPr>
        <p:spPr>
          <a:xfrm>
            <a:off x="5225878" y="3538363"/>
            <a:ext cx="31033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are the advantages of </a:t>
            </a:r>
          </a:p>
          <a:p>
            <a:r>
              <a:rPr lang="en-US" sz="2800" b="1" dirty="0"/>
              <a:t>a</a:t>
            </a:r>
            <a:r>
              <a:rPr lang="en-US" sz="2800" b="1" dirty="0" smtClean="0"/>
              <a:t> double circulation?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01706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67" y="274638"/>
            <a:ext cx="8636000" cy="614309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/>
              <a:t>Heart and Blood Vessel Questions</a:t>
            </a:r>
            <a:endParaRPr lang="en-HK" dirty="0"/>
          </a:p>
          <a:p>
            <a:pPr marL="514350" indent="-514350"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is happening in the heart when the semi-lunar valves are closed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HK" dirty="0"/>
          </a:p>
          <a:p>
            <a:pPr marL="0" indent="0">
              <a:buNone/>
            </a:pPr>
            <a:r>
              <a:rPr lang="en-US" dirty="0"/>
              <a:t>I.	Blood is entering the aorta.</a:t>
            </a:r>
            <a:endParaRPr lang="en-HK" dirty="0"/>
          </a:p>
          <a:p>
            <a:pPr marL="0" indent="0">
              <a:buNone/>
            </a:pPr>
            <a:r>
              <a:rPr lang="en-US" dirty="0"/>
              <a:t>II.	Blood is entering the pulmonary artery.</a:t>
            </a:r>
            <a:endParaRPr lang="en-HK" dirty="0"/>
          </a:p>
          <a:p>
            <a:pPr marL="0" indent="0">
              <a:buNone/>
            </a:pPr>
            <a:r>
              <a:rPr lang="en-US" dirty="0"/>
              <a:t>III.	Blood is entering the ventricles.</a:t>
            </a:r>
            <a:endParaRPr lang="en-HK" dirty="0"/>
          </a:p>
          <a:p>
            <a:pPr marL="0" indent="0">
              <a:buNone/>
            </a:pPr>
            <a:r>
              <a:rPr lang="en-US" dirty="0"/>
              <a:t>IV.	The ventricles are contracting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HK" dirty="0"/>
          </a:p>
          <a:p>
            <a:pPr marL="0" indent="0">
              <a:buNone/>
            </a:pPr>
            <a:r>
              <a:rPr lang="en-US" dirty="0"/>
              <a:t>A.	I and II only</a:t>
            </a:r>
            <a:endParaRPr lang="en-HK" dirty="0"/>
          </a:p>
          <a:p>
            <a:pPr marL="0" indent="0">
              <a:buNone/>
            </a:pPr>
            <a:r>
              <a:rPr lang="en-US" dirty="0"/>
              <a:t>B.	I and III only</a:t>
            </a:r>
            <a:endParaRPr lang="en-HK" dirty="0"/>
          </a:p>
          <a:p>
            <a:pPr marL="0" indent="0">
              <a:buNone/>
            </a:pPr>
            <a:r>
              <a:rPr lang="en-US" dirty="0"/>
              <a:t>C.	III only</a:t>
            </a:r>
            <a:endParaRPr lang="en-HK" dirty="0"/>
          </a:p>
          <a:p>
            <a:pPr marL="0" indent="0">
              <a:buNone/>
            </a:pPr>
            <a:r>
              <a:rPr lang="en-US" dirty="0"/>
              <a:t>D.	III and IV only</a:t>
            </a:r>
            <a:endParaRPr lang="en-HK" dirty="0"/>
          </a:p>
          <a:p>
            <a:pPr marL="0" indent="0">
              <a:buNone/>
            </a:pPr>
            <a:r>
              <a:rPr lang="en-US" b="1" dirty="0"/>
              <a:t>(Total 1 mark)</a:t>
            </a:r>
            <a:endParaRPr lang="en-HK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2</a:t>
            </a:r>
            <a:r>
              <a:rPr lang="en-US" b="1" dirty="0"/>
              <a:t>.</a:t>
            </a:r>
            <a:r>
              <a:rPr lang="en-US" dirty="0"/>
              <a:t>	Outline the events that occur within the heart, which cause blood to move around the body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HK" dirty="0"/>
          </a:p>
          <a:p>
            <a:pPr marL="0" indent="0">
              <a:buNone/>
            </a:pPr>
            <a:r>
              <a:rPr lang="en-US" b="1" dirty="0"/>
              <a:t>(Total 6 marks</a:t>
            </a:r>
            <a:r>
              <a:rPr lang="en-US" b="1" dirty="0" smtClean="0"/>
              <a:t>) </a:t>
            </a:r>
            <a:endParaRPr lang="en-HK" dirty="0"/>
          </a:p>
          <a:p>
            <a:pPr marL="0" indent="0">
              <a:buNone/>
            </a:pPr>
            <a:r>
              <a:rPr lang="en-US" b="1" dirty="0"/>
              <a:t>3.</a:t>
            </a:r>
            <a:r>
              <a:rPr lang="en-US" dirty="0"/>
              <a:t>	Explain the relationship between the structure and function of arteries, veins and capillaries.</a:t>
            </a:r>
            <a:endParaRPr lang="en-HK" dirty="0"/>
          </a:p>
          <a:p>
            <a:pPr marL="0" indent="0">
              <a:buNone/>
            </a:pPr>
            <a:r>
              <a:rPr lang="en-US" b="1" dirty="0"/>
              <a:t>(Total 8 marks)</a:t>
            </a:r>
            <a:endParaRPr lang="en-HK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70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7" y="266171"/>
            <a:ext cx="8636000" cy="616849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/>
              <a:t>1.</a:t>
            </a:r>
            <a:r>
              <a:rPr lang="en-US" dirty="0"/>
              <a:t>	</a:t>
            </a:r>
            <a:r>
              <a:rPr lang="en-US" dirty="0" smtClean="0"/>
              <a:t>C</a:t>
            </a:r>
            <a:r>
              <a:rPr lang="en-HK" dirty="0"/>
              <a:t> </a:t>
            </a:r>
            <a:r>
              <a:rPr lang="en-HK" dirty="0" smtClean="0"/>
              <a:t>    </a:t>
            </a:r>
            <a:r>
              <a:rPr lang="en-US" b="1" dirty="0" smtClean="0"/>
              <a:t>[</a:t>
            </a:r>
            <a:r>
              <a:rPr lang="en-US" b="1" dirty="0"/>
              <a:t>1]</a:t>
            </a:r>
            <a:endParaRPr lang="en-HK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2</a:t>
            </a:r>
            <a:r>
              <a:rPr lang="en-US" b="1" dirty="0"/>
              <a:t>.</a:t>
            </a:r>
            <a:r>
              <a:rPr lang="en-US" dirty="0"/>
              <a:t>	</a:t>
            </a:r>
            <a:endParaRPr lang="en-HK" dirty="0"/>
          </a:p>
          <a:p>
            <a:pPr marL="0" indent="0">
              <a:buNone/>
            </a:pPr>
            <a:r>
              <a:rPr lang="en-US" dirty="0"/>
              <a:t>blood is collected in the atria; </a:t>
            </a:r>
            <a:endParaRPr lang="en-HK" dirty="0"/>
          </a:p>
          <a:p>
            <a:pPr marL="0" indent="0">
              <a:buNone/>
            </a:pPr>
            <a:r>
              <a:rPr lang="en-US" dirty="0"/>
              <a:t>blood is pumped from the atria to the ventricles; </a:t>
            </a:r>
            <a:endParaRPr lang="en-HK" dirty="0"/>
          </a:p>
          <a:p>
            <a:pPr marL="0" indent="0">
              <a:buNone/>
            </a:pPr>
            <a:r>
              <a:rPr lang="en-US" dirty="0"/>
              <a:t>opened </a:t>
            </a:r>
            <a:r>
              <a:rPr lang="en-US" dirty="0" err="1"/>
              <a:t>atrio</a:t>
            </a:r>
            <a:r>
              <a:rPr lang="en-US" dirty="0"/>
              <a:t>-ventricular valves allow flow from the atria to the ventricles; </a:t>
            </a:r>
            <a:endParaRPr lang="en-HK" dirty="0"/>
          </a:p>
          <a:p>
            <a:pPr marL="0" indent="0">
              <a:buNone/>
            </a:pPr>
            <a:r>
              <a:rPr lang="en-US" dirty="0"/>
              <a:t>closed semi-lunar valves prevent backflow from the arteries to the ventricles; </a:t>
            </a:r>
            <a:endParaRPr lang="en-HK" dirty="0"/>
          </a:p>
          <a:p>
            <a:pPr marL="0" indent="0">
              <a:buNone/>
            </a:pPr>
            <a:r>
              <a:rPr lang="en-US" dirty="0"/>
              <a:t>blood is pumped out from the ventricles to the arteries; </a:t>
            </a:r>
            <a:endParaRPr lang="en-HK" dirty="0"/>
          </a:p>
          <a:p>
            <a:pPr marL="0" indent="0">
              <a:buNone/>
            </a:pPr>
            <a:r>
              <a:rPr lang="en-US" dirty="0"/>
              <a:t>open semi-lunar valves allow flow from ventricles to arteries; </a:t>
            </a:r>
            <a:endParaRPr lang="en-HK" dirty="0"/>
          </a:p>
          <a:p>
            <a:pPr marL="0" indent="0">
              <a:buNone/>
            </a:pPr>
            <a:r>
              <a:rPr lang="en-US" dirty="0"/>
              <a:t>closed </a:t>
            </a:r>
            <a:r>
              <a:rPr lang="en-US" dirty="0" err="1"/>
              <a:t>atrio</a:t>
            </a:r>
            <a:r>
              <a:rPr lang="en-US" dirty="0"/>
              <a:t>-ventricular valves prevent backflow to the atria; </a:t>
            </a:r>
            <a:endParaRPr lang="en-HK" dirty="0"/>
          </a:p>
          <a:p>
            <a:pPr marL="0" indent="0">
              <a:buNone/>
            </a:pPr>
            <a:r>
              <a:rPr lang="en-US" dirty="0"/>
              <a:t>pressure generated by the heart causes blood to move around the body; </a:t>
            </a:r>
            <a:endParaRPr lang="en-HK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pacemaker (SAN) initiates each heartbeat;</a:t>
            </a:r>
            <a:endParaRPr lang="en-HK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/>
              <a:t>[6]</a:t>
            </a:r>
            <a:endParaRPr lang="en-HK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232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66896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/>
              <a:t>3.</a:t>
            </a:r>
            <a:r>
              <a:rPr lang="en-US" dirty="0"/>
              <a:t>	</a:t>
            </a:r>
            <a:r>
              <a:rPr lang="en-US" i="1" dirty="0"/>
              <a:t>(</a:t>
            </a:r>
            <a:r>
              <a:rPr lang="en-US" b="1" i="1" dirty="0"/>
              <a:t>[3 max] </a:t>
            </a:r>
            <a:r>
              <a:rPr lang="en-US" i="1" dirty="0"/>
              <a:t>for information on arteries) </a:t>
            </a:r>
            <a:r>
              <a:rPr lang="en-US" dirty="0"/>
              <a:t>thick wall / elastic </a:t>
            </a:r>
            <a:r>
              <a:rPr lang="en-US" dirty="0" err="1"/>
              <a:t>fibres</a:t>
            </a:r>
            <a:r>
              <a:rPr lang="en-US" dirty="0"/>
              <a:t> to help withstand the high(</a:t>
            </a:r>
            <a:r>
              <a:rPr lang="en-US" dirty="0" err="1"/>
              <a:t>er</a:t>
            </a:r>
            <a:r>
              <a:rPr lang="en-US" dirty="0"/>
              <a:t>) pressure; outer fibrous coat prevents artery from rupturing under the high pressures; lumen small compared to wall thickness to maintain high pressure; except lumen large near the heart to conduct a large volume of blood; valves in aorta and pulmonary artery to prevent back flow into ventricles in diastole; layers of (smooth) muscle to allow arteries to contract / elastic recoil; allows the pressure to be altered (vasoconstriction and vasodilation);</a:t>
            </a:r>
            <a:endParaRPr lang="en-HK" dirty="0"/>
          </a:p>
          <a:p>
            <a:pPr marL="0" indent="0">
              <a:buNone/>
            </a:pPr>
            <a:r>
              <a:rPr lang="en-US" dirty="0"/>
              <a:t> </a:t>
            </a:r>
            <a:endParaRPr lang="en-HK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(</a:t>
            </a:r>
            <a:r>
              <a:rPr lang="en-US" b="1" i="1" dirty="0"/>
              <a:t>[3 max]</a:t>
            </a:r>
            <a:r>
              <a:rPr lang="en-US" i="1" dirty="0"/>
              <a:t> for information on veins) </a:t>
            </a:r>
            <a:r>
              <a:rPr lang="en-US" dirty="0"/>
              <a:t>lumen always large in relation to diameter; thin wall / more collagen and fewer elastic </a:t>
            </a:r>
            <a:r>
              <a:rPr lang="en-US" dirty="0" err="1"/>
              <a:t>fibres</a:t>
            </a:r>
            <a:r>
              <a:rPr lang="en-US" dirty="0"/>
              <a:t> (than arteries) since pressure low(</a:t>
            </a:r>
            <a:r>
              <a:rPr lang="en-US" dirty="0" err="1"/>
              <a:t>er</a:t>
            </a:r>
            <a:r>
              <a:rPr lang="en-US" dirty="0"/>
              <a:t>); very little muscle since not needed for constriction; valves to prevent back flow between pulses;</a:t>
            </a:r>
            <a:endParaRPr lang="en-HK" dirty="0"/>
          </a:p>
          <a:p>
            <a:pPr marL="0" indent="0">
              <a:buNone/>
            </a:pPr>
            <a:r>
              <a:rPr lang="en-US" dirty="0"/>
              <a:t> </a:t>
            </a:r>
            <a:endParaRPr lang="en-HK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(</a:t>
            </a:r>
            <a:r>
              <a:rPr lang="en-US" b="1" i="1" dirty="0"/>
              <a:t>[3 max]</a:t>
            </a:r>
            <a:r>
              <a:rPr lang="en-US" i="1" dirty="0"/>
              <a:t> for information on capillaries) </a:t>
            </a:r>
            <a:r>
              <a:rPr lang="en-US" dirty="0"/>
              <a:t>no muscle / elastic tissue since pressure very low; endothelial layer one cell thick to allow permeability /  diffusion of chemicals / tissue fluid; small diameter leads to exchange; some fenestration / pores to allow rapid diffusion; no valves since pressure very low;</a:t>
            </a:r>
            <a:endParaRPr lang="en-HK" dirty="0"/>
          </a:p>
          <a:p>
            <a:pPr marL="0" indent="0">
              <a:buNone/>
            </a:pPr>
            <a:r>
              <a:rPr lang="en-US" b="1" dirty="0"/>
              <a:t>[8]</a:t>
            </a:r>
            <a:endParaRPr lang="en-HK" dirty="0"/>
          </a:p>
          <a:p>
            <a:r>
              <a:rPr lang="en-US" dirty="0"/>
              <a:t> </a:t>
            </a:r>
            <a:endParaRPr lang="en-HK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77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47029" b="-47029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457200" y="616706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Croc circulation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995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71</Words>
  <Application>Microsoft Macintosh PowerPoint</Application>
  <PresentationFormat>On-screen Show 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The route of blood</vt:lpstr>
      <vt:lpstr>Heart Questions…</vt:lpstr>
      <vt:lpstr>Double Circulation</vt:lpstr>
      <vt:lpstr>Wh</vt:lpstr>
      <vt:lpstr>PowerPoint Presentation</vt:lpstr>
      <vt:lpstr>PowerPoint Presentation</vt:lpstr>
      <vt:lpstr>PowerPoint Presentation</vt:lpstr>
      <vt:lpstr>PowerPoint Presentation</vt:lpstr>
    </vt:vector>
  </TitlesOfParts>
  <Company>Victoria Shanghai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route of blood</dc:title>
  <dc:creator>Thomas Kitwood</dc:creator>
  <cp:lastModifiedBy>Thomas Kitwood</cp:lastModifiedBy>
  <cp:revision>9</cp:revision>
  <dcterms:created xsi:type="dcterms:W3CDTF">2016-09-06T02:19:51Z</dcterms:created>
  <dcterms:modified xsi:type="dcterms:W3CDTF">2016-09-06T07:42:31Z</dcterms:modified>
</cp:coreProperties>
</file>