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7" r:id="rId2"/>
    <p:sldId id="301" r:id="rId3"/>
    <p:sldId id="300" r:id="rId4"/>
    <p:sldId id="279" r:id="rId5"/>
    <p:sldId id="280" r:id="rId6"/>
    <p:sldId id="290" r:id="rId7"/>
    <p:sldId id="291" r:id="rId8"/>
    <p:sldId id="286" r:id="rId9"/>
    <p:sldId id="282" r:id="rId10"/>
    <p:sldId id="283" r:id="rId11"/>
    <p:sldId id="269" r:id="rId12"/>
    <p:sldId id="270" r:id="rId13"/>
    <p:sldId id="271" r:id="rId14"/>
    <p:sldId id="272" r:id="rId15"/>
    <p:sldId id="294" r:id="rId16"/>
    <p:sldId id="293" r:id="rId17"/>
    <p:sldId id="295" r:id="rId18"/>
    <p:sldId id="29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1"/>
    <p:restoredTop sz="99649" autoAdjust="0"/>
  </p:normalViewPr>
  <p:slideViewPr>
    <p:cSldViewPr snapToGrid="0" snapToObjects="1">
      <p:cViewPr>
        <p:scale>
          <a:sx n="103" d="100"/>
          <a:sy n="103" d="100"/>
        </p:scale>
        <p:origin x="1600" y="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B66E9-3247-184F-9815-B09D2545AE98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64900-4AB2-E341-A5E9-C3F11E74A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12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AB72B-AEB1-0244-B544-5C889E262A1F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6350D-C5F2-8346-8026-C9DEA8721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57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6350D-C5F2-8346-8026-C9DEA87210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4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54F7-A064-AC44-9E14-E58DE848F58A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AE05-4FCB-EB4B-AC61-4C2D1A784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4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54F7-A064-AC44-9E14-E58DE848F58A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AE05-4FCB-EB4B-AC61-4C2D1A784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6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54F7-A064-AC44-9E14-E58DE848F58A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AE05-4FCB-EB4B-AC61-4C2D1A784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3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54F7-A064-AC44-9E14-E58DE848F58A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AE05-4FCB-EB4B-AC61-4C2D1A784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2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54F7-A064-AC44-9E14-E58DE848F58A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AE05-4FCB-EB4B-AC61-4C2D1A784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6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54F7-A064-AC44-9E14-E58DE848F58A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AE05-4FCB-EB4B-AC61-4C2D1A784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1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54F7-A064-AC44-9E14-E58DE848F58A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AE05-4FCB-EB4B-AC61-4C2D1A784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6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54F7-A064-AC44-9E14-E58DE848F58A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AE05-4FCB-EB4B-AC61-4C2D1A784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1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54F7-A064-AC44-9E14-E58DE848F58A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AE05-4FCB-EB4B-AC61-4C2D1A784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3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54F7-A064-AC44-9E14-E58DE848F58A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AE05-4FCB-EB4B-AC61-4C2D1A784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5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54F7-A064-AC44-9E14-E58DE848F58A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AE05-4FCB-EB4B-AC61-4C2D1A784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3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454F7-A064-AC44-9E14-E58DE848F58A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5AE05-4FCB-EB4B-AC61-4C2D1A784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8-29 at 12.21.46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5" b="6115"/>
          <a:stretch>
            <a:fillRect/>
          </a:stretch>
        </p:blipFill>
        <p:spPr>
          <a:xfrm>
            <a:off x="278408" y="274638"/>
            <a:ext cx="8865592" cy="5475874"/>
          </a:xfrm>
        </p:spPr>
      </p:pic>
      <p:sp>
        <p:nvSpPr>
          <p:cNvPr id="6" name="TextBox 5"/>
          <p:cNvSpPr txBox="1"/>
          <p:nvPr/>
        </p:nvSpPr>
        <p:spPr>
          <a:xfrm>
            <a:off x="6405335" y="6057231"/>
            <a:ext cx="207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 Helix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914318"/>
            <a:ext cx="2698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stage of mitosis?</a:t>
            </a:r>
            <a:endParaRPr lang="en-US" dirty="0"/>
          </a:p>
        </p:txBody>
      </p:sp>
      <p:cxnSp>
        <p:nvCxnSpPr>
          <p:cNvPr id="8" name="Straight Arrow Connector 7"/>
          <p:cNvCxnSpPr>
            <a:stCxn id="3" idx="0"/>
          </p:cNvCxnSpPr>
          <p:nvPr/>
        </p:nvCxnSpPr>
        <p:spPr>
          <a:xfrm flipH="1" flipV="1">
            <a:off x="1322129" y="3583381"/>
            <a:ext cx="484472" cy="2330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24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Calculating the number of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903" y="1439727"/>
            <a:ext cx="844483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15% of bases in a gene are adenine, What is the % of cytosine bases in the gene?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8-29 at 2.42.3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801" b="-40801"/>
          <a:stretch>
            <a:fillRect/>
          </a:stretch>
        </p:blipFill>
        <p:spPr>
          <a:xfrm>
            <a:off x="457200" y="-662782"/>
            <a:ext cx="8229600" cy="4525963"/>
          </a:xfrm>
        </p:spPr>
      </p:pic>
      <p:pic>
        <p:nvPicPr>
          <p:cNvPr id="5" name="Picture 4" descr="Screen Shot 2016-08-29 at 2.43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0" y="3588405"/>
            <a:ext cx="9004150" cy="2426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5212" y="2194560"/>
            <a:ext cx="35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21692" y="5830695"/>
            <a:ext cx="344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8-29 at 2.43.3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5" b="8655"/>
          <a:stretch>
            <a:fillRect/>
          </a:stretch>
        </p:blipFill>
        <p:spPr>
          <a:xfrm>
            <a:off x="457200" y="274638"/>
            <a:ext cx="82296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4648289" y="3464446"/>
            <a:ext cx="13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phosphate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30443" y="4615935"/>
            <a:ext cx="3025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Covalent/</a:t>
            </a:r>
            <a:r>
              <a:rPr lang="en-US" dirty="0" err="1" smtClean="0"/>
              <a:t>phosphodiester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83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8-29 at 2.44.1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744" r="-36744"/>
          <a:stretch>
            <a:fillRect/>
          </a:stretch>
        </p:blipFill>
        <p:spPr>
          <a:xfrm>
            <a:off x="-1342993" y="274638"/>
            <a:ext cx="11649163" cy="6406591"/>
          </a:xfrm>
        </p:spPr>
      </p:pic>
      <p:sp>
        <p:nvSpPr>
          <p:cNvPr id="3" name="TextBox 2"/>
          <p:cNvSpPr txBox="1"/>
          <p:nvPr/>
        </p:nvSpPr>
        <p:spPr>
          <a:xfrm>
            <a:off x="6004555" y="4561726"/>
            <a:ext cx="317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0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8-29 at 2.44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60" r="-16960"/>
          <a:stretch>
            <a:fillRect/>
          </a:stretch>
        </p:blipFill>
        <p:spPr>
          <a:xfrm>
            <a:off x="-1207111" y="274638"/>
            <a:ext cx="11649163" cy="6406591"/>
          </a:xfrm>
        </p:spPr>
      </p:pic>
      <p:sp>
        <p:nvSpPr>
          <p:cNvPr id="3" name="TextBox 2"/>
          <p:cNvSpPr txBox="1"/>
          <p:nvPr/>
        </p:nvSpPr>
        <p:spPr>
          <a:xfrm>
            <a:off x="6898596" y="4968583"/>
            <a:ext cx="34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23 at 8.57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867"/>
            <a:ext cx="9178693" cy="5782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7808" y="4438436"/>
            <a:ext cx="344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0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23 at 8.57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" y="1238349"/>
            <a:ext cx="9126670" cy="243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3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as the genetic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33863" cy="4525963"/>
          </a:xfrm>
        </p:spPr>
        <p:txBody>
          <a:bodyPr/>
          <a:lstStyle/>
          <a:p>
            <a:r>
              <a:rPr lang="en-US" dirty="0" smtClean="0"/>
              <a:t>It was known that there was a molecule that was involved in heredity. This would allow information to be passed from one generation to the next. </a:t>
            </a:r>
          </a:p>
          <a:p>
            <a:endParaRPr lang="en-US" dirty="0"/>
          </a:p>
          <a:p>
            <a:r>
              <a:rPr lang="en-US" dirty="0" smtClean="0"/>
              <a:t>Was it proteins or DNA?</a:t>
            </a:r>
          </a:p>
          <a:p>
            <a:endParaRPr lang="en-US" dirty="0"/>
          </a:p>
          <a:p>
            <a:r>
              <a:rPr lang="en-US" dirty="0" smtClean="0"/>
              <a:t>Hershey and Chase (1952) found out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7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Hershey and Chase (1952)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0889" b="-10889"/>
          <a:stretch>
            <a:fillRect/>
          </a:stretch>
        </p:blipFill>
        <p:spPr>
          <a:xfrm>
            <a:off x="-1" y="1316633"/>
            <a:ext cx="9218435" cy="5069784"/>
          </a:xfrm>
        </p:spPr>
      </p:pic>
    </p:spTree>
    <p:extLst>
      <p:ext uri="{BB962C8B-B14F-4D97-AF65-F5344CB8AC3E}">
        <p14:creationId xmlns:p14="http://schemas.microsoft.com/office/powerpoint/2010/main" val="39230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638"/>
            <a:ext cx="6527800" cy="22733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532" b="15183"/>
          <a:stretch/>
        </p:blipFill>
        <p:spPr>
          <a:xfrm>
            <a:off x="6683682" y="381236"/>
            <a:ext cx="1355244" cy="1467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3682" y="1859865"/>
            <a:ext cx="1521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Maurice Wilkins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459892" y="3410465"/>
            <a:ext cx="1920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What did they do?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3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70" y="19536"/>
            <a:ext cx="4611076" cy="488462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2400" b="1" dirty="0" smtClean="0"/>
              <a:t>7.1 DNA structure and replication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9" y="615459"/>
            <a:ext cx="4611077" cy="435707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Understanding:</a:t>
            </a:r>
          </a:p>
          <a:p>
            <a:pPr>
              <a:buFontTx/>
              <a:buChar char="-"/>
            </a:pPr>
            <a:r>
              <a:rPr lang="en-US" sz="1800" dirty="0" smtClean="0"/>
              <a:t>DNA structure suggested a mechanism for DNA replication</a:t>
            </a:r>
          </a:p>
          <a:p>
            <a:pPr>
              <a:buFontTx/>
              <a:buChar char="-"/>
            </a:pPr>
            <a:r>
              <a:rPr lang="en-US" sz="1800" dirty="0" smtClean="0"/>
              <a:t>Nucleosomes help to supercoil the DNA</a:t>
            </a:r>
          </a:p>
          <a:p>
            <a:pPr>
              <a:buFontTx/>
              <a:buChar char="-"/>
            </a:pPr>
            <a:r>
              <a:rPr lang="en-US" sz="1800" dirty="0" smtClean="0"/>
              <a:t>DNA replication is continuous on the leading strand and discontinuous on the lagging strand</a:t>
            </a:r>
          </a:p>
          <a:p>
            <a:pPr>
              <a:buFontTx/>
              <a:buChar char="-"/>
            </a:pPr>
            <a:r>
              <a:rPr lang="en-US" sz="1800" dirty="0" smtClean="0"/>
              <a:t>DNA replication is carried out by a complex system of enzymes</a:t>
            </a:r>
          </a:p>
          <a:p>
            <a:pPr>
              <a:buFontTx/>
              <a:buChar char="-"/>
            </a:pPr>
            <a:r>
              <a:rPr lang="en-US" sz="1800" dirty="0" smtClean="0"/>
              <a:t>DNA polymerase can only add nucleotides to the 3’ end of the primer</a:t>
            </a:r>
          </a:p>
          <a:p>
            <a:pPr>
              <a:buFontTx/>
              <a:buChar char="-"/>
            </a:pPr>
            <a:r>
              <a:rPr lang="en-US" sz="1800" dirty="0" smtClean="0"/>
              <a:t>Some regions of DNA do not code for proteins but have some other important function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84616" y="97690"/>
            <a:ext cx="4122615" cy="3399695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Applications:</a:t>
            </a:r>
          </a:p>
          <a:p>
            <a:pPr marL="0" indent="0">
              <a:buFont typeface="Arial"/>
              <a:buNone/>
            </a:pPr>
            <a:endParaRPr lang="en-US" sz="1800" b="1" dirty="0"/>
          </a:p>
          <a:p>
            <a:pPr>
              <a:buFontTx/>
              <a:buChar char="-"/>
            </a:pPr>
            <a:r>
              <a:rPr lang="en-US" sz="1800" dirty="0" smtClean="0"/>
              <a:t>Rosalind Franklin’s and Maurice Wilkins’ investigation of DNA structure by X-ray diffraction</a:t>
            </a:r>
          </a:p>
          <a:p>
            <a:pPr>
              <a:buFontTx/>
              <a:buChar char="-"/>
            </a:pPr>
            <a:r>
              <a:rPr lang="en-US" sz="1800" dirty="0" smtClean="0"/>
              <a:t>Tandem repeats are used in DNA profiling</a:t>
            </a:r>
          </a:p>
          <a:p>
            <a:pPr>
              <a:buFontTx/>
              <a:buChar char="-"/>
            </a:pPr>
            <a:r>
              <a:rPr lang="en-US" sz="1800" dirty="0" smtClean="0"/>
              <a:t>Use of nucleotides containing </a:t>
            </a:r>
            <a:r>
              <a:rPr lang="en-US" sz="1800" dirty="0" err="1" smtClean="0"/>
              <a:t>dideoxyribonucleic</a:t>
            </a:r>
            <a:r>
              <a:rPr lang="en-US" sz="1800" dirty="0" smtClean="0"/>
              <a:t> acid to stop DNA replication</a:t>
            </a: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84616" y="3653693"/>
            <a:ext cx="4122615" cy="3005012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Skills:</a:t>
            </a:r>
          </a:p>
          <a:p>
            <a:pPr marL="0" indent="0">
              <a:buFont typeface="Arial"/>
              <a:buNone/>
            </a:pPr>
            <a:endParaRPr lang="en-US" sz="1800" b="1" dirty="0"/>
          </a:p>
          <a:p>
            <a:pPr>
              <a:buFontTx/>
              <a:buChar char="-"/>
            </a:pPr>
            <a:r>
              <a:rPr lang="en-US" sz="1800" dirty="0" smtClean="0"/>
              <a:t>Analysis of results of the Hershey and Chase experiment providing evidence that DNA is the genetic material</a:t>
            </a:r>
          </a:p>
          <a:p>
            <a:pPr>
              <a:buFontTx/>
              <a:buChar char="-"/>
            </a:pPr>
            <a:r>
              <a:rPr lang="en-US" sz="1800" dirty="0" err="1" smtClean="0"/>
              <a:t>Utilisation</a:t>
            </a:r>
            <a:r>
              <a:rPr lang="en-US" sz="1800" dirty="0" smtClean="0"/>
              <a:t> of molecular </a:t>
            </a:r>
            <a:r>
              <a:rPr lang="en-US" sz="1800" dirty="0" err="1" smtClean="0"/>
              <a:t>visualisation</a:t>
            </a:r>
            <a:r>
              <a:rPr lang="en-US" sz="1800" dirty="0" smtClean="0"/>
              <a:t> software to </a:t>
            </a:r>
            <a:r>
              <a:rPr lang="en-US" sz="1800" dirty="0" err="1" smtClean="0"/>
              <a:t>anaylyse</a:t>
            </a:r>
            <a:r>
              <a:rPr lang="en-US" sz="1800" dirty="0" smtClean="0"/>
              <a:t> the association between proteins and DNA within a nucleosome</a:t>
            </a:r>
            <a:endParaRPr lang="en-US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6769" y="5060458"/>
            <a:ext cx="4611077" cy="1629508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Nature of science:</a:t>
            </a:r>
          </a:p>
          <a:p>
            <a:pPr marL="0" indent="0">
              <a:buFont typeface="Arial"/>
              <a:buNone/>
            </a:pPr>
            <a:endParaRPr lang="en-US" sz="1800" b="1" dirty="0"/>
          </a:p>
          <a:p>
            <a:pPr>
              <a:buFontTx/>
              <a:buChar char="-"/>
            </a:pPr>
            <a:r>
              <a:rPr lang="en-US" sz="1800" dirty="0" smtClean="0"/>
              <a:t>Making careful observations: Rosalind Franklin’s X-ray diffraction provided crucial evidence that DNA is a double helix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Font typeface="Arial"/>
              <a:buNone/>
            </a:pPr>
            <a:endParaRPr lang="en-US" sz="1800" b="1" dirty="0"/>
          </a:p>
          <a:p>
            <a:pPr marL="0" indent="0">
              <a:buFont typeface="Arial"/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985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Structure of DNA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47399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Understand that the nucleus of a cell contains chromosomes and that genes are found on chromosomes</a:t>
            </a:r>
          </a:p>
          <a:p>
            <a:r>
              <a:rPr lang="en-US" dirty="0" smtClean="0"/>
              <a:t>Show how DNA is supercoiled using histone proteins into a nucleosome</a:t>
            </a:r>
          </a:p>
          <a:p>
            <a:r>
              <a:rPr lang="en-US" dirty="0" smtClean="0"/>
              <a:t>Describe DNA as being a double helix</a:t>
            </a:r>
          </a:p>
          <a:p>
            <a:r>
              <a:rPr lang="en-US" dirty="0" smtClean="0"/>
              <a:t>State the components of a nucleotide</a:t>
            </a:r>
          </a:p>
          <a:p>
            <a:r>
              <a:rPr lang="en-US" dirty="0" smtClean="0"/>
              <a:t>Identify the 3’ and 5’ ends of a nucleotide and DNA strand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86698" r="-86698"/>
          <a:stretch>
            <a:fillRect/>
          </a:stretch>
        </p:blipFill>
        <p:spPr>
          <a:xfrm>
            <a:off x="-3537700" y="200346"/>
            <a:ext cx="12105673" cy="6657654"/>
          </a:xfrm>
        </p:spPr>
      </p:pic>
      <p:pic>
        <p:nvPicPr>
          <p:cNvPr id="9" name="Picture 8" descr="Screen Shot 2016-11-23 at 7.40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25" y="408227"/>
            <a:ext cx="2679288" cy="2338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7225" y="3181148"/>
            <a:ext cx="332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Supercoiling of DNA</a:t>
            </a:r>
          </a:p>
          <a:p>
            <a:endParaRPr lang="en-US" dirty="0"/>
          </a:p>
          <a:p>
            <a:r>
              <a:rPr lang="en-US" dirty="0" smtClean="0"/>
              <a:t>Allows 3m of DNA to be packed into each cell</a:t>
            </a:r>
          </a:p>
          <a:p>
            <a:endParaRPr lang="en-US" dirty="0"/>
          </a:p>
          <a:p>
            <a:r>
              <a:rPr lang="en-US" sz="5400" dirty="0" smtClean="0"/>
              <a:t>133</a:t>
            </a:r>
          </a:p>
          <a:p>
            <a:endParaRPr lang="en-US" dirty="0"/>
          </a:p>
          <a:p>
            <a:r>
              <a:rPr lang="en-US" dirty="0" smtClean="0"/>
              <a:t>AU (Astronomical Units) </a:t>
            </a:r>
          </a:p>
          <a:p>
            <a:endParaRPr lang="en-US" dirty="0"/>
          </a:p>
          <a:p>
            <a:r>
              <a:rPr lang="en-US" dirty="0"/>
              <a:t>What is the problem if all the DNA is wrapped up?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7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5’</a:t>
            </a:r>
            <a:endParaRPr lang="en-US" dirty="0"/>
          </a:p>
        </p:txBody>
      </p:sp>
      <p:pic>
        <p:nvPicPr>
          <p:cNvPr id="4" name="Content Placeholder 3" descr="Screen Shot 2016-08-29 at 12.50.1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86" r="-19686"/>
          <a:stretch>
            <a:fillRect/>
          </a:stretch>
        </p:blipFill>
        <p:spPr>
          <a:xfrm>
            <a:off x="-1448953" y="80739"/>
            <a:ext cx="11605784" cy="6382734"/>
          </a:xfrm>
        </p:spPr>
      </p:pic>
      <p:sp>
        <p:nvSpPr>
          <p:cNvPr id="6" name="TextBox 5"/>
          <p:cNvSpPr txBox="1"/>
          <p:nvPr/>
        </p:nvSpPr>
        <p:spPr>
          <a:xfrm rot="10800000" flipH="1" flipV="1">
            <a:off x="6096526" y="2597403"/>
            <a:ext cx="30474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504D"/>
                </a:solidFill>
              </a:rPr>
              <a:t>Bases are held together with hydrogen bonds.</a:t>
            </a:r>
          </a:p>
          <a:p>
            <a:endParaRPr lang="en-US" sz="2400" b="1" dirty="0">
              <a:solidFill>
                <a:srgbClr val="C0504D"/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Notice the number of bonds</a:t>
            </a:r>
          </a:p>
          <a:p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rgbClr val="008000"/>
                </a:solidFill>
              </a:rPr>
              <a:t>DNA strands are antiparallel </a:t>
            </a:r>
          </a:p>
          <a:p>
            <a:endParaRPr lang="en-US" sz="2400" b="1" dirty="0">
              <a:solidFill>
                <a:srgbClr val="C0504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286" y="6383056"/>
            <a:ext cx="4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3’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28008" y="716173"/>
            <a:ext cx="4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3’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5368" y="628778"/>
            <a:ext cx="4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5’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28008" y="6329761"/>
            <a:ext cx="4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9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440" y="5230892"/>
            <a:ext cx="4340578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Deoxyribose</a:t>
            </a:r>
            <a:r>
              <a:rPr lang="en-US" dirty="0" smtClean="0"/>
              <a:t> Sugar</a:t>
            </a:r>
            <a:endParaRPr lang="en-US" dirty="0"/>
          </a:p>
        </p:txBody>
      </p:sp>
      <p:pic>
        <p:nvPicPr>
          <p:cNvPr id="8" name="Picture 7" descr="Screen Shot 2016-11-22 at 10.22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71" y="2240794"/>
            <a:ext cx="5782639" cy="2838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9926" y="3105204"/>
            <a:ext cx="10851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Base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63738" y="2520428"/>
            <a:ext cx="22491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Phosphate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538619" y="1392907"/>
            <a:ext cx="192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Covalent bonds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623631" y="1946905"/>
            <a:ext cx="937055" cy="15791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341345" y="1946905"/>
            <a:ext cx="1282286" cy="1258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56398" y="675482"/>
            <a:ext cx="3157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 nucleotide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879" y="3538420"/>
            <a:ext cx="1930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phosphodiester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8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3542" y="5295619"/>
            <a:ext cx="4622629" cy="1562381"/>
          </a:xfrm>
        </p:spPr>
        <p:txBody>
          <a:bodyPr/>
          <a:lstStyle/>
          <a:p>
            <a:r>
              <a:rPr lang="en-US" sz="2800" dirty="0" err="1" smtClean="0"/>
              <a:t>phosphodiester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30988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23050" r="-23050"/>
          <a:stretch>
            <a:fillRect/>
          </a:stretch>
        </p:blipFill>
        <p:spPr>
          <a:xfrm>
            <a:off x="2225048" y="2039130"/>
            <a:ext cx="8285814" cy="4556879"/>
          </a:xfrm>
        </p:spPr>
      </p:pic>
      <p:sp>
        <p:nvSpPr>
          <p:cNvPr id="3" name="TextBox 2"/>
          <p:cNvSpPr txBox="1"/>
          <p:nvPr/>
        </p:nvSpPr>
        <p:spPr>
          <a:xfrm>
            <a:off x="2465936" y="5400635"/>
            <a:ext cx="845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Bond?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311089" y="4524739"/>
            <a:ext cx="1990674" cy="10849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16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258" r="-18258"/>
          <a:stretch>
            <a:fillRect/>
          </a:stretch>
        </p:blipFill>
        <p:spPr>
          <a:xfrm>
            <a:off x="-1601858" y="0"/>
            <a:ext cx="12733375" cy="7002866"/>
          </a:xfrm>
        </p:spPr>
      </p:pic>
    </p:spTree>
    <p:extLst>
      <p:ext uri="{BB962C8B-B14F-4D97-AF65-F5344CB8AC3E}">
        <p14:creationId xmlns:p14="http://schemas.microsoft.com/office/powerpoint/2010/main" val="33755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393</Words>
  <Application>Microsoft Macintosh PowerPoint</Application>
  <PresentationFormat>On-screen Show (4:3)</PresentationFormat>
  <Paragraphs>76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Calibri</vt:lpstr>
      <vt:lpstr>Arial</vt:lpstr>
      <vt:lpstr>Office Theme</vt:lpstr>
      <vt:lpstr>PowerPoint Presentation</vt:lpstr>
      <vt:lpstr>PowerPoint Presentation</vt:lpstr>
      <vt:lpstr>7.1 DNA structure and replication</vt:lpstr>
      <vt:lpstr>Structure of DNA</vt:lpstr>
      <vt:lpstr>PowerPoint Presentation</vt:lpstr>
      <vt:lpstr>5’</vt:lpstr>
      <vt:lpstr>Deoxyribose Sugar</vt:lpstr>
      <vt:lpstr>phosphodiester</vt:lpstr>
      <vt:lpstr>PowerPoint Presentation</vt:lpstr>
      <vt:lpstr>Calculating the number of bases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DNA as the genetic Material</vt:lpstr>
      <vt:lpstr>Hershey and Chase (1952)</vt:lpstr>
    </vt:vector>
  </TitlesOfParts>
  <Company>Victoria Shanghai Academy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Kitwood</dc:creator>
  <cp:lastModifiedBy>Microsoft Office User</cp:lastModifiedBy>
  <cp:revision>58</cp:revision>
  <cp:lastPrinted>2016-12-13T02:58:57Z</cp:lastPrinted>
  <dcterms:created xsi:type="dcterms:W3CDTF">2016-08-29T04:13:13Z</dcterms:created>
  <dcterms:modified xsi:type="dcterms:W3CDTF">2017-11-27T00:32:29Z</dcterms:modified>
</cp:coreProperties>
</file>