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8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5"/>
    <p:restoredTop sz="50000" autoAdjust="0"/>
  </p:normalViewPr>
  <p:slideViewPr>
    <p:cSldViewPr snapToGrid="0" snapToObjects="1">
      <p:cViewPr varScale="1">
        <p:scale>
          <a:sx n="104" d="100"/>
          <a:sy n="104" d="100"/>
        </p:scale>
        <p:origin x="3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3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0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CAC0-589C-7A41-A603-841EBBA9C7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qWZYpHSXvJ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dKubyIRiN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7.1 DNA structure and replication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9"/>
            <a:ext cx="4611077" cy="435707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DNA structure suggested a mechanism for DNA replication</a:t>
            </a:r>
          </a:p>
          <a:p>
            <a:pPr>
              <a:buFontTx/>
              <a:buChar char="-"/>
            </a:pPr>
            <a:r>
              <a:rPr lang="en-US" sz="1800" dirty="0" smtClean="0"/>
              <a:t>Nucleosomes help to supercoil the DNA</a:t>
            </a:r>
          </a:p>
          <a:p>
            <a:pPr>
              <a:buFontTx/>
              <a:buChar char="-"/>
            </a:pPr>
            <a:r>
              <a:rPr lang="en-US" sz="1800" dirty="0" smtClean="0"/>
              <a:t>DNA replication is continuous on the leading strand and discontinuous on the lagging strand</a:t>
            </a:r>
          </a:p>
          <a:p>
            <a:pPr>
              <a:buFontTx/>
              <a:buChar char="-"/>
            </a:pPr>
            <a:r>
              <a:rPr lang="en-US" sz="1800" dirty="0" smtClean="0"/>
              <a:t>DNA replication is carried out by a complex system of enzymes</a:t>
            </a:r>
          </a:p>
          <a:p>
            <a:pPr>
              <a:buFontTx/>
              <a:buChar char="-"/>
            </a:pPr>
            <a:r>
              <a:rPr lang="en-US" sz="1800" dirty="0" smtClean="0"/>
              <a:t>DNA polymerase can only add nucleotides to the 3’ end of the primer</a:t>
            </a:r>
          </a:p>
          <a:p>
            <a:pPr>
              <a:buFontTx/>
              <a:buChar char="-"/>
            </a:pPr>
            <a:r>
              <a:rPr lang="en-US" sz="1800" dirty="0" smtClean="0"/>
              <a:t>Some regions of DNA do not code for proteins but have some other important function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97690"/>
            <a:ext cx="4122615" cy="339969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Rosalind Franklin’s and Maurice Wilkins’ investigation of DNA structure by X-ray diffraction</a:t>
            </a:r>
          </a:p>
          <a:p>
            <a:pPr>
              <a:buFontTx/>
              <a:buChar char="-"/>
            </a:pPr>
            <a:r>
              <a:rPr lang="en-US" sz="1800" dirty="0" smtClean="0"/>
              <a:t>Tandem repeats are used in DNA profiling</a:t>
            </a:r>
          </a:p>
          <a:p>
            <a:pPr>
              <a:buFontTx/>
              <a:buChar char="-"/>
            </a:pPr>
            <a:r>
              <a:rPr lang="en-US" sz="1800" dirty="0" smtClean="0"/>
              <a:t>Use of nucleotides containing </a:t>
            </a:r>
            <a:r>
              <a:rPr lang="en-US" sz="1800" dirty="0" err="1" smtClean="0"/>
              <a:t>dideoxyribonucleic</a:t>
            </a:r>
            <a:r>
              <a:rPr lang="en-US" sz="1800" dirty="0" smtClean="0"/>
              <a:t> acid to stop DNA replication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3653693"/>
            <a:ext cx="4122615" cy="3005012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Analysis of results of the Hershey and Chase experiment providing evidence that DNA is the genetic material</a:t>
            </a:r>
          </a:p>
          <a:p>
            <a:pPr>
              <a:buFontTx/>
              <a:buChar char="-"/>
            </a:pPr>
            <a:r>
              <a:rPr lang="en-US" sz="1800" dirty="0" err="1" smtClean="0"/>
              <a:t>Utilisation</a:t>
            </a:r>
            <a:r>
              <a:rPr lang="en-US" sz="1800" dirty="0" smtClean="0"/>
              <a:t> of molecular </a:t>
            </a:r>
            <a:r>
              <a:rPr lang="en-US" sz="1800" dirty="0" err="1" smtClean="0"/>
              <a:t>visualisation</a:t>
            </a:r>
            <a:r>
              <a:rPr lang="en-US" sz="1800" dirty="0" smtClean="0"/>
              <a:t> software to </a:t>
            </a:r>
            <a:r>
              <a:rPr lang="en-US" sz="1800" dirty="0" err="1" smtClean="0"/>
              <a:t>anaylyse</a:t>
            </a:r>
            <a:r>
              <a:rPr lang="en-US" sz="1800" dirty="0" smtClean="0"/>
              <a:t> the association between proteins and DNA within a nucleosome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769" y="5060458"/>
            <a:ext cx="4611077" cy="1629508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Making careful observations: Rosalind Franklin’s X-ray diffraction provided crucial evidence that DNA is a double helix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942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522" b="-6522"/>
          <a:stretch>
            <a:fillRect/>
          </a:stretch>
        </p:blipFill>
        <p:spPr>
          <a:xfrm>
            <a:off x="-265275" y="400144"/>
            <a:ext cx="9346189" cy="5140044"/>
          </a:xfrm>
        </p:spPr>
      </p:pic>
      <p:sp>
        <p:nvSpPr>
          <p:cNvPr id="5" name="TextBox 4"/>
          <p:cNvSpPr txBox="1"/>
          <p:nvPr/>
        </p:nvSpPr>
        <p:spPr>
          <a:xfrm>
            <a:off x="2897921" y="4334343"/>
            <a:ext cx="38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2037" y="1543144"/>
            <a:ext cx="25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Strands separated by enzyme helicase</a:t>
            </a:r>
          </a:p>
          <a:p>
            <a:pPr marL="514350" indent="-514350">
              <a:buAutoNum type="arabicPeriod"/>
            </a:pPr>
            <a:r>
              <a:rPr lang="en-US" dirty="0" smtClean="0"/>
              <a:t>Single stranded DNA binding proteins stop the strands from re-annealing</a:t>
            </a:r>
          </a:p>
          <a:p>
            <a:pPr marL="514350" indent="-514350">
              <a:buAutoNum type="arabicPeriod"/>
            </a:pPr>
            <a:r>
              <a:rPr lang="en-US" dirty="0" smtClean="0"/>
              <a:t>DNA polymerase III creates a new strand from 5’ to 3’ (leading strand)</a:t>
            </a:r>
          </a:p>
          <a:p>
            <a:pPr marL="514350" indent="-514350">
              <a:buAutoNum type="arabicPeriod"/>
            </a:pPr>
            <a:r>
              <a:rPr lang="en-US" dirty="0" smtClean="0"/>
              <a:t>Lagging strand also needs to form from 5’ to 3’ so must do in sections called Okazaki fragments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RNA </a:t>
            </a:r>
            <a:r>
              <a:rPr lang="en-US" dirty="0" err="1" smtClean="0"/>
              <a:t>primase</a:t>
            </a:r>
            <a:r>
              <a:rPr lang="en-US" dirty="0" smtClean="0"/>
              <a:t> lays down an RNA primer</a:t>
            </a:r>
          </a:p>
          <a:p>
            <a:pPr marL="514350" indent="-514350">
              <a:buAutoNum type="arabicPeriod"/>
            </a:pPr>
            <a:r>
              <a:rPr lang="en-US" dirty="0" smtClean="0"/>
              <a:t>DNA polymerase III then lays down new DNA</a:t>
            </a:r>
          </a:p>
          <a:p>
            <a:pPr marL="514350" indent="-514350">
              <a:buAutoNum type="arabicPeriod"/>
            </a:pPr>
            <a:r>
              <a:rPr lang="en-US" dirty="0" smtClean="0"/>
              <a:t>Repeats forming Okazaki fragments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DNA polymerase I replaces the RNA primers with DNA</a:t>
            </a:r>
          </a:p>
          <a:p>
            <a:pPr marL="514350" indent="-514350">
              <a:buAutoNum type="arabicPeriod"/>
            </a:pPr>
            <a:r>
              <a:rPr lang="en-US" dirty="0" smtClean="0"/>
              <a:t>DNA ligase then connects the Okazaki fragments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9242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DNA Replication (HL)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636" y="2859892"/>
            <a:ext cx="6400800" cy="1752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Identify the 3’ and 5’ ends of DNA strands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roles of enzymes in DNA replication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State the direction of </a:t>
            </a:r>
            <a:r>
              <a:rPr lang="en-US" dirty="0" err="1" smtClean="0"/>
              <a:t>relication</a:t>
            </a:r>
            <a:r>
              <a:rPr lang="en-US" dirty="0" smtClean="0"/>
              <a:t> and the formation of Okazaki fragments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process of semi-conservative DNA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9" y="487996"/>
            <a:ext cx="3810000" cy="3098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3050" r="-23050"/>
          <a:stretch>
            <a:fillRect/>
          </a:stretch>
        </p:blipFill>
        <p:spPr>
          <a:xfrm>
            <a:off x="2336015" y="2458316"/>
            <a:ext cx="7580892" cy="4169199"/>
          </a:xfrm>
        </p:spPr>
      </p:pic>
    </p:spTree>
    <p:extLst>
      <p:ext uri="{BB962C8B-B14F-4D97-AF65-F5344CB8AC3E}">
        <p14:creationId xmlns:p14="http://schemas.microsoft.com/office/powerpoint/2010/main" val="31047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9.2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17" y="-52995"/>
            <a:ext cx="4871003" cy="6910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0433" y="3536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5' and 3'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25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1" y="793464"/>
            <a:ext cx="8894122" cy="49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2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613"/>
            <a:ext cx="9388048" cy="4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2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7"/>
            <a:ext cx="9144000" cy="6434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3107" y="6207116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found out the truth?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32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7" y="0"/>
            <a:ext cx="5097155" cy="3680898"/>
          </a:xfrm>
          <a:prstGeom prst="rect">
            <a:avLst/>
          </a:prstGeom>
        </p:spPr>
      </p:pic>
      <p:pic>
        <p:nvPicPr>
          <p:cNvPr id="5" name="Picture 4" descr="Screen Shot 2016-11-15 at 10.32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5" y="3680898"/>
            <a:ext cx="7858072" cy="307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433" b="-5433"/>
          <a:stretch>
            <a:fillRect/>
          </a:stretch>
        </p:blipFill>
        <p:spPr>
          <a:xfrm>
            <a:off x="330200" y="1146629"/>
            <a:ext cx="8229600" cy="4525963"/>
          </a:xfrm>
        </p:spPr>
      </p:pic>
      <p:sp>
        <p:nvSpPr>
          <p:cNvPr id="4" name="Rectangle 3"/>
          <p:cNvSpPr/>
          <p:nvPr/>
        </p:nvSpPr>
        <p:spPr>
          <a:xfrm>
            <a:off x="6259286" y="6126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5' to 3'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08950" y="961963"/>
            <a:ext cx="185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Leading strand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2917" y="5672592"/>
            <a:ext cx="186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Lagging strand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82027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59800" y="4920928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59800" y="2138063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03" y="2627370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00026" y="2514161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174" y="4459263"/>
            <a:ext cx="4133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Replication is </a:t>
            </a:r>
            <a:r>
              <a:rPr lang="en-US" b="1" dirty="0" smtClean="0"/>
              <a:t>continuous on the leading strand</a:t>
            </a:r>
            <a:r>
              <a:rPr lang="en-US" dirty="0" smtClean="0"/>
              <a:t> and </a:t>
            </a:r>
            <a:r>
              <a:rPr lang="en-US" b="1" dirty="0" smtClean="0"/>
              <a:t>discontinuous on the lagging strand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41858" y="5697924"/>
            <a:ext cx="3356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strand made in fragments that move away from the replication fork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42893" y="5290260"/>
            <a:ext cx="116629" cy="553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93008" y="2102602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54279" y="4436760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57454" y="5013261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0065" y="308919"/>
            <a:ext cx="36868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polymerase I</a:t>
            </a:r>
          </a:p>
          <a:p>
            <a:r>
              <a:rPr lang="en-US" dirty="0" smtClean="0"/>
              <a:t>DNA polymerase III</a:t>
            </a:r>
          </a:p>
          <a:p>
            <a:r>
              <a:rPr lang="en-US" dirty="0"/>
              <a:t>R</a:t>
            </a:r>
            <a:r>
              <a:rPr lang="en-US" dirty="0" smtClean="0"/>
              <a:t>NA primase</a:t>
            </a:r>
          </a:p>
          <a:p>
            <a:r>
              <a:rPr lang="en-US" dirty="0" smtClean="0"/>
              <a:t>DNA ligase</a:t>
            </a:r>
          </a:p>
          <a:p>
            <a:r>
              <a:rPr lang="en-US" dirty="0" smtClean="0"/>
              <a:t>Single stranded DNA binding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372</Words>
  <Application>Microsoft Macintosh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7.1 DNA structure and replication</vt:lpstr>
      <vt:lpstr>DNA Replication (HL)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Replication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Thomas Kitwood</dc:creator>
  <cp:lastModifiedBy>Microsoft Office User</cp:lastModifiedBy>
  <cp:revision>37</cp:revision>
  <cp:lastPrinted>2016-12-14T04:27:21Z</cp:lastPrinted>
  <dcterms:created xsi:type="dcterms:W3CDTF">2016-11-15T00:13:54Z</dcterms:created>
  <dcterms:modified xsi:type="dcterms:W3CDTF">2017-11-27T00:22:53Z</dcterms:modified>
</cp:coreProperties>
</file>