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84" r:id="rId2"/>
    <p:sldId id="256" r:id="rId3"/>
    <p:sldId id="286" r:id="rId4"/>
    <p:sldId id="285" r:id="rId5"/>
    <p:sldId id="259" r:id="rId6"/>
    <p:sldId id="288" r:id="rId7"/>
    <p:sldId id="257" r:id="rId8"/>
    <p:sldId id="260" r:id="rId9"/>
    <p:sldId id="261" r:id="rId10"/>
    <p:sldId id="262" r:id="rId11"/>
    <p:sldId id="263" r:id="rId12"/>
    <p:sldId id="264" r:id="rId13"/>
    <p:sldId id="265" r:id="rId14"/>
    <p:sldId id="268" r:id="rId15"/>
    <p:sldId id="266" r:id="rId16"/>
    <p:sldId id="269" r:id="rId17"/>
    <p:sldId id="290" r:id="rId18"/>
    <p:sldId id="291" r:id="rId19"/>
    <p:sldId id="283" r:id="rId20"/>
    <p:sldId id="295" r:id="rId21"/>
    <p:sldId id="296" r:id="rId22"/>
    <p:sldId id="270" r:id="rId23"/>
    <p:sldId id="294" r:id="rId24"/>
    <p:sldId id="271" r:id="rId25"/>
    <p:sldId id="272" r:id="rId26"/>
    <p:sldId id="273" r:id="rId27"/>
    <p:sldId id="292" r:id="rId28"/>
    <p:sldId id="293" r:id="rId29"/>
    <p:sldId id="274" r:id="rId30"/>
    <p:sldId id="287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92"/>
    <p:restoredTop sz="93631"/>
  </p:normalViewPr>
  <p:slideViewPr>
    <p:cSldViewPr snapToGrid="0" snapToObjects="1">
      <p:cViewPr varScale="1">
        <p:scale>
          <a:sx n="101" d="100"/>
          <a:sy n="101" d="100"/>
        </p:scale>
        <p:origin x="162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342E3-0203-7E40-A529-29AC3C9618D5}" type="datetimeFigureOut">
              <a:rPr lang="en-US" smtClean="0"/>
              <a:t>9/13/17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E9AE9-0E43-F643-B9B9-D743D6FAF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36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E6444-48AE-3B41-BF0E-99395388390D}" type="datetimeFigureOut">
              <a:rPr lang="en-US" smtClean="0"/>
              <a:t>9/13/17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2A4F9-2C09-FE43-8D83-EAD07AC32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37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6350D-C5F2-8346-8026-C9DEA87210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46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CAC0-589C-7A41-A603-841EBBA9C797}" type="datetimeFigureOut">
              <a:rPr lang="en-US" smtClean="0"/>
              <a:t>9/13/17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7420-C83A-2644-A103-560C1380B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120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CAC0-589C-7A41-A603-841EBBA9C797}" type="datetimeFigureOut">
              <a:rPr lang="en-US" smtClean="0"/>
              <a:t>9/13/17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7420-C83A-2644-A103-560C1380B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31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CAC0-589C-7A41-A603-841EBBA9C797}" type="datetimeFigureOut">
              <a:rPr lang="en-US" smtClean="0"/>
              <a:t>9/13/17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7420-C83A-2644-A103-560C1380B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8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CAC0-589C-7A41-A603-841EBBA9C797}" type="datetimeFigureOut">
              <a:rPr lang="en-US" smtClean="0"/>
              <a:t>9/13/17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7420-C83A-2644-A103-560C1380B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44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CAC0-589C-7A41-A603-841EBBA9C797}" type="datetimeFigureOut">
              <a:rPr lang="en-US" smtClean="0"/>
              <a:t>9/13/17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7420-C83A-2644-A103-560C1380B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99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CAC0-589C-7A41-A603-841EBBA9C797}" type="datetimeFigureOut">
              <a:rPr lang="en-US" smtClean="0"/>
              <a:t>9/13/17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7420-C83A-2644-A103-560C1380B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337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CAC0-589C-7A41-A603-841EBBA9C797}" type="datetimeFigureOut">
              <a:rPr lang="en-US" smtClean="0"/>
              <a:t>9/13/17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7420-C83A-2644-A103-560C1380B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857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CAC0-589C-7A41-A603-841EBBA9C797}" type="datetimeFigureOut">
              <a:rPr lang="en-US" smtClean="0"/>
              <a:t>9/13/17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7420-C83A-2644-A103-560C1380B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01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CAC0-589C-7A41-A603-841EBBA9C797}" type="datetimeFigureOut">
              <a:rPr lang="en-US" smtClean="0"/>
              <a:t>9/13/17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7420-C83A-2644-A103-560C1380B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32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CAC0-589C-7A41-A603-841EBBA9C797}" type="datetimeFigureOut">
              <a:rPr lang="en-US" smtClean="0"/>
              <a:t>9/13/17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7420-C83A-2644-A103-560C1380B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50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CAC0-589C-7A41-A603-841EBBA9C797}" type="datetimeFigureOut">
              <a:rPr lang="en-US" smtClean="0"/>
              <a:t>9/13/17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7420-C83A-2644-A103-560C1380B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370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5CAC0-589C-7A41-A603-841EBBA9C797}" type="datetimeFigureOut">
              <a:rPr lang="en-US" smtClean="0"/>
              <a:t>9/13/17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17420-C83A-2644-A103-560C1380B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44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hyperlink" Target="https://www.youtube.com/watch?v=w_jNhmZgTZc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hyperlink" Target="https://www.youtube.com/watch?v=zdDkiRw1PdU&amp;feature=related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hyperlink" Target="https://www.youtube.com/watch?v=dKubyIRiN84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hyperlink" Target="https://www.youtube.com/watch?v=dKubyIRiN84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hyperlink" Target="https://www.youtube.com/watch?v=qWZYpHSXvJo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Where in a cell are the chromosomes found?</a:t>
            </a:r>
          </a:p>
          <a:p>
            <a:pPr marL="514350" indent="-514350">
              <a:buAutoNum type="arabicPeriod"/>
            </a:pPr>
            <a:r>
              <a:rPr lang="en-US" dirty="0" smtClean="0"/>
              <a:t>How many chromosome pairs do humans have in their somatic (body) cells?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is the function of a gene?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are the three components of a nucleotide?</a:t>
            </a:r>
          </a:p>
          <a:p>
            <a:pPr marL="514350" indent="-514350">
              <a:buAutoNum type="arabicPeriod"/>
            </a:pPr>
            <a:r>
              <a:rPr lang="en-US" dirty="0" smtClean="0"/>
              <a:t>How many bonds form between A and T?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kind of bonds are these?</a:t>
            </a:r>
          </a:p>
          <a:p>
            <a:pPr marL="514350" indent="-514350">
              <a:buAutoNum type="arabicPeriod"/>
            </a:pPr>
            <a:r>
              <a:rPr lang="en-US" dirty="0" smtClean="0"/>
              <a:t>Compare the DNA found in a skin cell and the DNA found in a liver cell.</a:t>
            </a:r>
          </a:p>
          <a:p>
            <a:pPr marL="514350" indent="-514350">
              <a:buAutoNum type="arabicPeriod"/>
            </a:pPr>
            <a:r>
              <a:rPr lang="en-US" dirty="0" smtClean="0"/>
              <a:t>In the cell cycle when does DNA replicate itself?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are the products of mitosis?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80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1-15 at 10.26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642"/>
            <a:ext cx="9144000" cy="610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51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1-15 at 10.29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0044"/>
            <a:ext cx="9144000" cy="58945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6886" y="899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Janice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64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1-15 at 10.32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577" y="0"/>
            <a:ext cx="5097155" cy="3680898"/>
          </a:xfrm>
          <a:prstGeom prst="rect">
            <a:avLst/>
          </a:prstGeom>
        </p:spPr>
      </p:pic>
      <p:pic>
        <p:nvPicPr>
          <p:cNvPr id="5" name="Picture 4" descr="Screen Shot 2016-11-15 at 10.32.2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75" y="3680898"/>
            <a:ext cx="7858072" cy="307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32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Helicase and DNA polymerase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Enzymes involved in DNA replication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55" y="2431486"/>
            <a:ext cx="3694677" cy="36946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8332" y="2431486"/>
            <a:ext cx="5389558" cy="352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6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5433" b="-5433"/>
          <a:stretch>
            <a:fillRect/>
          </a:stretch>
        </p:blipFill>
        <p:spPr>
          <a:xfrm>
            <a:off x="-263047" y="846138"/>
            <a:ext cx="9097941" cy="5003517"/>
          </a:xfrm>
        </p:spPr>
      </p:pic>
    </p:spTree>
    <p:extLst>
      <p:ext uri="{BB962C8B-B14F-4D97-AF65-F5344CB8AC3E}">
        <p14:creationId xmlns:p14="http://schemas.microsoft.com/office/powerpoint/2010/main" val="86126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9256" y="0"/>
            <a:ext cx="8229600" cy="1143000"/>
          </a:xfrm>
        </p:spPr>
        <p:txBody>
          <a:bodyPr/>
          <a:lstStyle/>
          <a:p>
            <a:r>
              <a:rPr lang="en-US" dirty="0" smtClean="0"/>
              <a:t>Helicase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951" y="872485"/>
            <a:ext cx="870463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What does it do?</a:t>
            </a:r>
            <a:endParaRPr lang="en-US" dirty="0"/>
          </a:p>
          <a:p>
            <a:r>
              <a:rPr lang="en-US" sz="2800" dirty="0" smtClean="0"/>
              <a:t>Moves down the strand. Unwinds the double helix</a:t>
            </a:r>
          </a:p>
          <a:p>
            <a:r>
              <a:rPr lang="en-US" sz="2800" dirty="0" smtClean="0"/>
              <a:t>Breaks the hydrogen bonds, separating the strands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201" y="31575"/>
            <a:ext cx="1338241" cy="13382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3157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DNA rep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85951" y="3877917"/>
            <a:ext cx="870463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W</a:t>
            </a:r>
            <a:r>
              <a:rPr lang="en-US" sz="3200" dirty="0" smtClean="0"/>
              <a:t>hat does it do?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Moves </a:t>
            </a:r>
            <a:r>
              <a:rPr lang="en-US" sz="2800" dirty="0"/>
              <a:t>down a DNA strand in the same direction. Each strand is copied from 5’ to 3’.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/>
              <a:t>Attaches nucleotides – complementary base pairing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126346" y="3612817"/>
            <a:ext cx="43234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DNA polymerase</a:t>
            </a:r>
          </a:p>
        </p:txBody>
      </p:sp>
    </p:spTree>
    <p:extLst>
      <p:ext uri="{BB962C8B-B14F-4D97-AF65-F5344CB8AC3E}">
        <p14:creationId xmlns:p14="http://schemas.microsoft.com/office/powerpoint/2010/main" val="13792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1-15 at 10.58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4639"/>
            <a:ext cx="9420688" cy="53291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90251" y="5786368"/>
            <a:ext cx="48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35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6-13 at 10.35.1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21"/>
            <a:ext cx="9613985" cy="3867320"/>
          </a:xfrm>
          <a:prstGeom prst="rect">
            <a:avLst/>
          </a:prstGeom>
        </p:spPr>
      </p:pic>
      <p:pic>
        <p:nvPicPr>
          <p:cNvPr id="5" name="Picture 4" descr="Screen Shot 2017-06-13 at 10.36.3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2047"/>
            <a:ext cx="9144000" cy="303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8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7-06-13 at 10.36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407"/>
            <a:ext cx="9144000" cy="3111040"/>
          </a:xfrm>
          <a:prstGeom prst="rect">
            <a:avLst/>
          </a:prstGeom>
        </p:spPr>
      </p:pic>
      <p:pic>
        <p:nvPicPr>
          <p:cNvPr id="5" name="Picture 4" descr="Screen Shot 2017-06-13 at 10.36.5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93" y="3330447"/>
            <a:ext cx="2946400" cy="25781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28592" y="1027134"/>
            <a:ext cx="1164920" cy="3905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13123" y="2424992"/>
            <a:ext cx="2453013" cy="5060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57617" y="2764832"/>
            <a:ext cx="2141950" cy="4743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82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Mistakes?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DNA polymerase unzips DNA by breaking the covalent bonds. Helicase builds a new strand by attaching a to G and C to T by complex base matching.</a:t>
            </a:r>
          </a:p>
          <a:p>
            <a:pPr marL="0" indent="0">
              <a:buNone/>
            </a:pPr>
            <a:r>
              <a:rPr lang="en-US" dirty="0" smtClean="0"/>
              <a:t>A new strand is build from 5’ to 3’. A </a:t>
            </a:r>
            <a:r>
              <a:rPr lang="en-US" dirty="0" err="1" smtClean="0"/>
              <a:t>rimer</a:t>
            </a:r>
            <a:r>
              <a:rPr lang="en-US" dirty="0" smtClean="0"/>
              <a:t> is placed on the DNA to start replication. On the leading strand </a:t>
            </a:r>
            <a:r>
              <a:rPr lang="en-US" dirty="0" err="1" smtClean="0"/>
              <a:t>Ogawaki</a:t>
            </a:r>
            <a:r>
              <a:rPr lang="en-US" dirty="0" smtClean="0"/>
              <a:t> fragments are formed.</a:t>
            </a:r>
          </a:p>
        </p:txBody>
      </p:sp>
    </p:spTree>
    <p:extLst>
      <p:ext uri="{BB962C8B-B14F-4D97-AF65-F5344CB8AC3E}">
        <p14:creationId xmlns:p14="http://schemas.microsoft.com/office/powerpoint/2010/main" val="37279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9242"/>
            <a:ext cx="7772400" cy="1470025"/>
          </a:xfrm>
        </p:spPr>
        <p:txBody>
          <a:bodyPr/>
          <a:lstStyle/>
          <a:p>
            <a:r>
              <a:rPr lang="en-US" b="1" u="sng" dirty="0" smtClean="0"/>
              <a:t>DNA Replication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7636" y="2859891"/>
            <a:ext cx="6400800" cy="2902081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800" dirty="0" smtClean="0"/>
              <a:t>Identify the 3’ and 5’ ends of DNA strands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 smtClean="0"/>
              <a:t>Describe the roles of enzymes in DNA replication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 smtClean="0"/>
              <a:t>Describe the process of semi-conservative DNA replication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3582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5433" b="-5433"/>
          <a:stretch>
            <a:fillRect/>
          </a:stretch>
        </p:blipFill>
        <p:spPr>
          <a:xfrm>
            <a:off x="330200" y="1146629"/>
            <a:ext cx="8229600" cy="4525963"/>
          </a:xfrm>
        </p:spPr>
      </p:pic>
      <p:sp>
        <p:nvSpPr>
          <p:cNvPr id="4" name="Rectangle 3"/>
          <p:cNvSpPr/>
          <p:nvPr/>
        </p:nvSpPr>
        <p:spPr>
          <a:xfrm>
            <a:off x="6259286" y="612616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5' to 3'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71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7397" r="-17397"/>
          <a:stretch>
            <a:fillRect/>
          </a:stretch>
        </p:blipFill>
        <p:spPr>
          <a:xfrm>
            <a:off x="-1198905" y="274638"/>
            <a:ext cx="11549228" cy="6351630"/>
          </a:xfrm>
        </p:spPr>
      </p:pic>
    </p:spTree>
    <p:extLst>
      <p:ext uri="{BB962C8B-B14F-4D97-AF65-F5344CB8AC3E}">
        <p14:creationId xmlns:p14="http://schemas.microsoft.com/office/powerpoint/2010/main" val="30303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1-17 at 7.34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590" y="0"/>
            <a:ext cx="5236326" cy="700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94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7397" r="-17397"/>
          <a:stretch>
            <a:fillRect/>
          </a:stretch>
        </p:blipFill>
        <p:spPr>
          <a:xfrm>
            <a:off x="-635233" y="739963"/>
            <a:ext cx="10174804" cy="5595750"/>
          </a:xfrm>
        </p:spPr>
      </p:pic>
    </p:spTree>
    <p:extLst>
      <p:ext uri="{BB962C8B-B14F-4D97-AF65-F5344CB8AC3E}">
        <p14:creationId xmlns:p14="http://schemas.microsoft.com/office/powerpoint/2010/main" val="404348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1-17 at 7.50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745"/>
            <a:ext cx="90678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88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1-17 at 7.50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182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81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1-17 at 7.51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100" y="518759"/>
            <a:ext cx="9912122" cy="530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4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41" y="0"/>
            <a:ext cx="7600301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931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-368300"/>
            <a:ext cx="6502400" cy="7226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382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7756"/>
            <a:ext cx="8229600" cy="1143000"/>
          </a:xfrm>
        </p:spPr>
        <p:txBody>
          <a:bodyPr/>
          <a:lstStyle/>
          <a:p>
            <a:r>
              <a:rPr lang="en-US" dirty="0" smtClean="0"/>
              <a:t>Q PAGE 113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1-17 at 7.55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218436" cy="433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8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08-29 at 12.21.46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5" b="6115"/>
          <a:stretch>
            <a:fillRect/>
          </a:stretch>
        </p:blipFill>
        <p:spPr>
          <a:xfrm>
            <a:off x="278408" y="274638"/>
            <a:ext cx="8865592" cy="5475874"/>
          </a:xfrm>
        </p:spPr>
      </p:pic>
      <p:sp>
        <p:nvSpPr>
          <p:cNvPr id="6" name="TextBox 5"/>
          <p:cNvSpPr txBox="1"/>
          <p:nvPr/>
        </p:nvSpPr>
        <p:spPr>
          <a:xfrm>
            <a:off x="6405335" y="6057231"/>
            <a:ext cx="2079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Double Helix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5914318"/>
            <a:ext cx="2698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stage of mitosis?</a:t>
            </a:r>
            <a:endParaRPr lang="en-US" dirty="0"/>
          </a:p>
        </p:txBody>
      </p:sp>
      <p:cxnSp>
        <p:nvCxnSpPr>
          <p:cNvPr id="8" name="Straight Arrow Connector 7"/>
          <p:cNvCxnSpPr>
            <a:stCxn id="3" idx="0"/>
          </p:cNvCxnSpPr>
          <p:nvPr/>
        </p:nvCxnSpPr>
        <p:spPr>
          <a:xfrm flipH="1" flipV="1">
            <a:off x="1322129" y="3583381"/>
            <a:ext cx="484472" cy="23309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72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86698" r="-86698"/>
          <a:stretch>
            <a:fillRect/>
          </a:stretch>
        </p:blipFill>
        <p:spPr>
          <a:xfrm>
            <a:off x="-3500630" y="0"/>
            <a:ext cx="12105673" cy="6657654"/>
          </a:xfrm>
        </p:spPr>
      </p:pic>
      <p:pic>
        <p:nvPicPr>
          <p:cNvPr id="9" name="Picture 8" descr="Screen Shot 2016-11-23 at 7.40.4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225" y="408227"/>
            <a:ext cx="2679288" cy="23382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42972" y="3181148"/>
            <a:ext cx="36990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Supercoiling/wrapping of DNA</a:t>
            </a:r>
          </a:p>
          <a:p>
            <a:endParaRPr lang="en-US" dirty="0"/>
          </a:p>
          <a:p>
            <a:r>
              <a:rPr lang="en-US" dirty="0" smtClean="0"/>
              <a:t>Allows 3m of DNA to be packed into each cell</a:t>
            </a:r>
          </a:p>
          <a:p>
            <a:endParaRPr lang="en-US" dirty="0"/>
          </a:p>
          <a:p>
            <a:r>
              <a:rPr lang="en-US" sz="5400" dirty="0" smtClean="0"/>
              <a:t>133</a:t>
            </a:r>
          </a:p>
          <a:p>
            <a:endParaRPr lang="en-US" dirty="0"/>
          </a:p>
          <a:p>
            <a:r>
              <a:rPr lang="en-US" dirty="0" smtClean="0"/>
              <a:t>AU (Astronomical Units)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59286" y="631082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4"/>
              </a:rPr>
              <a:t>Wrapping/supercoiling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77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19794"/>
            <a:ext cx="8229600" cy="1143000"/>
          </a:xfrm>
        </p:spPr>
        <p:txBody>
          <a:bodyPr/>
          <a:lstStyle/>
          <a:p>
            <a:pPr algn="l"/>
            <a:endParaRPr lang="en-US" dirty="0"/>
          </a:p>
        </p:txBody>
      </p:sp>
      <p:pic>
        <p:nvPicPr>
          <p:cNvPr id="4" name="Content Placeholder 3" descr="Screen Shot 2016-08-29 at 12.51.5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612" r="-24612"/>
          <a:stretch>
            <a:fillRect/>
          </a:stretch>
        </p:blipFill>
        <p:spPr>
          <a:xfrm>
            <a:off x="-1015657" y="276886"/>
            <a:ext cx="9702457" cy="5335977"/>
          </a:xfrm>
        </p:spPr>
      </p:pic>
      <p:sp>
        <p:nvSpPr>
          <p:cNvPr id="5" name="Oval 4"/>
          <p:cNvSpPr/>
          <p:nvPr/>
        </p:nvSpPr>
        <p:spPr>
          <a:xfrm>
            <a:off x="4667941" y="3854311"/>
            <a:ext cx="2581670" cy="17585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619427" y="607122"/>
            <a:ext cx="934984" cy="4745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128602" y="3847855"/>
            <a:ext cx="558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632073" y="229386"/>
            <a:ext cx="428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892427" y="6139836"/>
            <a:ext cx="433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U</a:t>
            </a:r>
            <a:endParaRPr lang="en-US" sz="2800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7249611" y="4097664"/>
            <a:ext cx="934984" cy="4745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229081" y="4734332"/>
            <a:ext cx="352552" cy="13561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01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1-15 at 9.24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417" y="-52995"/>
            <a:ext cx="4871003" cy="69109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00433" y="35368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5' and 3'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9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8258" r="-18258"/>
          <a:stretch>
            <a:fillRect/>
          </a:stretch>
        </p:blipFill>
        <p:spPr>
          <a:xfrm>
            <a:off x="-1727119" y="0"/>
            <a:ext cx="12912862" cy="7101577"/>
          </a:xfrm>
        </p:spPr>
      </p:pic>
    </p:spTree>
    <p:extLst>
      <p:ext uri="{BB962C8B-B14F-4D97-AF65-F5344CB8AC3E}">
        <p14:creationId xmlns:p14="http://schemas.microsoft.com/office/powerpoint/2010/main" val="201534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99" y="487996"/>
            <a:ext cx="3810000" cy="30988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23050" r="-23050"/>
          <a:stretch>
            <a:fillRect/>
          </a:stretch>
        </p:blipFill>
        <p:spPr>
          <a:xfrm>
            <a:off x="2336015" y="2458316"/>
            <a:ext cx="7580892" cy="4169199"/>
          </a:xfrm>
        </p:spPr>
      </p:pic>
      <p:sp>
        <p:nvSpPr>
          <p:cNvPr id="6" name="TextBox 5"/>
          <p:cNvSpPr txBox="1"/>
          <p:nvPr/>
        </p:nvSpPr>
        <p:spPr>
          <a:xfrm>
            <a:off x="5267147" y="5559047"/>
            <a:ext cx="432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50942" y="5503579"/>
            <a:ext cx="432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89774" y="4816258"/>
            <a:ext cx="432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13701" y="4816257"/>
            <a:ext cx="432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10474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1-15 at 10.25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61" y="793464"/>
            <a:ext cx="8894122" cy="491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39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1-15 at 10.25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7613"/>
            <a:ext cx="9388048" cy="455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33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2109</TotalTime>
  <Words>298</Words>
  <Application>Microsoft Macintosh PowerPoint</Application>
  <PresentationFormat>On-screen Show (4:3)</PresentationFormat>
  <Paragraphs>53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 Theme</vt:lpstr>
      <vt:lpstr>PowerPoint Presentation</vt:lpstr>
      <vt:lpstr>DNA Replication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Helicase and DNA polymerase</vt:lpstr>
      <vt:lpstr>PowerPoint Presentation</vt:lpstr>
      <vt:lpstr>Helicase</vt:lpstr>
      <vt:lpstr>PowerPoint Presentation</vt:lpstr>
      <vt:lpstr>PowerPoint Presentation</vt:lpstr>
      <vt:lpstr>PowerPoint Presentation</vt:lpstr>
      <vt:lpstr>Mistakes?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 PAGE 113</vt:lpstr>
      <vt:lpstr>PowerPoint Presentation</vt:lpstr>
    </vt:vector>
  </TitlesOfParts>
  <Company>Victoria Shanghai Academy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Replication</dc:title>
  <dc:creator>Thomas Kitwood</dc:creator>
  <cp:lastModifiedBy>Thomas Kitwood</cp:lastModifiedBy>
  <cp:revision>47</cp:revision>
  <cp:lastPrinted>2017-09-11T02:38:11Z</cp:lastPrinted>
  <dcterms:created xsi:type="dcterms:W3CDTF">2016-11-15T00:13:54Z</dcterms:created>
  <dcterms:modified xsi:type="dcterms:W3CDTF">2017-09-13T00:15:40Z</dcterms:modified>
</cp:coreProperties>
</file>