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4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06"/>
    <p:restoredTop sz="93692"/>
  </p:normalViewPr>
  <p:slideViewPr>
    <p:cSldViewPr snapToGrid="0" snapToObjects="1">
      <p:cViewPr varScale="1">
        <p:scale>
          <a:sx n="45" d="100"/>
          <a:sy n="45" d="100"/>
        </p:scale>
        <p:origin x="184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5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3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1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7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D99B-06FF-A441-842C-946E5D2819BE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41B0-BB90-DC42-B3F2-6737050A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8kM3BLGgNQ&amp;safe=active" TargetMode="External"/><Relationship Id="rId3" Type="http://schemas.openxmlformats.org/officeDocument/2006/relationships/hyperlink" Target="http://www.dailymotion.com/video/x47dgy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8-23 at 10.2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48"/>
            <a:ext cx="9144000" cy="64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1.</a:t>
            </a:r>
            <a:r>
              <a:rPr lang="en-US" dirty="0"/>
              <a:t>	</a:t>
            </a:r>
            <a:r>
              <a:rPr lang="en-US" i="1" dirty="0"/>
              <a:t>Award </a:t>
            </a:r>
            <a:r>
              <a:rPr lang="en-US" b="1" i="1" dirty="0"/>
              <a:t>[1]</a:t>
            </a:r>
            <a:r>
              <a:rPr lang="en-US" i="1" dirty="0"/>
              <a:t> for each two of the following structures clearly drawn and correctly </a:t>
            </a:r>
            <a:r>
              <a:rPr lang="en-US" i="1" dirty="0" err="1"/>
              <a:t>labelled</a:t>
            </a:r>
            <a:r>
              <a:rPr lang="en-US" i="1" dirty="0"/>
              <a:t>.  Connections between organs must be correct for full marks</a:t>
            </a:r>
            <a:r>
              <a:rPr lang="en-US" i="1" dirty="0" smtClean="0"/>
              <a:t>.</a:t>
            </a:r>
          </a:p>
          <a:p>
            <a:endParaRPr lang="en-HK" dirty="0"/>
          </a:p>
          <a:p>
            <a:r>
              <a:rPr lang="en-US" dirty="0" smtClean="0"/>
              <a:t>mouth </a:t>
            </a:r>
            <a:r>
              <a:rPr lang="en-US" dirty="0"/>
              <a:t>/ teeth / tongue; esophagus; stomach; small intestine; large intestine / colon; anus; pancreas; liver; </a:t>
            </a:r>
            <a:r>
              <a:rPr lang="en-US" dirty="0">
                <a:solidFill>
                  <a:srgbClr val="FF0000"/>
                </a:solidFill>
              </a:rPr>
              <a:t>gall bladder;</a:t>
            </a:r>
            <a:r>
              <a:rPr lang="en-US" dirty="0"/>
              <a:t> rectum; </a:t>
            </a:r>
            <a:r>
              <a:rPr lang="en-US" dirty="0">
                <a:solidFill>
                  <a:srgbClr val="FF0000"/>
                </a:solidFill>
              </a:rPr>
              <a:t>salivary glands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en-HK" dirty="0">
              <a:solidFill>
                <a:srgbClr val="FF0000"/>
              </a:solidFill>
            </a:endParaRPr>
          </a:p>
          <a:p>
            <a:r>
              <a:rPr lang="en-US" b="1" dirty="0"/>
              <a:t>[5]</a:t>
            </a:r>
            <a:endParaRPr lang="en-HK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HK" dirty="0"/>
          </a:p>
          <a:p>
            <a:r>
              <a:rPr lang="en-US" b="1" dirty="0"/>
              <a:t>2.</a:t>
            </a:r>
            <a:r>
              <a:rPr lang="en-US" dirty="0"/>
              <a:t>	C</a:t>
            </a:r>
            <a:endParaRPr lang="en-HK" dirty="0"/>
          </a:p>
          <a:p>
            <a:r>
              <a:rPr lang="en-US" b="1" dirty="0"/>
              <a:t>[1]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3 at 10.25.5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74638"/>
            <a:ext cx="8229600" cy="6105240"/>
          </a:xfrm>
        </p:spPr>
      </p:pic>
    </p:spTree>
    <p:extLst>
      <p:ext uri="{BB962C8B-B14F-4D97-AF65-F5344CB8AC3E}">
        <p14:creationId xmlns:p14="http://schemas.microsoft.com/office/powerpoint/2010/main" val="2854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6.1 Digestion and Absorption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9"/>
            <a:ext cx="4611077" cy="45930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The contraction of circular and longitudinal muscle layers of the small intestine mixes the food with enzymes and moves it along the gut</a:t>
            </a:r>
          </a:p>
          <a:p>
            <a:pPr>
              <a:buFontTx/>
              <a:buChar char="-"/>
            </a:pPr>
            <a:r>
              <a:rPr lang="en-US" sz="1800" dirty="0" smtClean="0"/>
              <a:t>The pancreas secretes enzymes into the lumen of the small intestine</a:t>
            </a:r>
          </a:p>
          <a:p>
            <a:pPr>
              <a:buFontTx/>
              <a:buChar char="-"/>
            </a:pPr>
            <a:r>
              <a:rPr lang="en-US" sz="1800" dirty="0" smtClean="0"/>
              <a:t>Enzymes digest most macromolecules in food into monomers in the small intestine</a:t>
            </a:r>
          </a:p>
          <a:p>
            <a:pPr>
              <a:buFontTx/>
              <a:buChar char="-"/>
            </a:pPr>
            <a:r>
              <a:rPr lang="en-US" sz="1800" dirty="0" smtClean="0"/>
              <a:t>Villi increase the surface area of epithelium over which absorption is carried out</a:t>
            </a:r>
          </a:p>
          <a:p>
            <a:pPr>
              <a:buFontTx/>
              <a:buChar char="-"/>
            </a:pPr>
            <a:r>
              <a:rPr lang="en-US" sz="1800" dirty="0" smtClean="0"/>
              <a:t>Villi absorb monomers formed by digestion as well as mineral ions and vitamins</a:t>
            </a:r>
          </a:p>
          <a:p>
            <a:pPr>
              <a:buFontTx/>
              <a:buChar char="-"/>
            </a:pPr>
            <a:r>
              <a:rPr lang="en-US" sz="1800" dirty="0" smtClean="0"/>
              <a:t>Different methods of membrane transport are required to absorb different nutrients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1385" y="507998"/>
            <a:ext cx="4122615" cy="1669326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Processes occurring in the small intestine that result in the digestion of starch and the transport of the products of digestion to the liver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1385" y="2314958"/>
            <a:ext cx="4122615" cy="2217966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800" dirty="0" smtClean="0"/>
              <a:t>Production of an annotated diagram of the digestive system</a:t>
            </a:r>
          </a:p>
          <a:p>
            <a:pPr>
              <a:buFontTx/>
              <a:buChar char="-"/>
            </a:pPr>
            <a:r>
              <a:rPr lang="en-US" sz="1800" dirty="0" smtClean="0"/>
              <a:t>Identification of tissue layers in transverse sections of the small intestine viewed with a microscope or in a micrograph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21385" y="4654855"/>
            <a:ext cx="4121287" cy="1381842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Use models as representations f the real world: dialysis tubing can be used to model absorption in the intestine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316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Digestion??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3 at 10.27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63" t="1" r="-19063" b="136"/>
          <a:stretch/>
        </p:blipFill>
        <p:spPr>
          <a:xfrm>
            <a:off x="-1063724" y="274638"/>
            <a:ext cx="11385332" cy="6252923"/>
          </a:xfrm>
        </p:spPr>
      </p:pic>
    </p:spTree>
    <p:extLst>
      <p:ext uri="{BB962C8B-B14F-4D97-AF65-F5344CB8AC3E}">
        <p14:creationId xmlns:p14="http://schemas.microsoft.com/office/powerpoint/2010/main" val="960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3 at 10.33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05" r="-17505"/>
          <a:stretch>
            <a:fillRect/>
          </a:stretch>
        </p:blipFill>
        <p:spPr>
          <a:xfrm>
            <a:off x="-975127" y="274638"/>
            <a:ext cx="11080869" cy="6094051"/>
          </a:xfrm>
        </p:spPr>
      </p:pic>
      <p:sp>
        <p:nvSpPr>
          <p:cNvPr id="5" name="TextBox 4"/>
          <p:cNvSpPr txBox="1"/>
          <p:nvPr/>
        </p:nvSpPr>
        <p:spPr>
          <a:xfrm>
            <a:off x="5847434" y="1727884"/>
            <a:ext cx="27169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your text books to label the diagram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18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3 at 10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09" r="-23209"/>
          <a:stretch>
            <a:fillRect/>
          </a:stretch>
        </p:blipFill>
        <p:spPr>
          <a:xfrm>
            <a:off x="-753634" y="274637"/>
            <a:ext cx="10725270" cy="5898485"/>
          </a:xfrm>
        </p:spPr>
      </p:pic>
    </p:spTree>
    <p:extLst>
      <p:ext uri="{BB962C8B-B14F-4D97-AF65-F5344CB8AC3E}">
        <p14:creationId xmlns:p14="http://schemas.microsoft.com/office/powerpoint/2010/main" val="29435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Route through the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List all the parts of the digestive system that food moves through. In the correct order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16" y="2820246"/>
            <a:ext cx="5620245" cy="37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human digestive system is around 9m long.</a:t>
            </a:r>
          </a:p>
          <a:p>
            <a:pPr marL="0" indent="0">
              <a:buNone/>
            </a:pPr>
            <a:r>
              <a:rPr lang="en-US" dirty="0" smtClean="0"/>
              <a:t>It is basically one long tube called</a:t>
            </a:r>
            <a:r>
              <a:rPr lang="is-IS" dirty="0" smtClean="0"/>
              <a:t>….?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Elephant digestive 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01241" y="4703483"/>
            <a:ext cx="136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Elephant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227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6.1 Digestion and Absorption </vt:lpstr>
      <vt:lpstr>Digestion??</vt:lpstr>
      <vt:lpstr>PowerPoint Presentation</vt:lpstr>
      <vt:lpstr>PowerPoint Presentation</vt:lpstr>
      <vt:lpstr>PowerPoint Presentation</vt:lpstr>
      <vt:lpstr>Route through the digestive system</vt:lpstr>
      <vt:lpstr>PowerPoint Presentation</vt:lpstr>
      <vt:lpstr>Markscheme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Microsoft Office User</cp:lastModifiedBy>
  <cp:revision>14</cp:revision>
  <dcterms:created xsi:type="dcterms:W3CDTF">2016-08-23T14:16:25Z</dcterms:created>
  <dcterms:modified xsi:type="dcterms:W3CDTF">2017-10-17T03:44:51Z</dcterms:modified>
</cp:coreProperties>
</file>