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32"/>
  </p:notesMasterIdLst>
  <p:sldIdLst>
    <p:sldId id="256" r:id="rId2"/>
    <p:sldId id="257" r:id="rId3"/>
    <p:sldId id="261" r:id="rId4"/>
    <p:sldId id="279" r:id="rId5"/>
    <p:sldId id="280" r:id="rId6"/>
    <p:sldId id="281" r:id="rId7"/>
    <p:sldId id="282" r:id="rId8"/>
    <p:sldId id="283" r:id="rId9"/>
    <p:sldId id="262" r:id="rId10"/>
    <p:sldId id="275" r:id="rId11"/>
    <p:sldId id="276" r:id="rId12"/>
    <p:sldId id="263" r:id="rId13"/>
    <p:sldId id="287" r:id="rId14"/>
    <p:sldId id="277" r:id="rId15"/>
    <p:sldId id="286" r:id="rId16"/>
    <p:sldId id="278" r:id="rId17"/>
    <p:sldId id="264" r:id="rId18"/>
    <p:sldId id="273" r:id="rId19"/>
    <p:sldId id="288" r:id="rId20"/>
    <p:sldId id="265" r:id="rId21"/>
    <p:sldId id="267" r:id="rId22"/>
    <p:sldId id="266" r:id="rId23"/>
    <p:sldId id="289" r:id="rId24"/>
    <p:sldId id="268" r:id="rId25"/>
    <p:sldId id="270" r:id="rId26"/>
    <p:sldId id="269" r:id="rId27"/>
    <p:sldId id="290" r:id="rId28"/>
    <p:sldId id="291" r:id="rId29"/>
    <p:sldId id="272" r:id="rId30"/>
    <p:sldId id="27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25" autoAdjust="0"/>
  </p:normalViewPr>
  <p:slideViewPr>
    <p:cSldViewPr snapToGrid="0" snapToObjects="1">
      <p:cViewPr varScale="1">
        <p:scale>
          <a:sx n="58" d="100"/>
          <a:sy n="58" d="100"/>
        </p:scale>
        <p:origin x="-9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1D3C9-B4F8-1543-9874-7E9A117BF42C}" type="doc">
      <dgm:prSet loTypeId="urn:microsoft.com/office/officeart/2005/8/layout/process2" loCatId="" qsTypeId="urn:microsoft.com/office/officeart/2005/8/quickstyle/simple4" qsCatId="simple" csTypeId="urn:microsoft.com/office/officeart/2005/8/colors/accent1_2" csCatId="accent1" phldr="1"/>
      <dgm:spPr/>
    </dgm:pt>
    <dgm:pt modelId="{2531BEC1-3677-3349-AC7E-56404D46C42D}">
      <dgm:prSet phldrT="[Text]"/>
      <dgm:spPr/>
      <dgm:t>
        <a:bodyPr/>
        <a:lstStyle/>
        <a:p>
          <a:r>
            <a:rPr lang="en-US" dirty="0" smtClean="0"/>
            <a:t>metabolism</a:t>
          </a:r>
          <a:endParaRPr lang="en-US" dirty="0"/>
        </a:p>
      </dgm:t>
    </dgm:pt>
    <dgm:pt modelId="{0326FA5A-6677-9149-825B-81091A9DC072}" type="parTrans" cxnId="{C31F3D5B-DACC-3941-A3AB-ECE991FC3620}">
      <dgm:prSet/>
      <dgm:spPr/>
      <dgm:t>
        <a:bodyPr/>
        <a:lstStyle/>
        <a:p>
          <a:endParaRPr lang="en-US"/>
        </a:p>
      </dgm:t>
    </dgm:pt>
    <dgm:pt modelId="{8CF5D574-84C2-F440-AD85-41F2EBA18F83}" type="sibTrans" cxnId="{C31F3D5B-DACC-3941-A3AB-ECE991FC3620}">
      <dgm:prSet/>
      <dgm:spPr/>
      <dgm:t>
        <a:bodyPr/>
        <a:lstStyle/>
        <a:p>
          <a:endParaRPr lang="en-US"/>
        </a:p>
      </dgm:t>
    </dgm:pt>
    <dgm:pt modelId="{FAFF4871-2BF8-F94C-B81A-96F162C3E495}">
      <dgm:prSet phldrT="[Text]"/>
      <dgm:spPr/>
      <dgm:t>
        <a:bodyPr/>
        <a:lstStyle/>
        <a:p>
          <a:r>
            <a:rPr lang="en-US" dirty="0" smtClean="0"/>
            <a:t>respiration</a:t>
          </a:r>
          <a:endParaRPr lang="en-US" dirty="0"/>
        </a:p>
      </dgm:t>
    </dgm:pt>
    <dgm:pt modelId="{603B22AB-33E6-0643-BD73-89B0559041C6}" type="parTrans" cxnId="{AC0A3CAC-3E6C-2B4F-BE07-D93FF000E3C9}">
      <dgm:prSet/>
      <dgm:spPr/>
      <dgm:t>
        <a:bodyPr/>
        <a:lstStyle/>
        <a:p>
          <a:endParaRPr lang="en-US"/>
        </a:p>
      </dgm:t>
    </dgm:pt>
    <dgm:pt modelId="{1EF6A933-7C79-6748-A3DE-2FFD7BD08E62}" type="sibTrans" cxnId="{AC0A3CAC-3E6C-2B4F-BE07-D93FF000E3C9}">
      <dgm:prSet/>
      <dgm:spPr/>
      <dgm:t>
        <a:bodyPr/>
        <a:lstStyle/>
        <a:p>
          <a:endParaRPr lang="en-US"/>
        </a:p>
      </dgm:t>
    </dgm:pt>
    <dgm:pt modelId="{9274E5EC-9197-DE4D-A748-557BD1036D88}">
      <dgm:prSet phldrT="[Text]"/>
      <dgm:spPr/>
      <dgm:t>
        <a:bodyPr/>
        <a:lstStyle/>
        <a:p>
          <a:r>
            <a:rPr lang="en-US" dirty="0" smtClean="0">
              <a:latin typeface="Wingdings"/>
              <a:ea typeface="Wingdings"/>
              <a:cs typeface="Wingdings"/>
              <a:sym typeface="Wingdings"/>
            </a:rPr>
            <a:t> </a:t>
          </a:r>
          <a:r>
            <a:rPr lang="en-US" dirty="0" smtClean="0"/>
            <a:t>CO</a:t>
          </a:r>
          <a:r>
            <a:rPr lang="en-US" baseline="-25000" dirty="0" smtClean="0"/>
            <a:t>2</a:t>
          </a:r>
          <a:endParaRPr lang="en-US" baseline="-25000" dirty="0"/>
        </a:p>
      </dgm:t>
    </dgm:pt>
    <dgm:pt modelId="{FBCD1843-71E7-A146-9C9D-28B519B0980E}" type="parTrans" cxnId="{EEE2E819-2946-7F4C-8773-64D70EFEE1EA}">
      <dgm:prSet/>
      <dgm:spPr/>
      <dgm:t>
        <a:bodyPr/>
        <a:lstStyle/>
        <a:p>
          <a:endParaRPr lang="en-US"/>
        </a:p>
      </dgm:t>
    </dgm:pt>
    <dgm:pt modelId="{051EDA69-5985-334D-87D5-A3AC05A8D940}" type="sibTrans" cxnId="{EEE2E819-2946-7F4C-8773-64D70EFEE1EA}">
      <dgm:prSet/>
      <dgm:spPr/>
      <dgm:t>
        <a:bodyPr/>
        <a:lstStyle/>
        <a:p>
          <a:endParaRPr lang="en-US"/>
        </a:p>
      </dgm:t>
    </dgm:pt>
    <dgm:pt modelId="{53A0E1B0-FBFF-1146-BD90-956CD6D3BA39}">
      <dgm:prSet phldrT="[Text]" custT="1"/>
      <dgm:spPr/>
      <dgm:t>
        <a:bodyPr/>
        <a:lstStyle/>
        <a:p>
          <a:r>
            <a:rPr lang="en-US" sz="2400" dirty="0" smtClean="0">
              <a:latin typeface="Wingdings"/>
              <a:ea typeface="Wingdings"/>
              <a:cs typeface="Wingdings"/>
              <a:sym typeface="Wingdings"/>
            </a:rPr>
            <a:t> </a:t>
          </a:r>
          <a:r>
            <a:rPr lang="en-US" sz="2400" baseline="-25000" dirty="0" smtClean="0"/>
            <a:t>Carbonic acid</a:t>
          </a:r>
          <a:endParaRPr lang="en-US" sz="2400" baseline="-25000" dirty="0"/>
        </a:p>
      </dgm:t>
    </dgm:pt>
    <dgm:pt modelId="{71AEEAD4-DB49-FA41-9DC4-34BE8F302983}" type="parTrans" cxnId="{C3A88911-45CC-8B4A-AEB0-0AB9BDDA9B5C}">
      <dgm:prSet/>
      <dgm:spPr/>
      <dgm:t>
        <a:bodyPr/>
        <a:lstStyle/>
        <a:p>
          <a:endParaRPr lang="en-US"/>
        </a:p>
      </dgm:t>
    </dgm:pt>
    <dgm:pt modelId="{0A43708C-52F1-D949-950A-A7F2D5EFFC70}" type="sibTrans" cxnId="{C3A88911-45CC-8B4A-AEB0-0AB9BDDA9B5C}">
      <dgm:prSet/>
      <dgm:spPr/>
      <dgm:t>
        <a:bodyPr/>
        <a:lstStyle/>
        <a:p>
          <a:endParaRPr lang="en-US"/>
        </a:p>
      </dgm:t>
    </dgm:pt>
    <dgm:pt modelId="{1491BBA6-E0E7-164E-A3AA-76D3B09D6CAB}">
      <dgm:prSet phldrT="[Text]"/>
      <dgm:spPr/>
      <dgm:t>
        <a:bodyPr/>
        <a:lstStyle/>
        <a:p>
          <a:r>
            <a:rPr lang="en-US" baseline="-25000" dirty="0" smtClean="0"/>
            <a:t>pH</a:t>
          </a:r>
          <a:endParaRPr lang="en-US" baseline="-25000" dirty="0"/>
        </a:p>
      </dgm:t>
    </dgm:pt>
    <dgm:pt modelId="{32D529C5-1C50-A244-A36D-58D2E58A82A6}" type="parTrans" cxnId="{40680D10-66C1-7A49-9F71-D5D2B4B89A7F}">
      <dgm:prSet/>
      <dgm:spPr/>
      <dgm:t>
        <a:bodyPr/>
        <a:lstStyle/>
        <a:p>
          <a:endParaRPr lang="en-US"/>
        </a:p>
      </dgm:t>
    </dgm:pt>
    <dgm:pt modelId="{B34A2E82-0233-B74C-86FB-3A9EE048C432}" type="sibTrans" cxnId="{40680D10-66C1-7A49-9F71-D5D2B4B89A7F}">
      <dgm:prSet/>
      <dgm:spPr/>
      <dgm:t>
        <a:bodyPr/>
        <a:lstStyle/>
        <a:p>
          <a:endParaRPr lang="en-US"/>
        </a:p>
      </dgm:t>
    </dgm:pt>
    <dgm:pt modelId="{38D855CA-7452-464B-8C55-0FB719D8AC38}">
      <dgm:prSet/>
      <dgm:spPr/>
      <dgm:t>
        <a:bodyPr/>
        <a:lstStyle/>
        <a:p>
          <a:r>
            <a:rPr lang="en-US" dirty="0" smtClean="0"/>
            <a:t>Ventilation rate</a:t>
          </a:r>
          <a:endParaRPr lang="en-US" dirty="0"/>
        </a:p>
      </dgm:t>
    </dgm:pt>
    <dgm:pt modelId="{41FEF965-FC4C-EE45-9A44-C986A701C0D2}" type="parTrans" cxnId="{65C80CC7-D380-F647-9F24-CC5705BF8563}">
      <dgm:prSet/>
      <dgm:spPr/>
      <dgm:t>
        <a:bodyPr/>
        <a:lstStyle/>
        <a:p>
          <a:endParaRPr lang="en-US"/>
        </a:p>
      </dgm:t>
    </dgm:pt>
    <dgm:pt modelId="{9A1AC9AA-91D0-5F43-B180-85FE68B7798B}" type="sibTrans" cxnId="{65C80CC7-D380-F647-9F24-CC5705BF8563}">
      <dgm:prSet/>
      <dgm:spPr/>
      <dgm:t>
        <a:bodyPr/>
        <a:lstStyle/>
        <a:p>
          <a:endParaRPr lang="en-US"/>
        </a:p>
      </dgm:t>
    </dgm:pt>
    <dgm:pt modelId="{CCC8F053-92AA-7648-9A04-303BEAB48925}">
      <dgm:prSet/>
      <dgm:spPr/>
      <dgm:t>
        <a:bodyPr/>
        <a:lstStyle/>
        <a:p>
          <a:r>
            <a:rPr lang="en-US" dirty="0" smtClean="0"/>
            <a:t>CO2</a:t>
          </a:r>
          <a:endParaRPr lang="en-US" dirty="0"/>
        </a:p>
      </dgm:t>
    </dgm:pt>
    <dgm:pt modelId="{A33EEDBD-88F5-3543-81E4-125CD740725F}" type="parTrans" cxnId="{E3409E25-9E87-E34E-AF24-C4B063078DB5}">
      <dgm:prSet/>
      <dgm:spPr/>
      <dgm:t>
        <a:bodyPr/>
        <a:lstStyle/>
        <a:p>
          <a:endParaRPr lang="en-US"/>
        </a:p>
      </dgm:t>
    </dgm:pt>
    <dgm:pt modelId="{84A2C4D0-2968-1046-9252-6721707CFCDB}" type="sibTrans" cxnId="{E3409E25-9E87-E34E-AF24-C4B063078DB5}">
      <dgm:prSet/>
      <dgm:spPr/>
      <dgm:t>
        <a:bodyPr/>
        <a:lstStyle/>
        <a:p>
          <a:endParaRPr lang="en-US"/>
        </a:p>
      </dgm:t>
    </dgm:pt>
    <dgm:pt modelId="{66C36A3A-D721-8945-B0F8-98250381F3AF}" type="pres">
      <dgm:prSet presAssocID="{FE41D3C9-B4F8-1543-9874-7E9A117BF42C}" presName="linearFlow" presStyleCnt="0">
        <dgm:presLayoutVars>
          <dgm:resizeHandles val="exact"/>
        </dgm:presLayoutVars>
      </dgm:prSet>
      <dgm:spPr/>
    </dgm:pt>
    <dgm:pt modelId="{DDFDFD2B-1205-3D4A-9832-2B130BE3A3E3}" type="pres">
      <dgm:prSet presAssocID="{2531BEC1-3677-3349-AC7E-56404D46C42D}" presName="node" presStyleLbl="node1" presStyleIdx="0" presStyleCnt="7" custScaleX="122605">
        <dgm:presLayoutVars>
          <dgm:bulletEnabled val="1"/>
        </dgm:presLayoutVars>
      </dgm:prSet>
      <dgm:spPr/>
      <dgm:t>
        <a:bodyPr/>
        <a:lstStyle/>
        <a:p>
          <a:endParaRPr lang="en-US"/>
        </a:p>
      </dgm:t>
    </dgm:pt>
    <dgm:pt modelId="{F2C89867-53A5-DE4D-8BF4-B3B1CA3A3C41}" type="pres">
      <dgm:prSet presAssocID="{8CF5D574-84C2-F440-AD85-41F2EBA18F83}" presName="sibTrans" presStyleLbl="sibTrans2D1" presStyleIdx="0" presStyleCnt="6"/>
      <dgm:spPr/>
      <dgm:t>
        <a:bodyPr/>
        <a:lstStyle/>
        <a:p>
          <a:endParaRPr lang="en-US"/>
        </a:p>
      </dgm:t>
    </dgm:pt>
    <dgm:pt modelId="{980BF6BC-27DE-3446-9593-3C2714E6506F}" type="pres">
      <dgm:prSet presAssocID="{8CF5D574-84C2-F440-AD85-41F2EBA18F83}" presName="connectorText" presStyleLbl="sibTrans2D1" presStyleIdx="0" presStyleCnt="6"/>
      <dgm:spPr/>
      <dgm:t>
        <a:bodyPr/>
        <a:lstStyle/>
        <a:p>
          <a:endParaRPr lang="en-US"/>
        </a:p>
      </dgm:t>
    </dgm:pt>
    <dgm:pt modelId="{217CE891-30D6-0C46-BC1A-2B3DD2F87345}" type="pres">
      <dgm:prSet presAssocID="{FAFF4871-2BF8-F94C-B81A-96F162C3E495}" presName="node" presStyleLbl="node1" presStyleIdx="1" presStyleCnt="7">
        <dgm:presLayoutVars>
          <dgm:bulletEnabled val="1"/>
        </dgm:presLayoutVars>
      </dgm:prSet>
      <dgm:spPr/>
      <dgm:t>
        <a:bodyPr/>
        <a:lstStyle/>
        <a:p>
          <a:endParaRPr lang="en-US"/>
        </a:p>
      </dgm:t>
    </dgm:pt>
    <dgm:pt modelId="{469704AA-DA5D-B741-BB1B-ADEC687F17E8}" type="pres">
      <dgm:prSet presAssocID="{1EF6A933-7C79-6748-A3DE-2FFD7BD08E62}" presName="sibTrans" presStyleLbl="sibTrans2D1" presStyleIdx="1" presStyleCnt="6"/>
      <dgm:spPr/>
      <dgm:t>
        <a:bodyPr/>
        <a:lstStyle/>
        <a:p>
          <a:endParaRPr lang="en-US"/>
        </a:p>
      </dgm:t>
    </dgm:pt>
    <dgm:pt modelId="{1A1800BF-1FC4-4441-B7E6-D5138CB8D483}" type="pres">
      <dgm:prSet presAssocID="{1EF6A933-7C79-6748-A3DE-2FFD7BD08E62}" presName="connectorText" presStyleLbl="sibTrans2D1" presStyleIdx="1" presStyleCnt="6"/>
      <dgm:spPr/>
      <dgm:t>
        <a:bodyPr/>
        <a:lstStyle/>
        <a:p>
          <a:endParaRPr lang="en-US"/>
        </a:p>
      </dgm:t>
    </dgm:pt>
    <dgm:pt modelId="{F0E2966A-5F82-D949-BB22-9730D0569433}" type="pres">
      <dgm:prSet presAssocID="{9274E5EC-9197-DE4D-A748-557BD1036D88}" presName="node" presStyleLbl="node1" presStyleIdx="2" presStyleCnt="7" custScaleX="85609">
        <dgm:presLayoutVars>
          <dgm:bulletEnabled val="1"/>
        </dgm:presLayoutVars>
      </dgm:prSet>
      <dgm:spPr/>
      <dgm:t>
        <a:bodyPr/>
        <a:lstStyle/>
        <a:p>
          <a:endParaRPr lang="en-US"/>
        </a:p>
      </dgm:t>
    </dgm:pt>
    <dgm:pt modelId="{1356C24D-D1D8-8146-A900-4B83EA3467C5}" type="pres">
      <dgm:prSet presAssocID="{051EDA69-5985-334D-87D5-A3AC05A8D940}" presName="sibTrans" presStyleLbl="sibTrans2D1" presStyleIdx="2" presStyleCnt="6"/>
      <dgm:spPr/>
      <dgm:t>
        <a:bodyPr/>
        <a:lstStyle/>
        <a:p>
          <a:endParaRPr lang="en-US"/>
        </a:p>
      </dgm:t>
    </dgm:pt>
    <dgm:pt modelId="{B5023591-B0C7-CC4E-B349-53352C8AB6C5}" type="pres">
      <dgm:prSet presAssocID="{051EDA69-5985-334D-87D5-A3AC05A8D940}" presName="connectorText" presStyleLbl="sibTrans2D1" presStyleIdx="2" presStyleCnt="6"/>
      <dgm:spPr/>
      <dgm:t>
        <a:bodyPr/>
        <a:lstStyle/>
        <a:p>
          <a:endParaRPr lang="en-US"/>
        </a:p>
      </dgm:t>
    </dgm:pt>
    <dgm:pt modelId="{007C4015-DF46-384E-8E8B-7A1A1D968C69}" type="pres">
      <dgm:prSet presAssocID="{53A0E1B0-FBFF-1146-BD90-956CD6D3BA39}" presName="node" presStyleLbl="node1" presStyleIdx="3" presStyleCnt="7" custScaleX="120217">
        <dgm:presLayoutVars>
          <dgm:bulletEnabled val="1"/>
        </dgm:presLayoutVars>
      </dgm:prSet>
      <dgm:spPr/>
      <dgm:t>
        <a:bodyPr/>
        <a:lstStyle/>
        <a:p>
          <a:endParaRPr lang="en-US"/>
        </a:p>
      </dgm:t>
    </dgm:pt>
    <dgm:pt modelId="{C0BCEBA9-3C73-5A48-8D81-3A8D6BE5DC86}" type="pres">
      <dgm:prSet presAssocID="{0A43708C-52F1-D949-950A-A7F2D5EFFC70}" presName="sibTrans" presStyleLbl="sibTrans2D1" presStyleIdx="3" presStyleCnt="6"/>
      <dgm:spPr/>
      <dgm:t>
        <a:bodyPr/>
        <a:lstStyle/>
        <a:p>
          <a:endParaRPr lang="en-US"/>
        </a:p>
      </dgm:t>
    </dgm:pt>
    <dgm:pt modelId="{C8019362-AC49-5B46-A536-0C1A1473AF18}" type="pres">
      <dgm:prSet presAssocID="{0A43708C-52F1-D949-950A-A7F2D5EFFC70}" presName="connectorText" presStyleLbl="sibTrans2D1" presStyleIdx="3" presStyleCnt="6"/>
      <dgm:spPr/>
      <dgm:t>
        <a:bodyPr/>
        <a:lstStyle/>
        <a:p>
          <a:endParaRPr lang="en-US"/>
        </a:p>
      </dgm:t>
    </dgm:pt>
    <dgm:pt modelId="{577E6445-D456-644A-9786-B6E6F8C4C4B0}" type="pres">
      <dgm:prSet presAssocID="{1491BBA6-E0E7-164E-A3AA-76D3B09D6CAB}" presName="node" presStyleLbl="node1" presStyleIdx="4" presStyleCnt="7" custScaleX="52823">
        <dgm:presLayoutVars>
          <dgm:bulletEnabled val="1"/>
        </dgm:presLayoutVars>
      </dgm:prSet>
      <dgm:spPr/>
      <dgm:t>
        <a:bodyPr/>
        <a:lstStyle/>
        <a:p>
          <a:endParaRPr lang="en-US"/>
        </a:p>
      </dgm:t>
    </dgm:pt>
    <dgm:pt modelId="{37AEED90-3251-9E4E-BA3B-D4A356424834}" type="pres">
      <dgm:prSet presAssocID="{B34A2E82-0233-B74C-86FB-3A9EE048C432}" presName="sibTrans" presStyleLbl="sibTrans2D1" presStyleIdx="4" presStyleCnt="6"/>
      <dgm:spPr/>
      <dgm:t>
        <a:bodyPr/>
        <a:lstStyle/>
        <a:p>
          <a:endParaRPr lang="en-US"/>
        </a:p>
      </dgm:t>
    </dgm:pt>
    <dgm:pt modelId="{D9212FAC-5747-B946-ADCB-486C4314835F}" type="pres">
      <dgm:prSet presAssocID="{B34A2E82-0233-B74C-86FB-3A9EE048C432}" presName="connectorText" presStyleLbl="sibTrans2D1" presStyleIdx="4" presStyleCnt="6"/>
      <dgm:spPr/>
      <dgm:t>
        <a:bodyPr/>
        <a:lstStyle/>
        <a:p>
          <a:endParaRPr lang="en-US"/>
        </a:p>
      </dgm:t>
    </dgm:pt>
    <dgm:pt modelId="{9E54EEFD-3833-824A-91CE-165B01557D60}" type="pres">
      <dgm:prSet presAssocID="{38D855CA-7452-464B-8C55-0FB719D8AC38}" presName="node" presStyleLbl="node1" presStyleIdx="5" presStyleCnt="7">
        <dgm:presLayoutVars>
          <dgm:bulletEnabled val="1"/>
        </dgm:presLayoutVars>
      </dgm:prSet>
      <dgm:spPr/>
      <dgm:t>
        <a:bodyPr/>
        <a:lstStyle/>
        <a:p>
          <a:endParaRPr lang="en-US"/>
        </a:p>
      </dgm:t>
    </dgm:pt>
    <dgm:pt modelId="{0062F77A-8B2F-B647-97B3-6B9AFB5541D1}" type="pres">
      <dgm:prSet presAssocID="{9A1AC9AA-91D0-5F43-B180-85FE68B7798B}" presName="sibTrans" presStyleLbl="sibTrans2D1" presStyleIdx="5" presStyleCnt="6"/>
      <dgm:spPr/>
      <dgm:t>
        <a:bodyPr/>
        <a:lstStyle/>
        <a:p>
          <a:endParaRPr lang="en-US"/>
        </a:p>
      </dgm:t>
    </dgm:pt>
    <dgm:pt modelId="{09D8214B-A657-B14B-8973-CDD458A634A7}" type="pres">
      <dgm:prSet presAssocID="{9A1AC9AA-91D0-5F43-B180-85FE68B7798B}" presName="connectorText" presStyleLbl="sibTrans2D1" presStyleIdx="5" presStyleCnt="6"/>
      <dgm:spPr/>
      <dgm:t>
        <a:bodyPr/>
        <a:lstStyle/>
        <a:p>
          <a:endParaRPr lang="en-US"/>
        </a:p>
      </dgm:t>
    </dgm:pt>
    <dgm:pt modelId="{6028686D-963A-3D47-98FA-7EFD3E2CB5BE}" type="pres">
      <dgm:prSet presAssocID="{CCC8F053-92AA-7648-9A04-303BEAB48925}" presName="node" presStyleLbl="node1" presStyleIdx="6" presStyleCnt="7">
        <dgm:presLayoutVars>
          <dgm:bulletEnabled val="1"/>
        </dgm:presLayoutVars>
      </dgm:prSet>
      <dgm:spPr/>
      <dgm:t>
        <a:bodyPr/>
        <a:lstStyle/>
        <a:p>
          <a:endParaRPr lang="en-US"/>
        </a:p>
      </dgm:t>
    </dgm:pt>
  </dgm:ptLst>
  <dgm:cxnLst>
    <dgm:cxn modelId="{B0B02AA2-E21F-0143-91A9-65037E8D31D1}" type="presOf" srcId="{051EDA69-5985-334D-87D5-A3AC05A8D940}" destId="{1356C24D-D1D8-8146-A900-4B83EA3467C5}" srcOrd="0" destOrd="0" presId="urn:microsoft.com/office/officeart/2005/8/layout/process2"/>
    <dgm:cxn modelId="{0286B800-D6B6-D14B-AF81-85C1D739AB50}" type="presOf" srcId="{FAFF4871-2BF8-F94C-B81A-96F162C3E495}" destId="{217CE891-30D6-0C46-BC1A-2B3DD2F87345}" srcOrd="0" destOrd="0" presId="urn:microsoft.com/office/officeart/2005/8/layout/process2"/>
    <dgm:cxn modelId="{40680D10-66C1-7A49-9F71-D5D2B4B89A7F}" srcId="{FE41D3C9-B4F8-1543-9874-7E9A117BF42C}" destId="{1491BBA6-E0E7-164E-A3AA-76D3B09D6CAB}" srcOrd="4" destOrd="0" parTransId="{32D529C5-1C50-A244-A36D-58D2E58A82A6}" sibTransId="{B34A2E82-0233-B74C-86FB-3A9EE048C432}"/>
    <dgm:cxn modelId="{2F65BBF1-3FB7-934E-BF22-C6B09A74418D}" type="presOf" srcId="{1EF6A933-7C79-6748-A3DE-2FFD7BD08E62}" destId="{1A1800BF-1FC4-4441-B7E6-D5138CB8D483}" srcOrd="1" destOrd="0" presId="urn:microsoft.com/office/officeart/2005/8/layout/process2"/>
    <dgm:cxn modelId="{A025DAA9-7703-F94D-BC8F-23231E06D2FC}" type="presOf" srcId="{8CF5D574-84C2-F440-AD85-41F2EBA18F83}" destId="{F2C89867-53A5-DE4D-8BF4-B3B1CA3A3C41}" srcOrd="0" destOrd="0" presId="urn:microsoft.com/office/officeart/2005/8/layout/process2"/>
    <dgm:cxn modelId="{C3A88911-45CC-8B4A-AEB0-0AB9BDDA9B5C}" srcId="{FE41D3C9-B4F8-1543-9874-7E9A117BF42C}" destId="{53A0E1B0-FBFF-1146-BD90-956CD6D3BA39}" srcOrd="3" destOrd="0" parTransId="{71AEEAD4-DB49-FA41-9DC4-34BE8F302983}" sibTransId="{0A43708C-52F1-D949-950A-A7F2D5EFFC70}"/>
    <dgm:cxn modelId="{79C48F40-3969-1748-95ED-C60D58B0A897}" type="presOf" srcId="{0A43708C-52F1-D949-950A-A7F2D5EFFC70}" destId="{C8019362-AC49-5B46-A536-0C1A1473AF18}" srcOrd="1" destOrd="0" presId="urn:microsoft.com/office/officeart/2005/8/layout/process2"/>
    <dgm:cxn modelId="{C6EF1AA7-47F6-4041-9670-CBC20F5F7B1D}" type="presOf" srcId="{8CF5D574-84C2-F440-AD85-41F2EBA18F83}" destId="{980BF6BC-27DE-3446-9593-3C2714E6506F}" srcOrd="1" destOrd="0" presId="urn:microsoft.com/office/officeart/2005/8/layout/process2"/>
    <dgm:cxn modelId="{7F46DB6E-BAFC-2449-BF38-1C89ABD0CA93}" type="presOf" srcId="{1EF6A933-7C79-6748-A3DE-2FFD7BD08E62}" destId="{469704AA-DA5D-B741-BB1B-ADEC687F17E8}" srcOrd="0" destOrd="0" presId="urn:microsoft.com/office/officeart/2005/8/layout/process2"/>
    <dgm:cxn modelId="{65C80CC7-D380-F647-9F24-CC5705BF8563}" srcId="{FE41D3C9-B4F8-1543-9874-7E9A117BF42C}" destId="{38D855CA-7452-464B-8C55-0FB719D8AC38}" srcOrd="5" destOrd="0" parTransId="{41FEF965-FC4C-EE45-9A44-C986A701C0D2}" sibTransId="{9A1AC9AA-91D0-5F43-B180-85FE68B7798B}"/>
    <dgm:cxn modelId="{6A8A3680-B8E7-1C46-964F-5910EF96C958}" type="presOf" srcId="{2531BEC1-3677-3349-AC7E-56404D46C42D}" destId="{DDFDFD2B-1205-3D4A-9832-2B130BE3A3E3}" srcOrd="0" destOrd="0" presId="urn:microsoft.com/office/officeart/2005/8/layout/process2"/>
    <dgm:cxn modelId="{BAB75850-4D10-D247-A0BD-473006ECFF3D}" type="presOf" srcId="{9274E5EC-9197-DE4D-A748-557BD1036D88}" destId="{F0E2966A-5F82-D949-BB22-9730D0569433}" srcOrd="0" destOrd="0" presId="urn:microsoft.com/office/officeart/2005/8/layout/process2"/>
    <dgm:cxn modelId="{A55CBB20-349F-EF4B-A86B-7EF63D533D9A}" type="presOf" srcId="{FE41D3C9-B4F8-1543-9874-7E9A117BF42C}" destId="{66C36A3A-D721-8945-B0F8-98250381F3AF}" srcOrd="0" destOrd="0" presId="urn:microsoft.com/office/officeart/2005/8/layout/process2"/>
    <dgm:cxn modelId="{B2DBAB64-96B2-574F-BBC4-6FA387645ABB}" type="presOf" srcId="{53A0E1B0-FBFF-1146-BD90-956CD6D3BA39}" destId="{007C4015-DF46-384E-8E8B-7A1A1D968C69}" srcOrd="0" destOrd="0" presId="urn:microsoft.com/office/officeart/2005/8/layout/process2"/>
    <dgm:cxn modelId="{EEE2E819-2946-7F4C-8773-64D70EFEE1EA}" srcId="{FE41D3C9-B4F8-1543-9874-7E9A117BF42C}" destId="{9274E5EC-9197-DE4D-A748-557BD1036D88}" srcOrd="2" destOrd="0" parTransId="{FBCD1843-71E7-A146-9C9D-28B519B0980E}" sibTransId="{051EDA69-5985-334D-87D5-A3AC05A8D940}"/>
    <dgm:cxn modelId="{B4305403-5148-F942-B8D1-F67F26940112}" type="presOf" srcId="{CCC8F053-92AA-7648-9A04-303BEAB48925}" destId="{6028686D-963A-3D47-98FA-7EFD3E2CB5BE}" srcOrd="0" destOrd="0" presId="urn:microsoft.com/office/officeart/2005/8/layout/process2"/>
    <dgm:cxn modelId="{4090C357-1EC6-264E-BC5D-74E42126DE3A}" type="presOf" srcId="{1491BBA6-E0E7-164E-A3AA-76D3B09D6CAB}" destId="{577E6445-D456-644A-9786-B6E6F8C4C4B0}" srcOrd="0" destOrd="0" presId="urn:microsoft.com/office/officeart/2005/8/layout/process2"/>
    <dgm:cxn modelId="{E3409E25-9E87-E34E-AF24-C4B063078DB5}" srcId="{FE41D3C9-B4F8-1543-9874-7E9A117BF42C}" destId="{CCC8F053-92AA-7648-9A04-303BEAB48925}" srcOrd="6" destOrd="0" parTransId="{A33EEDBD-88F5-3543-81E4-125CD740725F}" sibTransId="{84A2C4D0-2968-1046-9252-6721707CFCDB}"/>
    <dgm:cxn modelId="{7B9C6AFA-B925-8D46-88FC-DED9E0EB4A36}" type="presOf" srcId="{38D855CA-7452-464B-8C55-0FB719D8AC38}" destId="{9E54EEFD-3833-824A-91CE-165B01557D60}" srcOrd="0" destOrd="0" presId="urn:microsoft.com/office/officeart/2005/8/layout/process2"/>
    <dgm:cxn modelId="{03D569D7-CFB2-EF42-83EA-1F63356092E1}" type="presOf" srcId="{051EDA69-5985-334D-87D5-A3AC05A8D940}" destId="{B5023591-B0C7-CC4E-B349-53352C8AB6C5}" srcOrd="1" destOrd="0" presId="urn:microsoft.com/office/officeart/2005/8/layout/process2"/>
    <dgm:cxn modelId="{7F84E8B5-6F68-BC44-AB22-8639E9583DBF}" type="presOf" srcId="{0A43708C-52F1-D949-950A-A7F2D5EFFC70}" destId="{C0BCEBA9-3C73-5A48-8D81-3A8D6BE5DC86}" srcOrd="0" destOrd="0" presId="urn:microsoft.com/office/officeart/2005/8/layout/process2"/>
    <dgm:cxn modelId="{6E3E3C7B-F954-A042-9CCD-5A5D806A292E}" type="presOf" srcId="{B34A2E82-0233-B74C-86FB-3A9EE048C432}" destId="{D9212FAC-5747-B946-ADCB-486C4314835F}" srcOrd="1" destOrd="0" presId="urn:microsoft.com/office/officeart/2005/8/layout/process2"/>
    <dgm:cxn modelId="{AC0A3CAC-3E6C-2B4F-BE07-D93FF000E3C9}" srcId="{FE41D3C9-B4F8-1543-9874-7E9A117BF42C}" destId="{FAFF4871-2BF8-F94C-B81A-96F162C3E495}" srcOrd="1" destOrd="0" parTransId="{603B22AB-33E6-0643-BD73-89B0559041C6}" sibTransId="{1EF6A933-7C79-6748-A3DE-2FFD7BD08E62}"/>
    <dgm:cxn modelId="{2BC8A2CC-B5D2-DA4B-B045-B0C15E44D678}" type="presOf" srcId="{B34A2E82-0233-B74C-86FB-3A9EE048C432}" destId="{37AEED90-3251-9E4E-BA3B-D4A356424834}" srcOrd="0" destOrd="0" presId="urn:microsoft.com/office/officeart/2005/8/layout/process2"/>
    <dgm:cxn modelId="{C31F3D5B-DACC-3941-A3AB-ECE991FC3620}" srcId="{FE41D3C9-B4F8-1543-9874-7E9A117BF42C}" destId="{2531BEC1-3677-3349-AC7E-56404D46C42D}" srcOrd="0" destOrd="0" parTransId="{0326FA5A-6677-9149-825B-81091A9DC072}" sibTransId="{8CF5D574-84C2-F440-AD85-41F2EBA18F83}"/>
    <dgm:cxn modelId="{68E00FFA-FA13-9541-8814-8E42EF9C5149}" type="presOf" srcId="{9A1AC9AA-91D0-5F43-B180-85FE68B7798B}" destId="{0062F77A-8B2F-B647-97B3-6B9AFB5541D1}" srcOrd="0" destOrd="0" presId="urn:microsoft.com/office/officeart/2005/8/layout/process2"/>
    <dgm:cxn modelId="{0740533F-5DCD-CF41-879B-5D93DB88D5CE}" type="presOf" srcId="{9A1AC9AA-91D0-5F43-B180-85FE68B7798B}" destId="{09D8214B-A657-B14B-8973-CDD458A634A7}" srcOrd="1" destOrd="0" presId="urn:microsoft.com/office/officeart/2005/8/layout/process2"/>
    <dgm:cxn modelId="{064FEB33-0FC0-D444-B489-F1AB908EBEF1}" type="presParOf" srcId="{66C36A3A-D721-8945-B0F8-98250381F3AF}" destId="{DDFDFD2B-1205-3D4A-9832-2B130BE3A3E3}" srcOrd="0" destOrd="0" presId="urn:microsoft.com/office/officeart/2005/8/layout/process2"/>
    <dgm:cxn modelId="{E0BC352C-715F-C246-BA01-7FC3323E65B3}" type="presParOf" srcId="{66C36A3A-D721-8945-B0F8-98250381F3AF}" destId="{F2C89867-53A5-DE4D-8BF4-B3B1CA3A3C41}" srcOrd="1" destOrd="0" presId="urn:microsoft.com/office/officeart/2005/8/layout/process2"/>
    <dgm:cxn modelId="{4ACA3360-DAF7-E141-B202-6CA7B826BD5B}" type="presParOf" srcId="{F2C89867-53A5-DE4D-8BF4-B3B1CA3A3C41}" destId="{980BF6BC-27DE-3446-9593-3C2714E6506F}" srcOrd="0" destOrd="0" presId="urn:microsoft.com/office/officeart/2005/8/layout/process2"/>
    <dgm:cxn modelId="{55077B87-5532-0E47-8108-91A925D8CA41}" type="presParOf" srcId="{66C36A3A-D721-8945-B0F8-98250381F3AF}" destId="{217CE891-30D6-0C46-BC1A-2B3DD2F87345}" srcOrd="2" destOrd="0" presId="urn:microsoft.com/office/officeart/2005/8/layout/process2"/>
    <dgm:cxn modelId="{E890AFBE-A017-CD41-B4C8-4DADBE6CAFBD}" type="presParOf" srcId="{66C36A3A-D721-8945-B0F8-98250381F3AF}" destId="{469704AA-DA5D-B741-BB1B-ADEC687F17E8}" srcOrd="3" destOrd="0" presId="urn:microsoft.com/office/officeart/2005/8/layout/process2"/>
    <dgm:cxn modelId="{C3406D75-936E-FA43-B359-6EED07BCA81F}" type="presParOf" srcId="{469704AA-DA5D-B741-BB1B-ADEC687F17E8}" destId="{1A1800BF-1FC4-4441-B7E6-D5138CB8D483}" srcOrd="0" destOrd="0" presId="urn:microsoft.com/office/officeart/2005/8/layout/process2"/>
    <dgm:cxn modelId="{B31903A3-E00B-D949-AD9D-6E2B568E987F}" type="presParOf" srcId="{66C36A3A-D721-8945-B0F8-98250381F3AF}" destId="{F0E2966A-5F82-D949-BB22-9730D0569433}" srcOrd="4" destOrd="0" presId="urn:microsoft.com/office/officeart/2005/8/layout/process2"/>
    <dgm:cxn modelId="{572E36B4-FA74-8F4E-8EBE-18FE1B471461}" type="presParOf" srcId="{66C36A3A-D721-8945-B0F8-98250381F3AF}" destId="{1356C24D-D1D8-8146-A900-4B83EA3467C5}" srcOrd="5" destOrd="0" presId="urn:microsoft.com/office/officeart/2005/8/layout/process2"/>
    <dgm:cxn modelId="{370E3FFD-26CF-EE4F-94CD-80E4515D6CD3}" type="presParOf" srcId="{1356C24D-D1D8-8146-A900-4B83EA3467C5}" destId="{B5023591-B0C7-CC4E-B349-53352C8AB6C5}" srcOrd="0" destOrd="0" presId="urn:microsoft.com/office/officeart/2005/8/layout/process2"/>
    <dgm:cxn modelId="{6AEB635A-F820-C94B-B75B-B327E5BB32DF}" type="presParOf" srcId="{66C36A3A-D721-8945-B0F8-98250381F3AF}" destId="{007C4015-DF46-384E-8E8B-7A1A1D968C69}" srcOrd="6" destOrd="0" presId="urn:microsoft.com/office/officeart/2005/8/layout/process2"/>
    <dgm:cxn modelId="{501BBD7C-F1FC-114F-AD84-F3394A8D0796}" type="presParOf" srcId="{66C36A3A-D721-8945-B0F8-98250381F3AF}" destId="{C0BCEBA9-3C73-5A48-8D81-3A8D6BE5DC86}" srcOrd="7" destOrd="0" presId="urn:microsoft.com/office/officeart/2005/8/layout/process2"/>
    <dgm:cxn modelId="{32BCA3EE-DE73-4641-AD3B-3EDBD2AA1AE7}" type="presParOf" srcId="{C0BCEBA9-3C73-5A48-8D81-3A8D6BE5DC86}" destId="{C8019362-AC49-5B46-A536-0C1A1473AF18}" srcOrd="0" destOrd="0" presId="urn:microsoft.com/office/officeart/2005/8/layout/process2"/>
    <dgm:cxn modelId="{99864EFA-01FA-CF42-8410-CBA66F6D6145}" type="presParOf" srcId="{66C36A3A-D721-8945-B0F8-98250381F3AF}" destId="{577E6445-D456-644A-9786-B6E6F8C4C4B0}" srcOrd="8" destOrd="0" presId="urn:microsoft.com/office/officeart/2005/8/layout/process2"/>
    <dgm:cxn modelId="{DC93E27C-BA42-7A43-BF05-B5029617236F}" type="presParOf" srcId="{66C36A3A-D721-8945-B0F8-98250381F3AF}" destId="{37AEED90-3251-9E4E-BA3B-D4A356424834}" srcOrd="9" destOrd="0" presId="urn:microsoft.com/office/officeart/2005/8/layout/process2"/>
    <dgm:cxn modelId="{910EFD48-4375-BB49-8550-5B545DB336D4}" type="presParOf" srcId="{37AEED90-3251-9E4E-BA3B-D4A356424834}" destId="{D9212FAC-5747-B946-ADCB-486C4314835F}" srcOrd="0" destOrd="0" presId="urn:microsoft.com/office/officeart/2005/8/layout/process2"/>
    <dgm:cxn modelId="{728F893A-39DA-BA47-8392-8D7CCA98C031}" type="presParOf" srcId="{66C36A3A-D721-8945-B0F8-98250381F3AF}" destId="{9E54EEFD-3833-824A-91CE-165B01557D60}" srcOrd="10" destOrd="0" presId="urn:microsoft.com/office/officeart/2005/8/layout/process2"/>
    <dgm:cxn modelId="{0A27E69D-7D50-3C4B-9F5F-581EE6EFB26D}" type="presParOf" srcId="{66C36A3A-D721-8945-B0F8-98250381F3AF}" destId="{0062F77A-8B2F-B647-97B3-6B9AFB5541D1}" srcOrd="11" destOrd="0" presId="urn:microsoft.com/office/officeart/2005/8/layout/process2"/>
    <dgm:cxn modelId="{0F4C9A77-519E-6D41-AE5A-29FBD68D3081}" type="presParOf" srcId="{0062F77A-8B2F-B647-97B3-6B9AFB5541D1}" destId="{09D8214B-A657-B14B-8973-CDD458A634A7}" srcOrd="0" destOrd="0" presId="urn:microsoft.com/office/officeart/2005/8/layout/process2"/>
    <dgm:cxn modelId="{84B73415-DA37-6D47-B4AB-6459F1EAA0C1}" type="presParOf" srcId="{66C36A3A-D721-8945-B0F8-98250381F3AF}" destId="{6028686D-963A-3D47-98FA-7EFD3E2CB5BE}"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DFD2B-1205-3D4A-9832-2B130BE3A3E3}">
      <dsp:nvSpPr>
        <dsp:cNvPr id="0" name=""/>
        <dsp:cNvSpPr/>
      </dsp:nvSpPr>
      <dsp:spPr>
        <a:xfrm>
          <a:off x="1631995" y="2479"/>
          <a:ext cx="1990634" cy="405904"/>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metabolism</a:t>
          </a:r>
          <a:endParaRPr lang="en-US" sz="1500" kern="1200" dirty="0"/>
        </a:p>
      </dsp:txBody>
      <dsp:txXfrm>
        <a:off x="1643884" y="14368"/>
        <a:ext cx="1966856" cy="382126"/>
      </dsp:txXfrm>
    </dsp:sp>
    <dsp:sp modelId="{F2C89867-53A5-DE4D-8BF4-B3B1CA3A3C41}">
      <dsp:nvSpPr>
        <dsp:cNvPr id="0" name=""/>
        <dsp:cNvSpPr/>
      </dsp:nvSpPr>
      <dsp:spPr>
        <a:xfrm rot="5400000">
          <a:off x="2551205" y="418531"/>
          <a:ext cx="152214" cy="182656"/>
        </a:xfrm>
        <a:prstGeom prst="righ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2572515" y="433752"/>
        <a:ext cx="109594" cy="106550"/>
      </dsp:txXfrm>
    </dsp:sp>
    <dsp:sp modelId="{217CE891-30D6-0C46-BC1A-2B3DD2F87345}">
      <dsp:nvSpPr>
        <dsp:cNvPr id="0" name=""/>
        <dsp:cNvSpPr/>
      </dsp:nvSpPr>
      <dsp:spPr>
        <a:xfrm>
          <a:off x="1815504" y="611335"/>
          <a:ext cx="1623616" cy="405904"/>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respiration</a:t>
          </a:r>
          <a:endParaRPr lang="en-US" sz="1500" kern="1200" dirty="0"/>
        </a:p>
      </dsp:txBody>
      <dsp:txXfrm>
        <a:off x="1827393" y="623224"/>
        <a:ext cx="1599838" cy="382126"/>
      </dsp:txXfrm>
    </dsp:sp>
    <dsp:sp modelId="{469704AA-DA5D-B741-BB1B-ADEC687F17E8}">
      <dsp:nvSpPr>
        <dsp:cNvPr id="0" name=""/>
        <dsp:cNvSpPr/>
      </dsp:nvSpPr>
      <dsp:spPr>
        <a:xfrm rot="5400000">
          <a:off x="2551205" y="1027387"/>
          <a:ext cx="152214" cy="182656"/>
        </a:xfrm>
        <a:prstGeom prst="righ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2572515" y="1042608"/>
        <a:ext cx="109594" cy="106550"/>
      </dsp:txXfrm>
    </dsp:sp>
    <dsp:sp modelId="{F0E2966A-5F82-D949-BB22-9730D0569433}">
      <dsp:nvSpPr>
        <dsp:cNvPr id="0" name=""/>
        <dsp:cNvSpPr/>
      </dsp:nvSpPr>
      <dsp:spPr>
        <a:xfrm>
          <a:off x="1932331" y="1220191"/>
          <a:ext cx="1389961" cy="405904"/>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Wingdings"/>
              <a:ea typeface="Wingdings"/>
              <a:cs typeface="Wingdings"/>
              <a:sym typeface="Wingdings"/>
            </a:rPr>
            <a:t> </a:t>
          </a:r>
          <a:r>
            <a:rPr lang="en-US" sz="1500" kern="1200" dirty="0" smtClean="0"/>
            <a:t>CO</a:t>
          </a:r>
          <a:r>
            <a:rPr lang="en-US" sz="1500" kern="1200" baseline="-25000" dirty="0" smtClean="0"/>
            <a:t>2</a:t>
          </a:r>
          <a:endParaRPr lang="en-US" sz="1500" kern="1200" baseline="-25000" dirty="0"/>
        </a:p>
      </dsp:txBody>
      <dsp:txXfrm>
        <a:off x="1944220" y="1232080"/>
        <a:ext cx="1366183" cy="382126"/>
      </dsp:txXfrm>
    </dsp:sp>
    <dsp:sp modelId="{1356C24D-D1D8-8146-A900-4B83EA3467C5}">
      <dsp:nvSpPr>
        <dsp:cNvPr id="0" name=""/>
        <dsp:cNvSpPr/>
      </dsp:nvSpPr>
      <dsp:spPr>
        <a:xfrm rot="5400000">
          <a:off x="2551205" y="1636243"/>
          <a:ext cx="152214" cy="182656"/>
        </a:xfrm>
        <a:prstGeom prst="righ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2572515" y="1651464"/>
        <a:ext cx="109594" cy="106550"/>
      </dsp:txXfrm>
    </dsp:sp>
    <dsp:sp modelId="{007C4015-DF46-384E-8E8B-7A1A1D968C69}">
      <dsp:nvSpPr>
        <dsp:cNvPr id="0" name=""/>
        <dsp:cNvSpPr/>
      </dsp:nvSpPr>
      <dsp:spPr>
        <a:xfrm>
          <a:off x="1651381" y="1829047"/>
          <a:ext cx="1951862" cy="405904"/>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Wingdings"/>
              <a:ea typeface="Wingdings"/>
              <a:cs typeface="Wingdings"/>
              <a:sym typeface="Wingdings"/>
            </a:rPr>
            <a:t> </a:t>
          </a:r>
          <a:r>
            <a:rPr lang="en-US" sz="2400" kern="1200" baseline="-25000" dirty="0" smtClean="0"/>
            <a:t>Carbonic acid</a:t>
          </a:r>
          <a:endParaRPr lang="en-US" sz="2400" kern="1200" baseline="-25000" dirty="0"/>
        </a:p>
      </dsp:txBody>
      <dsp:txXfrm>
        <a:off x="1663270" y="1840936"/>
        <a:ext cx="1928084" cy="382126"/>
      </dsp:txXfrm>
    </dsp:sp>
    <dsp:sp modelId="{C0BCEBA9-3C73-5A48-8D81-3A8D6BE5DC86}">
      <dsp:nvSpPr>
        <dsp:cNvPr id="0" name=""/>
        <dsp:cNvSpPr/>
      </dsp:nvSpPr>
      <dsp:spPr>
        <a:xfrm rot="5400000">
          <a:off x="2551205" y="2245099"/>
          <a:ext cx="152214" cy="182656"/>
        </a:xfrm>
        <a:prstGeom prst="righ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2572515" y="2260320"/>
        <a:ext cx="109594" cy="106550"/>
      </dsp:txXfrm>
    </dsp:sp>
    <dsp:sp modelId="{577E6445-D456-644A-9786-B6E6F8C4C4B0}">
      <dsp:nvSpPr>
        <dsp:cNvPr id="0" name=""/>
        <dsp:cNvSpPr/>
      </dsp:nvSpPr>
      <dsp:spPr>
        <a:xfrm>
          <a:off x="2198491" y="2437904"/>
          <a:ext cx="857642" cy="405904"/>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baseline="-25000" dirty="0" smtClean="0"/>
            <a:t>pH</a:t>
          </a:r>
          <a:endParaRPr lang="en-US" sz="1500" kern="1200" baseline="-25000" dirty="0"/>
        </a:p>
      </dsp:txBody>
      <dsp:txXfrm>
        <a:off x="2210380" y="2449793"/>
        <a:ext cx="833864" cy="382126"/>
      </dsp:txXfrm>
    </dsp:sp>
    <dsp:sp modelId="{37AEED90-3251-9E4E-BA3B-D4A356424834}">
      <dsp:nvSpPr>
        <dsp:cNvPr id="0" name=""/>
        <dsp:cNvSpPr/>
      </dsp:nvSpPr>
      <dsp:spPr>
        <a:xfrm rot="5400000">
          <a:off x="2551205" y="2853955"/>
          <a:ext cx="152214" cy="182656"/>
        </a:xfrm>
        <a:prstGeom prst="righ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2572515" y="2869176"/>
        <a:ext cx="109594" cy="106550"/>
      </dsp:txXfrm>
    </dsp:sp>
    <dsp:sp modelId="{9E54EEFD-3833-824A-91CE-165B01557D60}">
      <dsp:nvSpPr>
        <dsp:cNvPr id="0" name=""/>
        <dsp:cNvSpPr/>
      </dsp:nvSpPr>
      <dsp:spPr>
        <a:xfrm>
          <a:off x="1815504" y="3046760"/>
          <a:ext cx="1623616" cy="405904"/>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Ventilation rate</a:t>
          </a:r>
          <a:endParaRPr lang="en-US" sz="1500" kern="1200" dirty="0"/>
        </a:p>
      </dsp:txBody>
      <dsp:txXfrm>
        <a:off x="1827393" y="3058649"/>
        <a:ext cx="1599838" cy="382126"/>
      </dsp:txXfrm>
    </dsp:sp>
    <dsp:sp modelId="{0062F77A-8B2F-B647-97B3-6B9AFB5541D1}">
      <dsp:nvSpPr>
        <dsp:cNvPr id="0" name=""/>
        <dsp:cNvSpPr/>
      </dsp:nvSpPr>
      <dsp:spPr>
        <a:xfrm rot="5400000">
          <a:off x="2551205" y="3462811"/>
          <a:ext cx="152214" cy="182656"/>
        </a:xfrm>
        <a:prstGeom prst="righ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2572515" y="3478032"/>
        <a:ext cx="109594" cy="106550"/>
      </dsp:txXfrm>
    </dsp:sp>
    <dsp:sp modelId="{6028686D-963A-3D47-98FA-7EFD3E2CB5BE}">
      <dsp:nvSpPr>
        <dsp:cNvPr id="0" name=""/>
        <dsp:cNvSpPr/>
      </dsp:nvSpPr>
      <dsp:spPr>
        <a:xfrm>
          <a:off x="1815504" y="3655616"/>
          <a:ext cx="1623616" cy="405904"/>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CO2</a:t>
          </a:r>
          <a:endParaRPr lang="en-US" sz="1500" kern="1200" dirty="0"/>
        </a:p>
      </dsp:txBody>
      <dsp:txXfrm>
        <a:off x="1827393" y="3667505"/>
        <a:ext cx="1599838" cy="3821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0067913-18F1-F843-99F4-702B2545ED54}" type="datetimeFigureOut">
              <a:rPr lang="en-US" smtClean="0"/>
              <a:t>14/3/17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5A31B5C-9149-FA47-B0E6-151BA9CE985D}" type="slidenum">
              <a:rPr lang="en-US" smtClean="0"/>
              <a:t>‹#›</a:t>
            </a:fld>
            <a:endParaRPr lang="en-US"/>
          </a:p>
        </p:txBody>
      </p:sp>
    </p:spTree>
    <p:extLst>
      <p:ext uri="{BB962C8B-B14F-4D97-AF65-F5344CB8AC3E}">
        <p14:creationId xmlns:p14="http://schemas.microsoft.com/office/powerpoint/2010/main" val="32582228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35-75mmHg – range of partial</a:t>
            </a:r>
            <a:r>
              <a:rPr lang="en-US" baseline="0" dirty="0" smtClean="0"/>
              <a:t> pressures in body (35 – tissues that have taken up O2 for respiration and 75 in lungs)</a:t>
            </a:r>
            <a:endParaRPr lang="en-US" dirty="0" smtClean="0"/>
          </a:p>
          <a:p>
            <a:r>
              <a:rPr lang="en-US" dirty="0" smtClean="0"/>
              <a:t>Show tendency of hemoglobin to bind to oxygen and separate from oxygen</a:t>
            </a:r>
          </a:p>
          <a:p>
            <a:r>
              <a:rPr lang="en-US" dirty="0" smtClean="0"/>
              <a:t>Partial pressure of lungs is about 75mmHg</a:t>
            </a:r>
            <a:r>
              <a:rPr lang="en-US" baseline="0" dirty="0" smtClean="0"/>
              <a:t> – 90% saturation in lungs</a:t>
            </a:r>
            <a:endParaRPr lang="en-US" dirty="0"/>
          </a:p>
        </p:txBody>
      </p:sp>
      <p:sp>
        <p:nvSpPr>
          <p:cNvPr id="4" name="Slide Number Placeholder 3"/>
          <p:cNvSpPr>
            <a:spLocks noGrp="1"/>
          </p:cNvSpPr>
          <p:nvPr>
            <p:ph type="sldNum" sz="quarter" idx="10"/>
          </p:nvPr>
        </p:nvSpPr>
        <p:spPr/>
        <p:txBody>
          <a:bodyPr/>
          <a:lstStyle/>
          <a:p>
            <a:fld id="{F5A31B5C-9149-FA47-B0E6-151BA9CE985D}" type="slidenum">
              <a:rPr lang="en-US" smtClean="0"/>
              <a:t>12</a:t>
            </a:fld>
            <a:endParaRPr lang="en-US"/>
          </a:p>
        </p:txBody>
      </p:sp>
    </p:spTree>
    <p:extLst>
      <p:ext uri="{BB962C8B-B14F-4D97-AF65-F5344CB8AC3E}">
        <p14:creationId xmlns:p14="http://schemas.microsoft.com/office/powerpoint/2010/main" val="141548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35-75mmHg – range of partial</a:t>
            </a:r>
            <a:r>
              <a:rPr lang="en-US" baseline="0" dirty="0" smtClean="0"/>
              <a:t> pressures in body (35 – tissues that have taken up O2 for respiration and 75 in lungs)</a:t>
            </a:r>
            <a:endParaRPr lang="en-US" dirty="0" smtClean="0"/>
          </a:p>
          <a:p>
            <a:r>
              <a:rPr lang="en-US" dirty="0" smtClean="0"/>
              <a:t>Show tendency of hemoglobin to bind to oxygen and separate from oxygen</a:t>
            </a:r>
          </a:p>
          <a:p>
            <a:r>
              <a:rPr lang="en-US" dirty="0" smtClean="0"/>
              <a:t>Partial pressure of lungs is about 75mmHg</a:t>
            </a:r>
            <a:r>
              <a:rPr lang="en-US" baseline="0" dirty="0" smtClean="0"/>
              <a:t> – 90% saturation in lungs</a:t>
            </a:r>
            <a:endParaRPr lang="en-US" dirty="0"/>
          </a:p>
        </p:txBody>
      </p:sp>
      <p:sp>
        <p:nvSpPr>
          <p:cNvPr id="4" name="Slide Number Placeholder 3"/>
          <p:cNvSpPr>
            <a:spLocks noGrp="1"/>
          </p:cNvSpPr>
          <p:nvPr>
            <p:ph type="sldNum" sz="quarter" idx="10"/>
          </p:nvPr>
        </p:nvSpPr>
        <p:spPr/>
        <p:txBody>
          <a:bodyPr/>
          <a:lstStyle/>
          <a:p>
            <a:fld id="{F5A31B5C-9149-FA47-B0E6-151BA9CE985D}" type="slidenum">
              <a:rPr lang="en-US" smtClean="0"/>
              <a:t>13</a:t>
            </a:fld>
            <a:endParaRPr lang="en-US"/>
          </a:p>
        </p:txBody>
      </p:sp>
    </p:spTree>
    <p:extLst>
      <p:ext uri="{BB962C8B-B14F-4D97-AF65-F5344CB8AC3E}">
        <p14:creationId xmlns:p14="http://schemas.microsoft.com/office/powerpoint/2010/main" val="141548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oxygen attached to myoglobin</a:t>
            </a:r>
            <a:r>
              <a:rPr lang="en-US" baseline="0" dirty="0" smtClean="0"/>
              <a:t> </a:t>
            </a:r>
            <a:r>
              <a:rPr lang="en-US" dirty="0" smtClean="0"/>
              <a:t> as providing final reservoir of oxygen during</a:t>
            </a:r>
            <a:r>
              <a:rPr lang="en-US" baseline="0" dirty="0" smtClean="0"/>
              <a:t> heavy exercise</a:t>
            </a:r>
            <a:endParaRPr lang="en-US" dirty="0"/>
          </a:p>
        </p:txBody>
      </p:sp>
      <p:sp>
        <p:nvSpPr>
          <p:cNvPr id="4" name="Slide Number Placeholder 3"/>
          <p:cNvSpPr>
            <a:spLocks noGrp="1"/>
          </p:cNvSpPr>
          <p:nvPr>
            <p:ph type="sldNum" sz="quarter" idx="10"/>
          </p:nvPr>
        </p:nvSpPr>
        <p:spPr/>
        <p:txBody>
          <a:bodyPr/>
          <a:lstStyle/>
          <a:p>
            <a:fld id="{F5A31B5C-9149-FA47-B0E6-151BA9CE985D}" type="slidenum">
              <a:rPr lang="en-US" smtClean="0"/>
              <a:t>17</a:t>
            </a:fld>
            <a:endParaRPr lang="en-US"/>
          </a:p>
        </p:txBody>
      </p:sp>
    </p:spTree>
    <p:extLst>
      <p:ext uri="{BB962C8B-B14F-4D97-AF65-F5344CB8AC3E}">
        <p14:creationId xmlns:p14="http://schemas.microsoft.com/office/powerpoint/2010/main" val="198949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Chloride shift:</a:t>
            </a:r>
            <a:r>
              <a:rPr lang="en-US" baseline="0" dirty="0" smtClean="0"/>
              <a:t> the exchange of negative charges keep a balance</a:t>
            </a:r>
          </a:p>
          <a:p>
            <a:r>
              <a:rPr lang="en-US" baseline="0" dirty="0" smtClean="0"/>
              <a:t>Too much bicarbonate ions lowers pH of blood</a:t>
            </a:r>
          </a:p>
          <a:p>
            <a:r>
              <a:rPr lang="en-US" baseline="0" dirty="0" smtClean="0"/>
              <a:t>Buffering of blood by </a:t>
            </a:r>
            <a:r>
              <a:rPr lang="en-US" baseline="0" dirty="0" err="1" smtClean="0"/>
              <a:t>Hb</a:t>
            </a:r>
            <a:r>
              <a:rPr lang="en-US" baseline="0" dirty="0" smtClean="0"/>
              <a:t> and other proteins in plasma (once H+ attaches to plasma proteins, it’s taken out of the plasma) </a:t>
            </a:r>
            <a:endParaRPr lang="en-US" dirty="0"/>
          </a:p>
        </p:txBody>
      </p:sp>
      <p:sp>
        <p:nvSpPr>
          <p:cNvPr id="4" name="Slide Number Placeholder 3"/>
          <p:cNvSpPr>
            <a:spLocks noGrp="1"/>
          </p:cNvSpPr>
          <p:nvPr>
            <p:ph type="sldNum" sz="quarter" idx="10"/>
          </p:nvPr>
        </p:nvSpPr>
        <p:spPr/>
        <p:txBody>
          <a:bodyPr/>
          <a:lstStyle/>
          <a:p>
            <a:fld id="{F5A31B5C-9149-FA47-B0E6-151BA9CE985D}" type="slidenum">
              <a:rPr lang="en-US" smtClean="0"/>
              <a:t>21</a:t>
            </a:fld>
            <a:endParaRPr lang="en-US"/>
          </a:p>
        </p:txBody>
      </p:sp>
    </p:spTree>
    <p:extLst>
      <p:ext uri="{BB962C8B-B14F-4D97-AF65-F5344CB8AC3E}">
        <p14:creationId xmlns:p14="http://schemas.microsoft.com/office/powerpoint/2010/main" val="151810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Lungs – low;</a:t>
            </a:r>
            <a:r>
              <a:rPr lang="en-US" baseline="0" dirty="0" smtClean="0"/>
              <a:t> tissues high</a:t>
            </a:r>
          </a:p>
          <a:p>
            <a:r>
              <a:rPr lang="en-US" baseline="0" dirty="0" err="1" smtClean="0"/>
              <a:t>Hb’s</a:t>
            </a:r>
            <a:r>
              <a:rPr lang="en-US" baseline="0" dirty="0" smtClean="0"/>
              <a:t> affinity for oxygen is reduced when pCO2 is high. </a:t>
            </a:r>
            <a:r>
              <a:rPr lang="en-US" baseline="0" dirty="0" err="1" smtClean="0"/>
              <a:t>Hb</a:t>
            </a:r>
            <a:r>
              <a:rPr lang="en-US" baseline="0" dirty="0" smtClean="0"/>
              <a:t> is INDUCED to dissociate from O2 </a:t>
            </a:r>
            <a:r>
              <a:rPr lang="en-US" baseline="0" dirty="0" smtClean="0">
                <a:sym typeface="Wingdings"/>
              </a:rPr>
              <a:t> Bohr shift</a:t>
            </a:r>
          </a:p>
          <a:p>
            <a:endParaRPr lang="en-US" dirty="0"/>
          </a:p>
        </p:txBody>
      </p:sp>
      <p:sp>
        <p:nvSpPr>
          <p:cNvPr id="4" name="Slide Number Placeholder 3"/>
          <p:cNvSpPr>
            <a:spLocks noGrp="1"/>
          </p:cNvSpPr>
          <p:nvPr>
            <p:ph type="sldNum" sz="quarter" idx="10"/>
          </p:nvPr>
        </p:nvSpPr>
        <p:spPr/>
        <p:txBody>
          <a:bodyPr/>
          <a:lstStyle/>
          <a:p>
            <a:fld id="{F5A31B5C-9149-FA47-B0E6-151BA9CE985D}" type="slidenum">
              <a:rPr lang="en-US" smtClean="0"/>
              <a:t>22</a:t>
            </a:fld>
            <a:endParaRPr lang="en-US"/>
          </a:p>
        </p:txBody>
      </p:sp>
    </p:spTree>
    <p:extLst>
      <p:ext uri="{BB962C8B-B14F-4D97-AF65-F5344CB8AC3E}">
        <p14:creationId xmlns:p14="http://schemas.microsoft.com/office/powerpoint/2010/main" val="386739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concentrations of carbon dioxide trigger a higher ventilation rate which helps expel the CO</a:t>
            </a:r>
            <a:r>
              <a:rPr lang="en-US" baseline="-25000" dirty="0" smtClean="0"/>
              <a:t>2</a:t>
            </a:r>
            <a:r>
              <a:rPr lang="en-US" dirty="0" smtClean="0"/>
              <a:t> from body</a:t>
            </a:r>
            <a:endParaRPr lang="en-US" dirty="0"/>
          </a:p>
        </p:txBody>
      </p:sp>
      <p:sp>
        <p:nvSpPr>
          <p:cNvPr id="4" name="Slide Number Placeholder 3"/>
          <p:cNvSpPr>
            <a:spLocks noGrp="1"/>
          </p:cNvSpPr>
          <p:nvPr>
            <p:ph type="sldNum" sz="quarter" idx="10"/>
          </p:nvPr>
        </p:nvSpPr>
        <p:spPr/>
        <p:txBody>
          <a:bodyPr/>
          <a:lstStyle/>
          <a:p>
            <a:fld id="{F5A31B5C-9149-FA47-B0E6-151BA9CE985D}" type="slidenum">
              <a:rPr lang="en-US" smtClean="0"/>
              <a:t>26</a:t>
            </a:fld>
            <a:endParaRPr lang="en-US"/>
          </a:p>
        </p:txBody>
      </p:sp>
    </p:spTree>
    <p:extLst>
      <p:ext uri="{BB962C8B-B14F-4D97-AF65-F5344CB8AC3E}">
        <p14:creationId xmlns:p14="http://schemas.microsoft.com/office/powerpoint/2010/main" val="168280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tissue</a:t>
            </a:r>
            <a:r>
              <a:rPr lang="en-US" baseline="0" dirty="0" smtClean="0"/>
              <a:t> usually self-repairs when patients stop their exposure to the causative agents, most patients’ lungs are too damaged</a:t>
            </a:r>
            <a:endParaRPr lang="en-US" dirty="0"/>
          </a:p>
        </p:txBody>
      </p:sp>
      <p:sp>
        <p:nvSpPr>
          <p:cNvPr id="4" name="Slide Number Placeholder 3"/>
          <p:cNvSpPr>
            <a:spLocks noGrp="1"/>
          </p:cNvSpPr>
          <p:nvPr>
            <p:ph type="sldNum" sz="quarter" idx="10"/>
          </p:nvPr>
        </p:nvSpPr>
        <p:spPr/>
        <p:txBody>
          <a:bodyPr/>
          <a:lstStyle/>
          <a:p>
            <a:fld id="{F5A31B5C-9149-FA47-B0E6-151BA9CE985D}" type="slidenum">
              <a:rPr lang="en-US" smtClean="0"/>
              <a:t>29</a:t>
            </a:fld>
            <a:endParaRPr lang="en-US"/>
          </a:p>
        </p:txBody>
      </p:sp>
    </p:spTree>
    <p:extLst>
      <p:ext uri="{BB962C8B-B14F-4D97-AF65-F5344CB8AC3E}">
        <p14:creationId xmlns:p14="http://schemas.microsoft.com/office/powerpoint/2010/main" val="4227299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Walls of alveolus made of:</a:t>
            </a:r>
          </a:p>
          <a:p>
            <a:pPr marL="228600" indent="-228600">
              <a:buAutoNum type="arabicParenR"/>
            </a:pPr>
            <a:r>
              <a:rPr lang="en-US" dirty="0" smtClean="0"/>
              <a:t>Type 1 </a:t>
            </a:r>
            <a:r>
              <a:rPr lang="en-US" dirty="0" err="1" smtClean="0"/>
              <a:t>pneumocytes</a:t>
            </a:r>
            <a:r>
              <a:rPr lang="en-US" dirty="0" smtClean="0"/>
              <a:t>:</a:t>
            </a:r>
            <a:r>
              <a:rPr lang="en-US" baseline="0" dirty="0" smtClean="0"/>
              <a:t> gas exchange (thin)</a:t>
            </a:r>
          </a:p>
          <a:p>
            <a:pPr marL="228600" indent="-228600">
              <a:buAutoNum type="arabicParenR"/>
            </a:pPr>
            <a:r>
              <a:rPr lang="en-US" baseline="0" dirty="0" smtClean="0"/>
              <a:t>Type 2 </a:t>
            </a:r>
            <a:r>
              <a:rPr lang="en-US" baseline="0" dirty="0" err="1" smtClean="0"/>
              <a:t>penumocytes</a:t>
            </a:r>
            <a:r>
              <a:rPr lang="en-US" baseline="0" dirty="0" smtClean="0"/>
              <a:t>: release surfactant to reduce surface tension  </a:t>
            </a:r>
            <a:r>
              <a:rPr lang="en-US" baseline="0" smtClean="0"/>
              <a:t>(microvilli, </a:t>
            </a:r>
            <a:r>
              <a:rPr lang="en-US" baseline="0" dirty="0" smtClean="0"/>
              <a:t>thicker)</a:t>
            </a:r>
            <a:endParaRPr lang="en-US" dirty="0"/>
          </a:p>
        </p:txBody>
      </p:sp>
      <p:sp>
        <p:nvSpPr>
          <p:cNvPr id="4" name="Slide Number Placeholder 3"/>
          <p:cNvSpPr>
            <a:spLocks noGrp="1"/>
          </p:cNvSpPr>
          <p:nvPr>
            <p:ph type="sldNum" sz="quarter" idx="10"/>
          </p:nvPr>
        </p:nvSpPr>
        <p:spPr/>
        <p:txBody>
          <a:bodyPr/>
          <a:lstStyle/>
          <a:p>
            <a:fld id="{F5A31B5C-9149-FA47-B0E6-151BA9CE985D}" type="slidenum">
              <a:rPr lang="en-US" smtClean="0"/>
              <a:t>30</a:t>
            </a:fld>
            <a:endParaRPr lang="en-US"/>
          </a:p>
        </p:txBody>
      </p:sp>
    </p:spTree>
    <p:extLst>
      <p:ext uri="{BB962C8B-B14F-4D97-AF65-F5344CB8AC3E}">
        <p14:creationId xmlns:p14="http://schemas.microsoft.com/office/powerpoint/2010/main" val="347586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14/3/17</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14/3/17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14/3/17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14/3/17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14/3/17</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14/3/17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14/3/17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14/3/17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14/3/17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14/3/17</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14/3/17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www.youtube.com/watch?v=B8XmUpjCti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www.youtube.com/watch?v=K_bkjbtzdAw&amp;t=240s"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Option d</a:t>
            </a:r>
            <a:endParaRPr lang="en-US" dirty="0"/>
          </a:p>
        </p:txBody>
      </p:sp>
      <p:sp>
        <p:nvSpPr>
          <p:cNvPr id="3" name="Title 2"/>
          <p:cNvSpPr>
            <a:spLocks noGrp="1"/>
          </p:cNvSpPr>
          <p:nvPr>
            <p:ph type="ctrTitle"/>
          </p:nvPr>
        </p:nvSpPr>
        <p:spPr/>
        <p:txBody>
          <a:bodyPr/>
          <a:lstStyle/>
          <a:p>
            <a:r>
              <a:rPr lang="en-US" dirty="0" smtClean="0"/>
              <a:t>D6 transport of respiratory gases</a:t>
            </a:r>
            <a:endParaRPr lang="en-US" dirty="0"/>
          </a:p>
        </p:txBody>
      </p:sp>
    </p:spTree>
    <p:extLst>
      <p:ext uri="{BB962C8B-B14F-4D97-AF65-F5344CB8AC3E}">
        <p14:creationId xmlns:p14="http://schemas.microsoft.com/office/powerpoint/2010/main" val="25323855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Hemoglobin</a:t>
            </a:r>
            <a:endParaRPr lang="en-US" dirty="0"/>
          </a:p>
        </p:txBody>
      </p:sp>
      <p:pic>
        <p:nvPicPr>
          <p:cNvPr id="4" name="Content Placeholder 3"/>
          <p:cNvPicPr>
            <a:picLocks noGrp="1" noChangeAspect="1"/>
          </p:cNvPicPr>
          <p:nvPr>
            <p:ph idx="1"/>
          </p:nvPr>
        </p:nvPicPr>
        <p:blipFill>
          <a:blip r:embed="rId2"/>
          <a:srcRect l="-2922" r="-2922"/>
          <a:stretch>
            <a:fillRect/>
          </a:stretch>
        </p:blipFill>
        <p:spPr/>
      </p:pic>
      <p:sp>
        <p:nvSpPr>
          <p:cNvPr id="5" name="TextBox 4"/>
          <p:cNvSpPr txBox="1"/>
          <p:nvPr/>
        </p:nvSpPr>
        <p:spPr>
          <a:xfrm>
            <a:off x="1739900" y="6107668"/>
            <a:ext cx="5970354" cy="369332"/>
          </a:xfrm>
          <a:prstGeom prst="rect">
            <a:avLst/>
          </a:prstGeom>
          <a:noFill/>
        </p:spPr>
        <p:txBody>
          <a:bodyPr wrap="none" rtlCol="0">
            <a:spAutoFit/>
          </a:bodyPr>
          <a:lstStyle/>
          <a:p>
            <a:r>
              <a:rPr lang="en-US" dirty="0" smtClean="0"/>
              <a:t>There are millions of hemoglobin molecules in a RBC</a:t>
            </a:r>
            <a:endParaRPr lang="en-US" dirty="0"/>
          </a:p>
        </p:txBody>
      </p:sp>
    </p:spTree>
    <p:extLst>
      <p:ext uri="{BB962C8B-B14F-4D97-AF65-F5344CB8AC3E}">
        <p14:creationId xmlns:p14="http://schemas.microsoft.com/office/powerpoint/2010/main" val="42748692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7326" b="-7326"/>
          <a:stretch>
            <a:fillRect/>
          </a:stretch>
        </p:blipFill>
        <p:spPr>
          <a:xfrm>
            <a:off x="139700" y="-177800"/>
            <a:ext cx="8913656" cy="4737100"/>
          </a:xfrm>
        </p:spPr>
      </p:pic>
      <p:sp>
        <p:nvSpPr>
          <p:cNvPr id="5" name="TextBox 4"/>
          <p:cNvSpPr txBox="1"/>
          <p:nvPr/>
        </p:nvSpPr>
        <p:spPr>
          <a:xfrm>
            <a:off x="139700" y="4290389"/>
            <a:ext cx="8913656" cy="3693319"/>
          </a:xfrm>
          <a:prstGeom prst="rect">
            <a:avLst/>
          </a:prstGeom>
          <a:noFill/>
        </p:spPr>
        <p:txBody>
          <a:bodyPr wrap="square" rtlCol="0">
            <a:spAutoFit/>
          </a:bodyPr>
          <a:lstStyle/>
          <a:p>
            <a:r>
              <a:rPr lang="en-US" dirty="0" smtClean="0"/>
              <a:t>‘Affinity of hemoglobin for oxygen’ refers to the likelihood oxygen will bind to a hemoglobin molecule</a:t>
            </a:r>
          </a:p>
          <a:p>
            <a:endParaRPr lang="en-US" dirty="0"/>
          </a:p>
          <a:p>
            <a:r>
              <a:rPr lang="en-US" dirty="0" smtClean="0"/>
              <a:t>The degree to which oxygen binds to hemoglobin is determined by the partial pressure of oxygen in the blood (pO</a:t>
            </a:r>
            <a:r>
              <a:rPr lang="en-US" baseline="-25000" dirty="0" smtClean="0"/>
              <a:t>2</a:t>
            </a:r>
            <a:r>
              <a:rPr lang="en-US" dirty="0" smtClean="0"/>
              <a:t>) surrounding the red blood cell. </a:t>
            </a:r>
          </a:p>
          <a:p>
            <a:endParaRPr lang="en-US" dirty="0"/>
          </a:p>
          <a:p>
            <a:r>
              <a:rPr lang="en-US" dirty="0" smtClean="0"/>
              <a:t>High pO</a:t>
            </a:r>
            <a:r>
              <a:rPr lang="en-US" baseline="-25000" dirty="0" smtClean="0"/>
              <a:t>2 </a:t>
            </a:r>
            <a:r>
              <a:rPr lang="en-US" dirty="0" smtClean="0"/>
              <a:t>– High affinity for oxygen</a:t>
            </a: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5971064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 dissociation curves</a:t>
            </a:r>
            <a:endParaRPr lang="en-US" dirty="0"/>
          </a:p>
        </p:txBody>
      </p:sp>
      <p:sp>
        <p:nvSpPr>
          <p:cNvPr id="3" name="Content Placeholder 2"/>
          <p:cNvSpPr>
            <a:spLocks noGrp="1"/>
          </p:cNvSpPr>
          <p:nvPr>
            <p:ph idx="1"/>
          </p:nvPr>
        </p:nvSpPr>
        <p:spPr>
          <a:xfrm>
            <a:off x="128238" y="1958975"/>
            <a:ext cx="4241006" cy="4373563"/>
          </a:xfrm>
        </p:spPr>
        <p:txBody>
          <a:bodyPr>
            <a:normAutofit lnSpcReduction="10000"/>
          </a:bodyPr>
          <a:lstStyle/>
          <a:p>
            <a:r>
              <a:rPr lang="en-US" dirty="0" smtClean="0"/>
              <a:t>Show affinity of hemoglobin for oxygen</a:t>
            </a:r>
          </a:p>
          <a:p>
            <a:r>
              <a:rPr lang="en-US" dirty="0" smtClean="0"/>
              <a:t>The degree to which oxygen binds to hemoglobin depends on the </a:t>
            </a:r>
            <a:r>
              <a:rPr lang="en-US" b="1" dirty="0" smtClean="0"/>
              <a:t>partial pressure </a:t>
            </a:r>
            <a:r>
              <a:rPr lang="en-US" dirty="0" smtClean="0"/>
              <a:t>of oxygen (pO</a:t>
            </a:r>
            <a:r>
              <a:rPr lang="en-US" baseline="-25000" dirty="0" smtClean="0"/>
              <a:t>2</a:t>
            </a:r>
            <a:r>
              <a:rPr lang="en-US" dirty="0" smtClean="0"/>
              <a:t>) in blood.</a:t>
            </a:r>
          </a:p>
          <a:p>
            <a:r>
              <a:rPr lang="en-US" dirty="0" smtClean="0"/>
              <a:t>Saturation = bonded to 4 oxygen molecules</a:t>
            </a:r>
          </a:p>
          <a:p>
            <a:r>
              <a:rPr lang="en-US" dirty="0" smtClean="0"/>
              <a:t>At low pO</a:t>
            </a:r>
            <a:r>
              <a:rPr lang="en-US" baseline="-25000" dirty="0" smtClean="0"/>
              <a:t>2</a:t>
            </a:r>
            <a:r>
              <a:rPr lang="en-US" dirty="0" smtClean="0"/>
              <a:t> oxygen will dissociate (leave) from hemoglobin</a:t>
            </a:r>
            <a:endParaRPr lang="en-US" dirty="0"/>
          </a:p>
        </p:txBody>
      </p:sp>
      <p:pic>
        <p:nvPicPr>
          <p:cNvPr id="4" name="Picture 3"/>
          <p:cNvPicPr>
            <a:picLocks noChangeAspect="1"/>
          </p:cNvPicPr>
          <p:nvPr/>
        </p:nvPicPr>
        <p:blipFill>
          <a:blip r:embed="rId3"/>
          <a:stretch>
            <a:fillRect/>
          </a:stretch>
        </p:blipFill>
        <p:spPr>
          <a:xfrm>
            <a:off x="4539456" y="1797049"/>
            <a:ext cx="4226719" cy="4841875"/>
          </a:xfrm>
          <a:prstGeom prst="rect">
            <a:avLst/>
          </a:prstGeom>
        </p:spPr>
      </p:pic>
      <p:sp>
        <p:nvSpPr>
          <p:cNvPr id="6" name="Frame 5"/>
          <p:cNvSpPr/>
          <p:nvPr/>
        </p:nvSpPr>
        <p:spPr>
          <a:xfrm>
            <a:off x="5643192" y="2291456"/>
            <a:ext cx="837968" cy="32735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p:cNvCxnSpPr/>
          <p:nvPr/>
        </p:nvCxnSpPr>
        <p:spPr>
          <a:xfrm flipH="1">
            <a:off x="6232388" y="1558190"/>
            <a:ext cx="248772" cy="733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232388" y="1188858"/>
            <a:ext cx="686231" cy="369332"/>
          </a:xfrm>
          <a:prstGeom prst="rect">
            <a:avLst/>
          </a:prstGeom>
          <a:noFill/>
        </p:spPr>
        <p:txBody>
          <a:bodyPr wrap="none" rtlCol="0">
            <a:spAutoFit/>
          </a:bodyPr>
          <a:lstStyle/>
          <a:p>
            <a:r>
              <a:rPr lang="en-US" dirty="0" smtClean="0"/>
              <a:t>later</a:t>
            </a:r>
            <a:endParaRPr lang="en-US" dirty="0"/>
          </a:p>
        </p:txBody>
      </p:sp>
    </p:spTree>
    <p:extLst>
      <p:ext uri="{BB962C8B-B14F-4D97-AF65-F5344CB8AC3E}">
        <p14:creationId xmlns:p14="http://schemas.microsoft.com/office/powerpoint/2010/main" val="2904255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 dissociation curves</a:t>
            </a:r>
            <a:endParaRPr lang="en-US" dirty="0"/>
          </a:p>
        </p:txBody>
      </p:sp>
      <p:sp>
        <p:nvSpPr>
          <p:cNvPr id="3" name="Content Placeholder 2"/>
          <p:cNvSpPr>
            <a:spLocks noGrp="1"/>
          </p:cNvSpPr>
          <p:nvPr>
            <p:ph idx="1"/>
          </p:nvPr>
        </p:nvSpPr>
        <p:spPr>
          <a:xfrm>
            <a:off x="128238" y="1958975"/>
            <a:ext cx="4241006" cy="4373563"/>
          </a:xfrm>
        </p:spPr>
        <p:txBody>
          <a:bodyPr>
            <a:normAutofit fontScale="92500" lnSpcReduction="20000"/>
          </a:bodyPr>
          <a:lstStyle/>
          <a:p>
            <a:r>
              <a:rPr lang="en-US" dirty="0" smtClean="0"/>
              <a:t>Once the first oxygen has attached to a </a:t>
            </a:r>
            <a:r>
              <a:rPr lang="en-US" dirty="0" err="1" smtClean="0"/>
              <a:t>heme</a:t>
            </a:r>
            <a:r>
              <a:rPr lang="en-US" dirty="0" smtClean="0"/>
              <a:t> group there is a conformational change in the hemoglobin and subsequent (3) oxygen binding becomes easier</a:t>
            </a:r>
          </a:p>
          <a:p>
            <a:r>
              <a:rPr lang="en-US" dirty="0" smtClean="0"/>
              <a:t>Same applies for the dissociation – when saturated hemoglobin loses an oxygen there is a change and the next three are lost more easily.</a:t>
            </a:r>
          </a:p>
          <a:p>
            <a:r>
              <a:rPr lang="en-US" dirty="0" smtClean="0"/>
              <a:t>This accounts for the sigmoid curve</a:t>
            </a:r>
            <a:endParaRPr lang="en-US" dirty="0"/>
          </a:p>
        </p:txBody>
      </p:sp>
      <p:pic>
        <p:nvPicPr>
          <p:cNvPr id="4" name="Picture 3"/>
          <p:cNvPicPr>
            <a:picLocks noChangeAspect="1"/>
          </p:cNvPicPr>
          <p:nvPr/>
        </p:nvPicPr>
        <p:blipFill>
          <a:blip r:embed="rId3"/>
          <a:stretch>
            <a:fillRect/>
          </a:stretch>
        </p:blipFill>
        <p:spPr>
          <a:xfrm>
            <a:off x="4539456" y="1797049"/>
            <a:ext cx="4226719" cy="4841875"/>
          </a:xfrm>
          <a:prstGeom prst="rect">
            <a:avLst/>
          </a:prstGeom>
        </p:spPr>
      </p:pic>
      <p:sp>
        <p:nvSpPr>
          <p:cNvPr id="6" name="Frame 5"/>
          <p:cNvSpPr/>
          <p:nvPr/>
        </p:nvSpPr>
        <p:spPr>
          <a:xfrm>
            <a:off x="5643192" y="2291456"/>
            <a:ext cx="837968" cy="32735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p:cNvCxnSpPr/>
          <p:nvPr/>
        </p:nvCxnSpPr>
        <p:spPr>
          <a:xfrm flipH="1">
            <a:off x="6232388" y="1558190"/>
            <a:ext cx="248772" cy="733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232388" y="1188858"/>
            <a:ext cx="686231" cy="369332"/>
          </a:xfrm>
          <a:prstGeom prst="rect">
            <a:avLst/>
          </a:prstGeom>
          <a:noFill/>
        </p:spPr>
        <p:txBody>
          <a:bodyPr wrap="none" rtlCol="0">
            <a:spAutoFit/>
          </a:bodyPr>
          <a:lstStyle/>
          <a:p>
            <a:r>
              <a:rPr lang="en-US" dirty="0" smtClean="0"/>
              <a:t>later</a:t>
            </a:r>
            <a:endParaRPr lang="en-US" dirty="0"/>
          </a:p>
        </p:txBody>
      </p:sp>
    </p:spTree>
    <p:extLst>
      <p:ext uri="{BB962C8B-B14F-4D97-AF65-F5344CB8AC3E}">
        <p14:creationId xmlns:p14="http://schemas.microsoft.com/office/powerpoint/2010/main" val="36968572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9728" y="225055"/>
            <a:ext cx="8771334" cy="6204115"/>
          </a:xfrm>
          <a:prstGeom prst="rect">
            <a:avLst/>
          </a:prstGeom>
        </p:spPr>
      </p:pic>
    </p:spTree>
    <p:extLst>
      <p:ext uri="{BB962C8B-B14F-4D97-AF65-F5344CB8AC3E}">
        <p14:creationId xmlns:p14="http://schemas.microsoft.com/office/powerpoint/2010/main" val="13760659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Myoglobin</a:t>
            </a:r>
            <a:endParaRPr lang="en-US" dirty="0"/>
          </a:p>
        </p:txBody>
      </p:sp>
      <p:sp>
        <p:nvSpPr>
          <p:cNvPr id="3" name="Content Placeholder 2"/>
          <p:cNvSpPr>
            <a:spLocks noGrp="1"/>
          </p:cNvSpPr>
          <p:nvPr>
            <p:ph idx="1"/>
          </p:nvPr>
        </p:nvSpPr>
        <p:spPr>
          <a:xfrm>
            <a:off x="4845019" y="2145421"/>
            <a:ext cx="3947043" cy="4373563"/>
          </a:xfrm>
        </p:spPr>
        <p:txBody>
          <a:bodyPr/>
          <a:lstStyle/>
          <a:p>
            <a:pPr marL="114300" indent="0">
              <a:buNone/>
            </a:pPr>
            <a:r>
              <a:rPr lang="en-US" dirty="0" smtClean="0"/>
              <a:t>Oxygen carrying protein in muscle tissues</a:t>
            </a:r>
          </a:p>
          <a:p>
            <a:pPr marL="114300" indent="0">
              <a:buNone/>
            </a:pPr>
            <a:endParaRPr lang="en-US" dirty="0"/>
          </a:p>
          <a:p>
            <a:pPr marL="114300" indent="0">
              <a:buNone/>
            </a:pPr>
            <a:r>
              <a:rPr lang="en-US" dirty="0" smtClean="0"/>
              <a:t>Only contains one </a:t>
            </a:r>
            <a:r>
              <a:rPr lang="en-US" dirty="0" err="1" smtClean="0"/>
              <a:t>heme</a:t>
            </a:r>
            <a:r>
              <a:rPr lang="en-US" dirty="0" smtClean="0"/>
              <a:t> group so can only carry one oxygen</a:t>
            </a:r>
          </a:p>
          <a:p>
            <a:pPr marL="114300" indent="0">
              <a:buNone/>
            </a:pPr>
            <a:endParaRPr lang="en-US" dirty="0"/>
          </a:p>
          <a:p>
            <a:pPr marL="114300" indent="0">
              <a:buNone/>
            </a:pPr>
            <a:r>
              <a:rPr lang="en-US" dirty="0"/>
              <a:t>N</a:t>
            </a:r>
            <a:r>
              <a:rPr lang="en-US" dirty="0" smtClean="0"/>
              <a:t>o conformational changes</a:t>
            </a:r>
            <a:endParaRPr lang="en-US" dirty="0"/>
          </a:p>
        </p:txBody>
      </p:sp>
      <p:sp>
        <p:nvSpPr>
          <p:cNvPr id="4" name="TextBox 3"/>
          <p:cNvSpPr txBox="1"/>
          <p:nvPr/>
        </p:nvSpPr>
        <p:spPr>
          <a:xfrm>
            <a:off x="3090007" y="1263133"/>
            <a:ext cx="976687" cy="369332"/>
          </a:xfrm>
          <a:prstGeom prst="rect">
            <a:avLst/>
          </a:prstGeom>
          <a:noFill/>
        </p:spPr>
        <p:txBody>
          <a:bodyPr wrap="none" rtlCol="0">
            <a:spAutoFit/>
          </a:bodyPr>
          <a:lstStyle/>
          <a:p>
            <a:r>
              <a:rPr lang="en-US" dirty="0" smtClean="0"/>
              <a:t>muscle</a:t>
            </a:r>
            <a:endParaRPr lang="en-US" dirty="0"/>
          </a:p>
        </p:txBody>
      </p:sp>
      <p:sp>
        <p:nvSpPr>
          <p:cNvPr id="5" name="TextBox 4"/>
          <p:cNvSpPr txBox="1"/>
          <p:nvPr/>
        </p:nvSpPr>
        <p:spPr>
          <a:xfrm>
            <a:off x="4399332" y="1263133"/>
            <a:ext cx="1560756" cy="369332"/>
          </a:xfrm>
          <a:prstGeom prst="rect">
            <a:avLst/>
          </a:prstGeom>
          <a:noFill/>
        </p:spPr>
        <p:txBody>
          <a:bodyPr wrap="none" rtlCol="0">
            <a:spAutoFit/>
          </a:bodyPr>
          <a:lstStyle/>
          <a:p>
            <a:r>
              <a:rPr lang="en-US" dirty="0" smtClean="0"/>
              <a:t>polypeptide</a:t>
            </a:r>
            <a:endParaRPr lang="en-US" dirty="0"/>
          </a:p>
        </p:txBody>
      </p:sp>
      <p:pic>
        <p:nvPicPr>
          <p:cNvPr id="6" name="Picture 5"/>
          <p:cNvPicPr>
            <a:picLocks noChangeAspect="1"/>
          </p:cNvPicPr>
          <p:nvPr/>
        </p:nvPicPr>
        <p:blipFill>
          <a:blip r:embed="rId2"/>
          <a:stretch>
            <a:fillRect/>
          </a:stretch>
        </p:blipFill>
        <p:spPr>
          <a:xfrm>
            <a:off x="91885" y="2145421"/>
            <a:ext cx="4753134" cy="4373563"/>
          </a:xfrm>
          <a:prstGeom prst="rect">
            <a:avLst/>
          </a:prstGeom>
        </p:spPr>
      </p:pic>
    </p:spTree>
    <p:extLst>
      <p:ext uri="{BB962C8B-B14F-4D97-AF65-F5344CB8AC3E}">
        <p14:creationId xmlns:p14="http://schemas.microsoft.com/office/powerpoint/2010/main" val="39864334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Myoglobin</a:t>
            </a:r>
            <a:endParaRPr lang="en-US" dirty="0"/>
          </a:p>
        </p:txBody>
      </p:sp>
      <p:sp>
        <p:nvSpPr>
          <p:cNvPr id="3" name="Content Placeholder 2"/>
          <p:cNvSpPr>
            <a:spLocks noGrp="1"/>
          </p:cNvSpPr>
          <p:nvPr>
            <p:ph idx="1"/>
          </p:nvPr>
        </p:nvSpPr>
        <p:spPr>
          <a:xfrm>
            <a:off x="4708252" y="1752600"/>
            <a:ext cx="4435748" cy="4373563"/>
          </a:xfrm>
        </p:spPr>
        <p:txBody>
          <a:bodyPr/>
          <a:lstStyle/>
          <a:p>
            <a:pPr marL="571500" indent="-457200">
              <a:buAutoNum type="arabicPeriod"/>
            </a:pPr>
            <a:r>
              <a:rPr lang="en-US" dirty="0" smtClean="0"/>
              <a:t>Compare the pO</a:t>
            </a:r>
            <a:r>
              <a:rPr lang="en-US" baseline="-25000" dirty="0" smtClean="0"/>
              <a:t>2</a:t>
            </a:r>
            <a:r>
              <a:rPr lang="en-US" dirty="0" smtClean="0"/>
              <a:t> in the lungs and in exercising muscle tissues</a:t>
            </a:r>
          </a:p>
          <a:p>
            <a:pPr marL="571500" indent="-457200">
              <a:buAutoNum type="arabicPeriod"/>
            </a:pPr>
            <a:r>
              <a:rPr lang="en-US" dirty="0" smtClean="0"/>
              <a:t>Compare % saturation of myoglobin and hemoglobin in exercising tissues</a:t>
            </a:r>
          </a:p>
          <a:p>
            <a:pPr marL="571500" indent="-457200">
              <a:buAutoNum type="arabicPeriod"/>
            </a:pPr>
            <a:r>
              <a:rPr lang="en-US" dirty="0" smtClean="0"/>
              <a:t>Why is myoglobin useful as an oxygen carrier in exercising tissues?</a:t>
            </a:r>
          </a:p>
          <a:p>
            <a:pPr marL="571500" indent="-457200">
              <a:buAutoNum type="arabicPeriod"/>
            </a:pPr>
            <a:endParaRPr lang="en-US" dirty="0" smtClean="0"/>
          </a:p>
          <a:p>
            <a:pPr marL="571500" indent="-457200">
              <a:buAutoNum type="arabicPeriod"/>
            </a:pPr>
            <a:endParaRPr lang="en-US" dirty="0"/>
          </a:p>
        </p:txBody>
      </p:sp>
      <p:pic>
        <p:nvPicPr>
          <p:cNvPr id="4" name="Picture 3"/>
          <p:cNvPicPr>
            <a:picLocks noChangeAspect="1"/>
          </p:cNvPicPr>
          <p:nvPr/>
        </p:nvPicPr>
        <p:blipFill>
          <a:blip r:embed="rId2"/>
          <a:stretch>
            <a:fillRect/>
          </a:stretch>
        </p:blipFill>
        <p:spPr>
          <a:xfrm>
            <a:off x="-95555" y="579303"/>
            <a:ext cx="5038063" cy="5771302"/>
          </a:xfrm>
          <a:prstGeom prst="rect">
            <a:avLst/>
          </a:prstGeom>
        </p:spPr>
      </p:pic>
      <p:sp>
        <p:nvSpPr>
          <p:cNvPr id="5" name="Rectangle 4"/>
          <p:cNvSpPr/>
          <p:nvPr/>
        </p:nvSpPr>
        <p:spPr>
          <a:xfrm>
            <a:off x="4708252" y="83570"/>
            <a:ext cx="4572000" cy="369332"/>
          </a:xfrm>
          <a:prstGeom prst="rect">
            <a:avLst/>
          </a:prstGeom>
        </p:spPr>
        <p:txBody>
          <a:bodyPr>
            <a:spAutoFit/>
          </a:bodyPr>
          <a:lstStyle/>
          <a:p>
            <a:r>
              <a:rPr lang="en-US" dirty="0" smtClean="0">
                <a:hlinkClick r:id="rId3"/>
              </a:rPr>
              <a:t>Myoglobin and hemoglobin</a:t>
            </a:r>
            <a:endParaRPr lang="en-US" dirty="0"/>
          </a:p>
        </p:txBody>
      </p:sp>
    </p:spTree>
    <p:extLst>
      <p:ext uri="{BB962C8B-B14F-4D97-AF65-F5344CB8AC3E}">
        <p14:creationId xmlns:p14="http://schemas.microsoft.com/office/powerpoint/2010/main" val="5428201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Hemoglobin vs. myoglobin</a:t>
            </a:r>
            <a:endParaRPr lang="en-US" dirty="0"/>
          </a:p>
        </p:txBody>
      </p:sp>
      <p:sp>
        <p:nvSpPr>
          <p:cNvPr id="3" name="Content Placeholder 2"/>
          <p:cNvSpPr>
            <a:spLocks noGrp="1"/>
          </p:cNvSpPr>
          <p:nvPr>
            <p:ph idx="1"/>
          </p:nvPr>
        </p:nvSpPr>
        <p:spPr>
          <a:xfrm>
            <a:off x="-262930" y="1893361"/>
            <a:ext cx="3837387" cy="4964639"/>
          </a:xfrm>
        </p:spPr>
        <p:txBody>
          <a:bodyPr>
            <a:normAutofit/>
          </a:bodyPr>
          <a:lstStyle/>
          <a:p>
            <a:r>
              <a:rPr lang="en-US" dirty="0" smtClean="0"/>
              <a:t>Myoglobin binds to oxygen in muscles</a:t>
            </a:r>
          </a:p>
          <a:p>
            <a:pPr lvl="1"/>
            <a:r>
              <a:rPr lang="en-US" dirty="0" smtClean="0"/>
              <a:t>1 polypeptide + </a:t>
            </a:r>
            <a:r>
              <a:rPr lang="en-US" dirty="0" err="1" smtClean="0"/>
              <a:t>heme</a:t>
            </a:r>
            <a:r>
              <a:rPr lang="en-US" dirty="0" smtClean="0"/>
              <a:t> group + iron</a:t>
            </a:r>
            <a:endParaRPr lang="en-US" dirty="0"/>
          </a:p>
          <a:p>
            <a:pPr lvl="1"/>
            <a:r>
              <a:rPr lang="en-US" dirty="0" smtClean="0"/>
              <a:t>Delays anaerobic respiration; oxygen is then released to delay onset of lactic acid fermentation</a:t>
            </a:r>
          </a:p>
          <a:p>
            <a:pPr lvl="1"/>
            <a:r>
              <a:rPr lang="en-US" dirty="0" smtClean="0"/>
              <a:t>Oxygen remains bound even at low partial pressures</a:t>
            </a:r>
          </a:p>
        </p:txBody>
      </p:sp>
      <p:pic>
        <p:nvPicPr>
          <p:cNvPr id="5" name="Picture 4"/>
          <p:cNvPicPr>
            <a:picLocks noChangeAspect="1"/>
          </p:cNvPicPr>
          <p:nvPr/>
        </p:nvPicPr>
        <p:blipFill>
          <a:blip r:embed="rId3"/>
          <a:stretch>
            <a:fillRect/>
          </a:stretch>
        </p:blipFill>
        <p:spPr>
          <a:xfrm>
            <a:off x="3875225" y="1254489"/>
            <a:ext cx="4811575" cy="5511851"/>
          </a:xfrm>
          <a:prstGeom prst="rect">
            <a:avLst/>
          </a:prstGeom>
        </p:spPr>
      </p:pic>
    </p:spTree>
    <p:extLst>
      <p:ext uri="{BB962C8B-B14F-4D97-AF65-F5344CB8AC3E}">
        <p14:creationId xmlns:p14="http://schemas.microsoft.com/office/powerpoint/2010/main" val="33301964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Fetal vs. adult hemoglobin </a:t>
            </a:r>
            <a:endParaRPr lang="en-US" dirty="0"/>
          </a:p>
        </p:txBody>
      </p:sp>
      <p:sp>
        <p:nvSpPr>
          <p:cNvPr id="3" name="Content Placeholder 2"/>
          <p:cNvSpPr>
            <a:spLocks noGrp="1"/>
          </p:cNvSpPr>
          <p:nvPr>
            <p:ph idx="1"/>
          </p:nvPr>
        </p:nvSpPr>
        <p:spPr>
          <a:xfrm>
            <a:off x="250825" y="1752600"/>
            <a:ext cx="2642784" cy="5105400"/>
          </a:xfrm>
        </p:spPr>
        <p:txBody>
          <a:bodyPr>
            <a:normAutofit/>
          </a:bodyPr>
          <a:lstStyle/>
          <a:p>
            <a:r>
              <a:rPr lang="en-US" dirty="0" smtClean="0"/>
              <a:t>What do you notice about the affinity for oxygen with fetal and adult hemoglobin?</a:t>
            </a:r>
          </a:p>
          <a:p>
            <a:endParaRPr lang="en-US" dirty="0"/>
          </a:p>
          <a:p>
            <a:r>
              <a:rPr lang="en-US" dirty="0" smtClean="0"/>
              <a:t>Why is this important?</a:t>
            </a:r>
            <a:endParaRPr lang="en-US" dirty="0"/>
          </a:p>
        </p:txBody>
      </p:sp>
      <p:pic>
        <p:nvPicPr>
          <p:cNvPr id="4" name="Picture 3"/>
          <p:cNvPicPr>
            <a:picLocks noChangeAspect="1"/>
          </p:cNvPicPr>
          <p:nvPr/>
        </p:nvPicPr>
        <p:blipFill>
          <a:blip r:embed="rId2"/>
          <a:stretch>
            <a:fillRect/>
          </a:stretch>
        </p:blipFill>
        <p:spPr>
          <a:xfrm>
            <a:off x="3159553" y="1752599"/>
            <a:ext cx="5863747" cy="4964639"/>
          </a:xfrm>
          <a:prstGeom prst="rect">
            <a:avLst/>
          </a:prstGeom>
        </p:spPr>
      </p:pic>
    </p:spTree>
    <p:extLst>
      <p:ext uri="{BB962C8B-B14F-4D97-AF65-F5344CB8AC3E}">
        <p14:creationId xmlns:p14="http://schemas.microsoft.com/office/powerpoint/2010/main" val="4085918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Fetal vs. adult hemoglobin </a:t>
            </a:r>
            <a:endParaRPr lang="en-US" dirty="0"/>
          </a:p>
        </p:txBody>
      </p:sp>
      <p:sp>
        <p:nvSpPr>
          <p:cNvPr id="3" name="Content Placeholder 2"/>
          <p:cNvSpPr>
            <a:spLocks noGrp="1"/>
          </p:cNvSpPr>
          <p:nvPr>
            <p:ph idx="1"/>
          </p:nvPr>
        </p:nvSpPr>
        <p:spPr>
          <a:xfrm>
            <a:off x="19226" y="1752600"/>
            <a:ext cx="3808083" cy="5105400"/>
          </a:xfrm>
        </p:spPr>
        <p:txBody>
          <a:bodyPr>
            <a:normAutofit lnSpcReduction="10000"/>
          </a:bodyPr>
          <a:lstStyle/>
          <a:p>
            <a:r>
              <a:rPr lang="en-US" dirty="0" smtClean="0"/>
              <a:t>Fetal hemoglobin must have greater affinity for oxygen</a:t>
            </a:r>
          </a:p>
          <a:p>
            <a:r>
              <a:rPr lang="en-US" dirty="0" smtClean="0"/>
              <a:t>In placenta capillaries, adult hemoglobin is more likely to dissociate oxygen and fetal hemoglobin is more likely to bind to it</a:t>
            </a:r>
          </a:p>
          <a:p>
            <a:r>
              <a:rPr lang="en-US" dirty="0" smtClean="0"/>
              <a:t>Fetal hemoglobin only dissociates oxygen when it reaches its respiring tissues</a:t>
            </a:r>
            <a:endParaRPr lang="en-US" dirty="0"/>
          </a:p>
        </p:txBody>
      </p:sp>
      <p:pic>
        <p:nvPicPr>
          <p:cNvPr id="4" name="Picture 3"/>
          <p:cNvPicPr>
            <a:picLocks noChangeAspect="1"/>
          </p:cNvPicPr>
          <p:nvPr/>
        </p:nvPicPr>
        <p:blipFill>
          <a:blip r:embed="rId2"/>
          <a:stretch>
            <a:fillRect/>
          </a:stretch>
        </p:blipFill>
        <p:spPr>
          <a:xfrm>
            <a:off x="3827309" y="1752600"/>
            <a:ext cx="5229666" cy="4427784"/>
          </a:xfrm>
          <a:prstGeom prst="rect">
            <a:avLst/>
          </a:prstGeom>
        </p:spPr>
      </p:pic>
    </p:spTree>
    <p:extLst>
      <p:ext uri="{BB962C8B-B14F-4D97-AF65-F5344CB8AC3E}">
        <p14:creationId xmlns:p14="http://schemas.microsoft.com/office/powerpoint/2010/main" val="15224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142875" y="1752600"/>
            <a:ext cx="8890000" cy="4978400"/>
          </a:xfrm>
        </p:spPr>
        <p:txBody>
          <a:bodyPr>
            <a:normAutofit/>
          </a:bodyPr>
          <a:lstStyle/>
          <a:p>
            <a:pPr marL="114300" indent="0">
              <a:buNone/>
            </a:pPr>
            <a:r>
              <a:rPr lang="en-US" dirty="0" smtClean="0"/>
              <a:t>Understandings</a:t>
            </a:r>
          </a:p>
          <a:p>
            <a:r>
              <a:rPr lang="en-US" dirty="0" smtClean="0"/>
              <a:t>Oxygen dissociation curves show the affinity of hemoglobin for oxygen</a:t>
            </a:r>
          </a:p>
          <a:p>
            <a:r>
              <a:rPr lang="en-US" dirty="0" smtClean="0"/>
              <a:t>Carbon dioxide is carried in solution and bound to hemoglobin in the blood</a:t>
            </a:r>
          </a:p>
          <a:p>
            <a:r>
              <a:rPr lang="en-US" dirty="0" smtClean="0"/>
              <a:t>Carbon dioxide is transformed in RBCs in </a:t>
            </a:r>
            <a:r>
              <a:rPr lang="en-US" dirty="0" err="1" smtClean="0"/>
              <a:t>hydrogencarbonate</a:t>
            </a:r>
            <a:r>
              <a:rPr lang="en-US" dirty="0" smtClean="0"/>
              <a:t> ions</a:t>
            </a:r>
          </a:p>
          <a:p>
            <a:r>
              <a:rPr lang="en-US" dirty="0" smtClean="0"/>
              <a:t>The Bohr shift explains the increased release of oxygen by hemoglobin in respiring tissues</a:t>
            </a:r>
          </a:p>
          <a:p>
            <a:r>
              <a:rPr lang="en-US" dirty="0" smtClean="0"/>
              <a:t>Chemoreceptors are sensitive to changes in blood pH</a:t>
            </a:r>
          </a:p>
          <a:p>
            <a:r>
              <a:rPr lang="en-US" dirty="0" smtClean="0"/>
              <a:t>The rate of ventilation is controlled by the respiratory control </a:t>
            </a:r>
            <a:r>
              <a:rPr lang="en-US" dirty="0" err="1" smtClean="0"/>
              <a:t>centre</a:t>
            </a:r>
            <a:r>
              <a:rPr lang="en-US" dirty="0" smtClean="0"/>
              <a:t> in the medulla oblongata</a:t>
            </a:r>
          </a:p>
          <a:p>
            <a:pPr marL="11430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5886088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Carbon dioxide transport in blood</a:t>
            </a:r>
            <a:endParaRPr lang="en-US" dirty="0"/>
          </a:p>
        </p:txBody>
      </p:sp>
      <p:sp>
        <p:nvSpPr>
          <p:cNvPr id="3" name="Content Placeholder 2"/>
          <p:cNvSpPr>
            <a:spLocks noGrp="1"/>
          </p:cNvSpPr>
          <p:nvPr>
            <p:ph idx="1"/>
          </p:nvPr>
        </p:nvSpPr>
        <p:spPr>
          <a:xfrm>
            <a:off x="0" y="1498600"/>
            <a:ext cx="9144000" cy="4373563"/>
          </a:xfrm>
        </p:spPr>
        <p:txBody>
          <a:bodyPr/>
          <a:lstStyle/>
          <a:p>
            <a:r>
              <a:rPr lang="en-US" dirty="0" smtClean="0"/>
              <a:t>Transported either as:</a:t>
            </a:r>
          </a:p>
          <a:p>
            <a:pPr lvl="1"/>
            <a:r>
              <a:rPr lang="en-US" dirty="0" smtClean="0"/>
              <a:t>Dissolved CO</a:t>
            </a:r>
            <a:r>
              <a:rPr lang="en-US" baseline="-25000" dirty="0" smtClean="0"/>
              <a:t>2 </a:t>
            </a:r>
            <a:endParaRPr lang="en-US" dirty="0" smtClean="0"/>
          </a:p>
          <a:p>
            <a:pPr lvl="1"/>
            <a:r>
              <a:rPr lang="en-US" dirty="0" smtClean="0"/>
              <a:t>Reversibly converted to bicarbonate (</a:t>
            </a:r>
            <a:r>
              <a:rPr lang="en-US" dirty="0" err="1" smtClean="0"/>
              <a:t>hydrogencarbonate</a:t>
            </a:r>
            <a:r>
              <a:rPr lang="en-US" dirty="0" smtClean="0"/>
              <a:t>, HCO</a:t>
            </a:r>
            <a:r>
              <a:rPr lang="en-US" baseline="-25000" dirty="0" smtClean="0"/>
              <a:t>3</a:t>
            </a:r>
            <a:r>
              <a:rPr lang="en-US" baseline="30000" dirty="0" smtClean="0"/>
              <a:t>-</a:t>
            </a:r>
            <a:r>
              <a:rPr lang="en-US" dirty="0" smtClean="0"/>
              <a:t>) ions in the plasma</a:t>
            </a:r>
          </a:p>
          <a:p>
            <a:pPr lvl="1"/>
            <a:r>
              <a:rPr lang="en-US" dirty="0" smtClean="0"/>
              <a:t>Bound to plasma proteins </a:t>
            </a:r>
            <a:endParaRPr lang="en-US" dirty="0"/>
          </a:p>
        </p:txBody>
      </p:sp>
      <p:pic>
        <p:nvPicPr>
          <p:cNvPr id="5" name="Picture 4"/>
          <p:cNvPicPr>
            <a:picLocks noChangeAspect="1"/>
          </p:cNvPicPr>
          <p:nvPr/>
        </p:nvPicPr>
        <p:blipFill>
          <a:blip r:embed="rId2"/>
          <a:stretch>
            <a:fillRect/>
          </a:stretch>
        </p:blipFill>
        <p:spPr>
          <a:xfrm>
            <a:off x="4103913" y="2811463"/>
            <a:ext cx="4986291" cy="3743602"/>
          </a:xfrm>
          <a:prstGeom prst="rect">
            <a:avLst/>
          </a:prstGeom>
        </p:spPr>
      </p:pic>
    </p:spTree>
    <p:extLst>
      <p:ext uri="{BB962C8B-B14F-4D97-AF65-F5344CB8AC3E}">
        <p14:creationId xmlns:p14="http://schemas.microsoft.com/office/powerpoint/2010/main" val="770764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a:t>
            </a:r>
            <a:r>
              <a:rPr lang="en-US" dirty="0" err="1" smtClean="0"/>
              <a:t>hydrogencarbonate</a:t>
            </a:r>
            <a:r>
              <a:rPr lang="en-US" dirty="0" smtClean="0"/>
              <a:t> ions formed?</a:t>
            </a:r>
            <a:endParaRPr lang="en-US" dirty="0"/>
          </a:p>
        </p:txBody>
      </p:sp>
      <p:sp>
        <p:nvSpPr>
          <p:cNvPr id="3" name="Content Placeholder 2"/>
          <p:cNvSpPr>
            <a:spLocks noGrp="1"/>
          </p:cNvSpPr>
          <p:nvPr>
            <p:ph idx="1"/>
          </p:nvPr>
        </p:nvSpPr>
        <p:spPr/>
        <p:txBody>
          <a:bodyPr>
            <a:normAutofit lnSpcReduction="10000"/>
          </a:bodyPr>
          <a:lstStyle/>
          <a:p>
            <a:r>
              <a:rPr lang="en-US" b="1" dirty="0" smtClean="0"/>
              <a:t>Carbonic anhydrase </a:t>
            </a:r>
            <a:r>
              <a:rPr lang="en-US" dirty="0" smtClean="0"/>
              <a:t>is found in erythrocytes:</a:t>
            </a:r>
          </a:p>
          <a:p>
            <a:endParaRPr lang="en-US" dirty="0"/>
          </a:p>
          <a:p>
            <a:endParaRPr lang="en-US" dirty="0" smtClean="0"/>
          </a:p>
          <a:p>
            <a:endParaRPr lang="en-US" dirty="0"/>
          </a:p>
          <a:p>
            <a:endParaRPr lang="en-US" dirty="0" smtClean="0"/>
          </a:p>
          <a:p>
            <a:r>
              <a:rPr lang="en-US" dirty="0" smtClean="0"/>
              <a:t>The ions exit via facilitated diffusion where 1 hydrogen carbonate ion is exchanged for 1 chloride ion</a:t>
            </a:r>
            <a:r>
              <a:rPr lang="en-US" dirty="0"/>
              <a:t> </a:t>
            </a:r>
            <a:r>
              <a:rPr lang="en-US" dirty="0" smtClean="0"/>
              <a:t>(</a:t>
            </a:r>
            <a:r>
              <a:rPr lang="en-US" b="1" dirty="0" smtClean="0"/>
              <a:t>Chloride shift</a:t>
            </a:r>
            <a:r>
              <a:rPr lang="en-US" dirty="0" smtClean="0"/>
              <a:t>)</a:t>
            </a:r>
          </a:p>
          <a:p>
            <a:r>
              <a:rPr lang="en-US" dirty="0" smtClean="0"/>
              <a:t>What are the affects of excess H</a:t>
            </a:r>
            <a:r>
              <a:rPr lang="en-US" baseline="30000" dirty="0" smtClean="0"/>
              <a:t>+</a:t>
            </a:r>
            <a:r>
              <a:rPr lang="en-US" dirty="0" smtClean="0"/>
              <a:t>?</a:t>
            </a:r>
          </a:p>
          <a:p>
            <a:r>
              <a:rPr lang="en-US" dirty="0" smtClean="0"/>
              <a:t>In respiring tissues the reaction proceeds right.</a:t>
            </a:r>
          </a:p>
          <a:p>
            <a:r>
              <a:rPr lang="en-US" dirty="0" smtClean="0"/>
              <a:t>What happens in the lungs?</a:t>
            </a:r>
          </a:p>
          <a:p>
            <a:pPr marL="114300" indent="0">
              <a:buNone/>
            </a:pPr>
            <a:endParaRPr lang="en-US" dirty="0"/>
          </a:p>
        </p:txBody>
      </p:sp>
      <p:pic>
        <p:nvPicPr>
          <p:cNvPr id="4" name="Picture 3"/>
          <p:cNvPicPr>
            <a:picLocks noChangeAspect="1"/>
          </p:cNvPicPr>
          <p:nvPr/>
        </p:nvPicPr>
        <p:blipFill>
          <a:blip r:embed="rId3"/>
          <a:stretch>
            <a:fillRect/>
          </a:stretch>
        </p:blipFill>
        <p:spPr>
          <a:xfrm>
            <a:off x="1419225" y="2327275"/>
            <a:ext cx="5499100" cy="1473200"/>
          </a:xfrm>
          <a:prstGeom prst="rect">
            <a:avLst/>
          </a:prstGeom>
        </p:spPr>
      </p:pic>
      <p:sp>
        <p:nvSpPr>
          <p:cNvPr id="5" name="TextBox 4"/>
          <p:cNvSpPr txBox="1"/>
          <p:nvPr/>
        </p:nvSpPr>
        <p:spPr>
          <a:xfrm>
            <a:off x="6350228" y="2235617"/>
            <a:ext cx="2687304" cy="369332"/>
          </a:xfrm>
          <a:prstGeom prst="rect">
            <a:avLst/>
          </a:prstGeom>
          <a:noFill/>
        </p:spPr>
        <p:txBody>
          <a:bodyPr wrap="none" rtlCol="0">
            <a:spAutoFit/>
          </a:bodyPr>
          <a:lstStyle/>
          <a:p>
            <a:r>
              <a:rPr lang="en-US" dirty="0" smtClean="0"/>
              <a:t>More soluble/less toxic</a:t>
            </a:r>
            <a:endParaRPr lang="en-US" dirty="0"/>
          </a:p>
        </p:txBody>
      </p:sp>
      <p:cxnSp>
        <p:nvCxnSpPr>
          <p:cNvPr id="7" name="Straight Arrow Connector 6"/>
          <p:cNvCxnSpPr>
            <a:stCxn id="5" idx="1"/>
          </p:cNvCxnSpPr>
          <p:nvPr/>
        </p:nvCxnSpPr>
        <p:spPr>
          <a:xfrm flipH="1">
            <a:off x="5761031" y="2420283"/>
            <a:ext cx="589197" cy="3687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71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bohr</a:t>
            </a:r>
            <a:r>
              <a:rPr lang="en-US" dirty="0" smtClean="0"/>
              <a:t> shift</a:t>
            </a:r>
            <a:endParaRPr lang="en-US" dirty="0"/>
          </a:p>
        </p:txBody>
      </p:sp>
      <p:sp>
        <p:nvSpPr>
          <p:cNvPr id="3" name="Content Placeholder 2"/>
          <p:cNvSpPr>
            <a:spLocks noGrp="1"/>
          </p:cNvSpPr>
          <p:nvPr>
            <p:ph idx="1"/>
          </p:nvPr>
        </p:nvSpPr>
        <p:spPr>
          <a:xfrm>
            <a:off x="130933" y="1752600"/>
            <a:ext cx="3872741" cy="4373563"/>
          </a:xfrm>
        </p:spPr>
        <p:txBody>
          <a:bodyPr>
            <a:normAutofit lnSpcReduction="10000"/>
          </a:bodyPr>
          <a:lstStyle/>
          <a:p>
            <a:r>
              <a:rPr lang="en-US" dirty="0" smtClean="0"/>
              <a:t>Increased respiration in the tissues increases CO</a:t>
            </a:r>
            <a:r>
              <a:rPr lang="en-US" baseline="-25000" dirty="0" smtClean="0"/>
              <a:t>2 </a:t>
            </a:r>
            <a:r>
              <a:rPr lang="en-US" dirty="0" smtClean="0"/>
              <a:t>in the blood. This lowers the pH of the blood. Oxygen dissociation curve shifts to the right? </a:t>
            </a:r>
          </a:p>
          <a:p>
            <a:r>
              <a:rPr lang="en-US" dirty="0" smtClean="0"/>
              <a:t>What does this mean?</a:t>
            </a:r>
          </a:p>
          <a:p>
            <a:r>
              <a:rPr lang="en-US" dirty="0" smtClean="0"/>
              <a:t>At lower pH more oxygen is released by the hemoglobin</a:t>
            </a:r>
          </a:p>
          <a:p>
            <a:r>
              <a:rPr lang="en-US" dirty="0" smtClean="0"/>
              <a:t>Why is this important?</a:t>
            </a:r>
          </a:p>
        </p:txBody>
      </p:sp>
      <p:pic>
        <p:nvPicPr>
          <p:cNvPr id="4" name="Picture 3"/>
          <p:cNvPicPr>
            <a:picLocks noChangeAspect="1"/>
          </p:cNvPicPr>
          <p:nvPr/>
        </p:nvPicPr>
        <p:blipFill>
          <a:blip r:embed="rId3"/>
          <a:stretch>
            <a:fillRect/>
          </a:stretch>
        </p:blipFill>
        <p:spPr>
          <a:xfrm>
            <a:off x="4003674" y="1752600"/>
            <a:ext cx="4961007" cy="4533900"/>
          </a:xfrm>
          <a:prstGeom prst="rect">
            <a:avLst/>
          </a:prstGeom>
        </p:spPr>
      </p:pic>
      <p:sp>
        <p:nvSpPr>
          <p:cNvPr id="5" name="Rectangle 4"/>
          <p:cNvSpPr/>
          <p:nvPr/>
        </p:nvSpPr>
        <p:spPr>
          <a:xfrm>
            <a:off x="5040923" y="6344335"/>
            <a:ext cx="4572000" cy="369332"/>
          </a:xfrm>
          <a:prstGeom prst="rect">
            <a:avLst/>
          </a:prstGeom>
        </p:spPr>
        <p:txBody>
          <a:bodyPr>
            <a:spAutoFit/>
          </a:bodyPr>
          <a:lstStyle/>
          <a:p>
            <a:r>
              <a:rPr lang="en-US" dirty="0" smtClean="0">
                <a:hlinkClick r:id="rId4"/>
              </a:rPr>
              <a:t>Bohr Shift</a:t>
            </a:r>
            <a:endParaRPr lang="en-US" dirty="0"/>
          </a:p>
        </p:txBody>
      </p:sp>
    </p:spTree>
    <p:extLst>
      <p:ext uri="{BB962C8B-B14F-4D97-AF65-F5344CB8AC3E}">
        <p14:creationId xmlns:p14="http://schemas.microsoft.com/office/powerpoint/2010/main" val="21251931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a:t>
            </a:r>
            <a:endParaRPr lang="en-US" dirty="0"/>
          </a:p>
        </p:txBody>
      </p:sp>
      <p:sp>
        <p:nvSpPr>
          <p:cNvPr id="3" name="Content Placeholder 2"/>
          <p:cNvSpPr>
            <a:spLocks noGrp="1"/>
          </p:cNvSpPr>
          <p:nvPr>
            <p:ph idx="1"/>
          </p:nvPr>
        </p:nvSpPr>
        <p:spPr/>
        <p:txBody>
          <a:bodyPr/>
          <a:lstStyle/>
          <a:p>
            <a:r>
              <a:rPr lang="en-US" dirty="0" smtClean="0"/>
              <a:t>How does the blood maintain pH (</a:t>
            </a:r>
            <a:r>
              <a:rPr lang="en-US" dirty="0" err="1" smtClean="0"/>
              <a:t>pg</a:t>
            </a:r>
            <a:r>
              <a:rPr lang="en-US" dirty="0" smtClean="0"/>
              <a:t> 702)</a:t>
            </a:r>
          </a:p>
          <a:p>
            <a:r>
              <a:rPr lang="en-US" dirty="0" smtClean="0"/>
              <a:t>What is ventilation?</a:t>
            </a:r>
          </a:p>
          <a:p>
            <a:r>
              <a:rPr lang="en-US" dirty="0" smtClean="0"/>
              <a:t>Describe the effect of </a:t>
            </a:r>
            <a:r>
              <a:rPr lang="en-US" dirty="0" err="1" smtClean="0"/>
              <a:t>excerise</a:t>
            </a:r>
            <a:r>
              <a:rPr lang="en-US" dirty="0" smtClean="0"/>
              <a:t> (and therefore carbon dioxide build up) on ventilation rate.</a:t>
            </a:r>
          </a:p>
          <a:p>
            <a:r>
              <a:rPr lang="en-US" dirty="0" smtClean="0"/>
              <a:t>Explain how ventilation rate is effected by exercise.</a:t>
            </a:r>
          </a:p>
          <a:p>
            <a:endParaRPr lang="en-US" dirty="0"/>
          </a:p>
        </p:txBody>
      </p:sp>
    </p:spTree>
    <p:extLst>
      <p:ext uri="{BB962C8B-B14F-4D97-AF65-F5344CB8AC3E}">
        <p14:creationId xmlns:p14="http://schemas.microsoft.com/office/powerpoint/2010/main" val="39651166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28791"/>
            <a:ext cx="8572500" cy="1039427"/>
          </a:xfrm>
        </p:spPr>
        <p:txBody>
          <a:bodyPr>
            <a:normAutofit/>
          </a:bodyPr>
          <a:lstStyle/>
          <a:p>
            <a:r>
              <a:rPr lang="en-US" sz="2400" cap="none" dirty="0" smtClean="0"/>
              <a:t>p</a:t>
            </a:r>
            <a:r>
              <a:rPr lang="en-US" sz="2400" dirty="0" smtClean="0"/>
              <a:t>H in blood is maintained between 7.35 and 7.45</a:t>
            </a:r>
            <a:endParaRPr lang="en-US" sz="2400" dirty="0"/>
          </a:p>
        </p:txBody>
      </p:sp>
      <p:sp>
        <p:nvSpPr>
          <p:cNvPr id="3" name="Content Placeholder 2"/>
          <p:cNvSpPr>
            <a:spLocks noGrp="1"/>
          </p:cNvSpPr>
          <p:nvPr>
            <p:ph idx="1"/>
          </p:nvPr>
        </p:nvSpPr>
        <p:spPr>
          <a:xfrm>
            <a:off x="142875" y="1504412"/>
            <a:ext cx="8874125" cy="2613901"/>
          </a:xfrm>
        </p:spPr>
        <p:txBody>
          <a:bodyPr>
            <a:normAutofit fontScale="92500" lnSpcReduction="10000"/>
          </a:bodyPr>
          <a:lstStyle/>
          <a:p>
            <a:r>
              <a:rPr lang="en-US" dirty="0" smtClean="0"/>
              <a:t>Buffering is needed to counter the H</a:t>
            </a:r>
            <a:r>
              <a:rPr lang="en-US" baseline="30000" dirty="0" smtClean="0"/>
              <a:t>+</a:t>
            </a:r>
            <a:r>
              <a:rPr lang="en-US" dirty="0" smtClean="0"/>
              <a:t> produced from carbonic acid during exercise</a:t>
            </a:r>
          </a:p>
          <a:p>
            <a:r>
              <a:rPr lang="en-US" dirty="0" smtClean="0"/>
              <a:t>If the blood pH drops below 7.35, chemoreceptors send a signal to the </a:t>
            </a:r>
            <a:r>
              <a:rPr lang="en-US" b="1" u="sng" dirty="0" smtClean="0"/>
              <a:t>medulla</a:t>
            </a:r>
            <a:r>
              <a:rPr lang="en-US" dirty="0" smtClean="0"/>
              <a:t> to increase ventilation rate</a:t>
            </a:r>
          </a:p>
          <a:p>
            <a:r>
              <a:rPr lang="en-US" dirty="0" smtClean="0"/>
              <a:t>Increased ventilation (hyperventilation) removed CO</a:t>
            </a:r>
            <a:r>
              <a:rPr lang="en-US" baseline="-25000" dirty="0" smtClean="0"/>
              <a:t>2</a:t>
            </a:r>
            <a:r>
              <a:rPr lang="en-US" dirty="0" smtClean="0"/>
              <a:t> from the blood shifting the reaction (below) to the left.  </a:t>
            </a:r>
          </a:p>
          <a:p>
            <a:r>
              <a:rPr lang="en-US" dirty="0" smtClean="0"/>
              <a:t>Withdraws H</a:t>
            </a:r>
            <a:r>
              <a:rPr lang="en-US" baseline="30000" dirty="0" smtClean="0"/>
              <a:t>+</a:t>
            </a:r>
            <a:r>
              <a:rPr lang="en-US" dirty="0" smtClean="0"/>
              <a:t> from the blood raising pH</a:t>
            </a:r>
            <a:endParaRPr lang="en-US" dirty="0"/>
          </a:p>
        </p:txBody>
      </p:sp>
      <p:pic>
        <p:nvPicPr>
          <p:cNvPr id="6" name="Picture 5"/>
          <p:cNvPicPr>
            <a:picLocks noChangeAspect="1"/>
          </p:cNvPicPr>
          <p:nvPr/>
        </p:nvPicPr>
        <p:blipFill>
          <a:blip r:embed="rId2"/>
          <a:stretch>
            <a:fillRect/>
          </a:stretch>
        </p:blipFill>
        <p:spPr>
          <a:xfrm>
            <a:off x="1419225" y="4118314"/>
            <a:ext cx="5499100" cy="1473200"/>
          </a:xfrm>
          <a:prstGeom prst="rect">
            <a:avLst/>
          </a:prstGeom>
        </p:spPr>
      </p:pic>
      <p:sp>
        <p:nvSpPr>
          <p:cNvPr id="7" name="TextBox 6"/>
          <p:cNvSpPr txBox="1"/>
          <p:nvPr/>
        </p:nvSpPr>
        <p:spPr>
          <a:xfrm>
            <a:off x="2204341" y="5591514"/>
            <a:ext cx="4397224" cy="400110"/>
          </a:xfrm>
          <a:prstGeom prst="rect">
            <a:avLst/>
          </a:prstGeom>
          <a:noFill/>
        </p:spPr>
        <p:txBody>
          <a:bodyPr wrap="none" rtlCol="0">
            <a:spAutoFit/>
          </a:bodyPr>
          <a:lstStyle/>
          <a:p>
            <a:r>
              <a:rPr lang="en-US" sz="2000" dirty="0" smtClean="0"/>
              <a:t>H</a:t>
            </a:r>
            <a:r>
              <a:rPr lang="en-US" sz="2000" baseline="30000" dirty="0" smtClean="0"/>
              <a:t>+</a:t>
            </a:r>
            <a:r>
              <a:rPr lang="en-US" sz="2000" dirty="0" smtClean="0"/>
              <a:t> can also be secreted into urine</a:t>
            </a:r>
            <a:endParaRPr lang="en-US" sz="2000" dirty="0"/>
          </a:p>
        </p:txBody>
      </p:sp>
    </p:spTree>
    <p:extLst>
      <p:ext uri="{BB962C8B-B14F-4D97-AF65-F5344CB8AC3E}">
        <p14:creationId xmlns:p14="http://schemas.microsoft.com/office/powerpoint/2010/main" val="16725230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2170"/>
            <a:ext cx="4522690" cy="788767"/>
          </a:xfrm>
        </p:spPr>
        <p:txBody>
          <a:bodyPr>
            <a:noAutofit/>
          </a:bodyPr>
          <a:lstStyle/>
          <a:p>
            <a:r>
              <a:rPr lang="en-US" sz="2400" dirty="0" smtClean="0"/>
              <a:t>Respiratory control </a:t>
            </a:r>
            <a:r>
              <a:rPr lang="en-US" sz="2400" dirty="0" err="1" smtClean="0"/>
              <a:t>centre</a:t>
            </a:r>
            <a:r>
              <a:rPr lang="en-US" sz="2400" dirty="0" smtClean="0"/>
              <a:t> is in the medulla</a:t>
            </a:r>
            <a:endParaRPr lang="en-US" sz="2400" dirty="0"/>
          </a:p>
        </p:txBody>
      </p:sp>
      <p:sp>
        <p:nvSpPr>
          <p:cNvPr id="3" name="Content Placeholder 2"/>
          <p:cNvSpPr>
            <a:spLocks noGrp="1"/>
          </p:cNvSpPr>
          <p:nvPr>
            <p:ph idx="1"/>
          </p:nvPr>
        </p:nvSpPr>
        <p:spPr>
          <a:xfrm>
            <a:off x="0" y="1752601"/>
            <a:ext cx="8955154" cy="2097747"/>
          </a:xfrm>
        </p:spPr>
        <p:txBody>
          <a:bodyPr>
            <a:normAutofit fontScale="85000" lnSpcReduction="20000"/>
          </a:bodyPr>
          <a:lstStyle/>
          <a:p>
            <a:r>
              <a:rPr lang="en-US" dirty="0" smtClean="0"/>
              <a:t>Chemoreceptors in the inner walls of the aorta and carotid arteries detects changes in CO</a:t>
            </a:r>
            <a:r>
              <a:rPr lang="en-US" baseline="-25000" dirty="0" smtClean="0"/>
              <a:t>2</a:t>
            </a:r>
            <a:r>
              <a:rPr lang="en-US" dirty="0" smtClean="0"/>
              <a:t> and </a:t>
            </a:r>
            <a:r>
              <a:rPr lang="en-US" dirty="0" err="1" smtClean="0"/>
              <a:t>pH.</a:t>
            </a:r>
            <a:r>
              <a:rPr lang="en-US" dirty="0" smtClean="0"/>
              <a:t> Action potentials are sent to the medulla</a:t>
            </a:r>
          </a:p>
          <a:p>
            <a:r>
              <a:rPr lang="en-US" dirty="0" smtClean="0"/>
              <a:t>The medulla also has the chemoreceptors</a:t>
            </a:r>
          </a:p>
          <a:p>
            <a:r>
              <a:rPr lang="en-US" dirty="0" smtClean="0"/>
              <a:t>Medulla sends action potentials to the diaphragm (phrenic nerve), intercostal muscles (intercostal nerve) and muscles in the abdomen to change the ventilation rate</a:t>
            </a:r>
            <a:endParaRPr lang="en-US" dirty="0"/>
          </a:p>
        </p:txBody>
      </p:sp>
      <p:pic>
        <p:nvPicPr>
          <p:cNvPr id="5" name="Picture 4"/>
          <p:cNvPicPr>
            <a:picLocks noChangeAspect="1"/>
          </p:cNvPicPr>
          <p:nvPr/>
        </p:nvPicPr>
        <p:blipFill>
          <a:blip r:embed="rId2"/>
          <a:stretch>
            <a:fillRect/>
          </a:stretch>
        </p:blipFill>
        <p:spPr>
          <a:xfrm>
            <a:off x="2177747" y="3850348"/>
            <a:ext cx="3974868" cy="3007651"/>
          </a:xfrm>
          <a:prstGeom prst="rect">
            <a:avLst/>
          </a:prstGeom>
        </p:spPr>
      </p:pic>
    </p:spTree>
    <p:extLst>
      <p:ext uri="{BB962C8B-B14F-4D97-AF65-F5344CB8AC3E}">
        <p14:creationId xmlns:p14="http://schemas.microsoft.com/office/powerpoint/2010/main" val="1005207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1" y="408372"/>
            <a:ext cx="8905874" cy="1039427"/>
          </a:xfrm>
        </p:spPr>
        <p:txBody>
          <a:bodyPr>
            <a:normAutofit/>
          </a:bodyPr>
          <a:lstStyle/>
          <a:p>
            <a:r>
              <a:rPr lang="en-US" sz="2800" dirty="0" smtClean="0"/>
              <a:t>During exercise ventilation changes in response to CO</a:t>
            </a:r>
            <a:r>
              <a:rPr lang="en-US" sz="2800" baseline="-25000" dirty="0" smtClean="0"/>
              <a:t>2</a:t>
            </a:r>
            <a:r>
              <a:rPr lang="en-US" sz="2800" dirty="0" smtClean="0"/>
              <a:t> in blood…</a:t>
            </a:r>
            <a:endParaRPr lang="en-US" sz="2800" dirty="0"/>
          </a:p>
        </p:txBody>
      </p:sp>
      <p:graphicFrame>
        <p:nvGraphicFramePr>
          <p:cNvPr id="5" name="Diagram 4"/>
          <p:cNvGraphicFramePr/>
          <p:nvPr>
            <p:extLst>
              <p:ext uri="{D42A27DB-BD31-4B8C-83A1-F6EECF244321}">
                <p14:modId xmlns:p14="http://schemas.microsoft.com/office/powerpoint/2010/main" val="1370672917"/>
              </p:ext>
            </p:extLst>
          </p:nvPr>
        </p:nvGraphicFramePr>
        <p:xfrm>
          <a:off x="-47626" y="2143125"/>
          <a:ext cx="525462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5800725" y="1603375"/>
            <a:ext cx="3098800" cy="5080000"/>
          </a:xfrm>
          <a:prstGeom prst="rect">
            <a:avLst/>
          </a:prstGeom>
        </p:spPr>
      </p:pic>
      <p:sp>
        <p:nvSpPr>
          <p:cNvPr id="7" name="Up Arrow 6"/>
          <p:cNvSpPr/>
          <p:nvPr/>
        </p:nvSpPr>
        <p:spPr>
          <a:xfrm flipV="1">
            <a:off x="2163433" y="4596979"/>
            <a:ext cx="262769" cy="37317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1535709" y="3969213"/>
            <a:ext cx="262769" cy="379581"/>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2032049" y="3364236"/>
            <a:ext cx="262769" cy="379581"/>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a:off x="1798477" y="2668094"/>
            <a:ext cx="262769" cy="379581"/>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1535709" y="2189761"/>
            <a:ext cx="262769" cy="379581"/>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p:cNvSpPr/>
          <p:nvPr/>
        </p:nvSpPr>
        <p:spPr>
          <a:xfrm>
            <a:off x="1556724" y="5201958"/>
            <a:ext cx="262769" cy="379581"/>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flipV="1">
            <a:off x="1793183" y="5833951"/>
            <a:ext cx="262769" cy="37317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4052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 to high altitude</a:t>
            </a:r>
            <a:endParaRPr lang="en-US" dirty="0"/>
          </a:p>
        </p:txBody>
      </p:sp>
      <p:sp>
        <p:nvSpPr>
          <p:cNvPr id="3" name="Content Placeholder 2"/>
          <p:cNvSpPr>
            <a:spLocks noGrp="1"/>
          </p:cNvSpPr>
          <p:nvPr>
            <p:ph idx="1"/>
          </p:nvPr>
        </p:nvSpPr>
        <p:spPr>
          <a:xfrm>
            <a:off x="109433" y="1752600"/>
            <a:ext cx="4094010" cy="4938557"/>
          </a:xfrm>
        </p:spPr>
        <p:txBody>
          <a:bodyPr>
            <a:normAutofit fontScale="92500" lnSpcReduction="20000"/>
          </a:bodyPr>
          <a:lstStyle/>
          <a:p>
            <a:r>
              <a:rPr lang="en-US" dirty="0" smtClean="0"/>
              <a:t>What happens to pO</a:t>
            </a:r>
            <a:r>
              <a:rPr lang="en-US" baseline="-25000" dirty="0" smtClean="0"/>
              <a:t>2</a:t>
            </a:r>
            <a:r>
              <a:rPr lang="en-US" dirty="0" smtClean="0"/>
              <a:t> at high altitude?</a:t>
            </a:r>
          </a:p>
          <a:p>
            <a:r>
              <a:rPr lang="en-US" dirty="0" smtClean="0"/>
              <a:t>What is the consequence?</a:t>
            </a:r>
          </a:p>
          <a:p>
            <a:r>
              <a:rPr lang="en-US" dirty="0" smtClean="0"/>
              <a:t>What is the body’s response to deal with this?</a:t>
            </a:r>
          </a:p>
          <a:p>
            <a:r>
              <a:rPr lang="en-US" dirty="0" smtClean="0"/>
              <a:t>Why do athletes train at altitude?</a:t>
            </a:r>
          </a:p>
          <a:p>
            <a:r>
              <a:rPr lang="en-US" dirty="0" smtClean="0"/>
              <a:t>There are tribes that have always lived at high altitudes. Some have the same red blood cell count as people that live at sea level. What other adaptations could be present?</a:t>
            </a:r>
            <a:endParaRPr lang="en-US" dirty="0"/>
          </a:p>
        </p:txBody>
      </p:sp>
      <p:pic>
        <p:nvPicPr>
          <p:cNvPr id="4" name="Picture 3"/>
          <p:cNvPicPr>
            <a:picLocks noChangeAspect="1"/>
          </p:cNvPicPr>
          <p:nvPr/>
        </p:nvPicPr>
        <p:blipFill>
          <a:blip r:embed="rId2"/>
          <a:stretch>
            <a:fillRect/>
          </a:stretch>
        </p:blipFill>
        <p:spPr>
          <a:xfrm>
            <a:off x="4386160" y="1182506"/>
            <a:ext cx="4428974" cy="5508651"/>
          </a:xfrm>
          <a:prstGeom prst="rect">
            <a:avLst/>
          </a:prstGeom>
        </p:spPr>
      </p:pic>
    </p:spTree>
    <p:extLst>
      <p:ext uri="{BB962C8B-B14F-4D97-AF65-F5344CB8AC3E}">
        <p14:creationId xmlns:p14="http://schemas.microsoft.com/office/powerpoint/2010/main" val="6876758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 to high altitude</a:t>
            </a:r>
            <a:endParaRPr lang="en-US" dirty="0"/>
          </a:p>
        </p:txBody>
      </p:sp>
      <p:sp>
        <p:nvSpPr>
          <p:cNvPr id="3" name="Content Placeholder 2"/>
          <p:cNvSpPr>
            <a:spLocks noGrp="1"/>
          </p:cNvSpPr>
          <p:nvPr>
            <p:ph idx="1"/>
          </p:nvPr>
        </p:nvSpPr>
        <p:spPr>
          <a:xfrm>
            <a:off x="-116786" y="1752600"/>
            <a:ext cx="9260785" cy="4938557"/>
          </a:xfrm>
        </p:spPr>
        <p:txBody>
          <a:bodyPr>
            <a:normAutofit fontScale="92500" lnSpcReduction="20000"/>
          </a:bodyPr>
          <a:lstStyle/>
          <a:p>
            <a:r>
              <a:rPr lang="en-US" dirty="0" smtClean="0"/>
              <a:t>What happens to pO</a:t>
            </a:r>
            <a:r>
              <a:rPr lang="en-US" baseline="-25000" dirty="0" smtClean="0"/>
              <a:t>2</a:t>
            </a:r>
            <a:r>
              <a:rPr lang="en-US" dirty="0" smtClean="0"/>
              <a:t> at high altitude?</a:t>
            </a:r>
          </a:p>
          <a:p>
            <a:pPr marL="114300" indent="0">
              <a:buNone/>
            </a:pPr>
            <a:r>
              <a:rPr lang="en-US" dirty="0" smtClean="0">
                <a:solidFill>
                  <a:srgbClr val="FF0000"/>
                </a:solidFill>
              </a:rPr>
              <a:t>Decrease</a:t>
            </a:r>
            <a:r>
              <a:rPr lang="en-US" dirty="0" smtClean="0"/>
              <a:t> </a:t>
            </a:r>
          </a:p>
          <a:p>
            <a:r>
              <a:rPr lang="en-US" dirty="0" smtClean="0"/>
              <a:t>What is the consequence?</a:t>
            </a:r>
          </a:p>
          <a:p>
            <a:pPr marL="114300" indent="0">
              <a:buNone/>
            </a:pPr>
            <a:r>
              <a:rPr lang="en-US" dirty="0" smtClean="0">
                <a:solidFill>
                  <a:srgbClr val="FF0000"/>
                </a:solidFill>
              </a:rPr>
              <a:t>Lower saturation of hemoglobin. Lower respiration rates</a:t>
            </a:r>
          </a:p>
          <a:p>
            <a:r>
              <a:rPr lang="en-US" dirty="0" smtClean="0"/>
              <a:t>What is the body’s response to deal with this?</a:t>
            </a:r>
          </a:p>
          <a:p>
            <a:pPr marL="114300" indent="0">
              <a:buNone/>
            </a:pPr>
            <a:r>
              <a:rPr lang="en-US" dirty="0" smtClean="0">
                <a:solidFill>
                  <a:srgbClr val="FF0000"/>
                </a:solidFill>
              </a:rPr>
              <a:t>Increased RBC production, ventilation rate, myoglobin production</a:t>
            </a:r>
          </a:p>
          <a:p>
            <a:r>
              <a:rPr lang="en-US" dirty="0" smtClean="0"/>
              <a:t>Why do athletes train at altitude?</a:t>
            </a:r>
          </a:p>
          <a:p>
            <a:pPr marL="114300" indent="0">
              <a:buNone/>
            </a:pPr>
            <a:r>
              <a:rPr lang="en-US" dirty="0" smtClean="0">
                <a:solidFill>
                  <a:srgbClr val="FF0000"/>
                </a:solidFill>
              </a:rPr>
              <a:t>Elevated RBC count will remain when the return to sea level</a:t>
            </a:r>
          </a:p>
          <a:p>
            <a:r>
              <a:rPr lang="en-US" dirty="0" smtClean="0"/>
              <a:t>There are tribes that have always lived at high altitudes. Some have the same red blood cell count as people that live at sea level. What other adaptations could be present?</a:t>
            </a:r>
          </a:p>
          <a:p>
            <a:pPr>
              <a:buFontTx/>
              <a:buChar char="-"/>
            </a:pPr>
            <a:r>
              <a:rPr lang="en-US" dirty="0" smtClean="0">
                <a:solidFill>
                  <a:srgbClr val="FF0000"/>
                </a:solidFill>
              </a:rPr>
              <a:t>Higher lung SA</a:t>
            </a:r>
          </a:p>
          <a:p>
            <a:pPr>
              <a:buFontTx/>
              <a:buChar char="-"/>
            </a:pPr>
            <a:r>
              <a:rPr lang="en-US" dirty="0" smtClean="0">
                <a:solidFill>
                  <a:srgbClr val="FF0000"/>
                </a:solidFill>
              </a:rPr>
              <a:t>Higher vital capacity</a:t>
            </a:r>
          </a:p>
          <a:p>
            <a:pPr>
              <a:buFontTx/>
              <a:buChar char="-"/>
            </a:pPr>
            <a:r>
              <a:rPr lang="en-US" dirty="0" smtClean="0">
                <a:solidFill>
                  <a:srgbClr val="FF0000"/>
                </a:solidFill>
              </a:rPr>
              <a:t>Increased capillary networks</a:t>
            </a:r>
            <a:endParaRPr lang="en-US" dirty="0">
              <a:solidFill>
                <a:srgbClr val="FF0000"/>
              </a:solidFill>
            </a:endParaRPr>
          </a:p>
        </p:txBody>
      </p:sp>
    </p:spTree>
    <p:extLst>
      <p:ext uri="{BB962C8B-B14F-4D97-AF65-F5344CB8AC3E}">
        <p14:creationId xmlns:p14="http://schemas.microsoft.com/office/powerpoint/2010/main" val="858753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4872"/>
            <a:ext cx="8762257" cy="1039427"/>
          </a:xfrm>
        </p:spPr>
        <p:txBody>
          <a:bodyPr>
            <a:normAutofit fontScale="90000"/>
          </a:bodyPr>
          <a:lstStyle/>
          <a:p>
            <a:r>
              <a:rPr lang="en-US" dirty="0" smtClean="0"/>
              <a:t>Causes, consequences and treatment of emphysema (COPD)</a:t>
            </a:r>
            <a:endParaRPr lang="en-US" dirty="0"/>
          </a:p>
        </p:txBody>
      </p:sp>
      <p:sp>
        <p:nvSpPr>
          <p:cNvPr id="3" name="Content Placeholder 2"/>
          <p:cNvSpPr>
            <a:spLocks noGrp="1"/>
          </p:cNvSpPr>
          <p:nvPr>
            <p:ph idx="1"/>
          </p:nvPr>
        </p:nvSpPr>
        <p:spPr>
          <a:xfrm>
            <a:off x="219075" y="1689100"/>
            <a:ext cx="8432800" cy="4930775"/>
          </a:xfrm>
        </p:spPr>
        <p:txBody>
          <a:bodyPr>
            <a:normAutofit/>
          </a:bodyPr>
          <a:lstStyle/>
          <a:p>
            <a:pPr marL="114300" indent="0">
              <a:buNone/>
            </a:pPr>
            <a:r>
              <a:rPr lang="en-US" dirty="0" smtClean="0"/>
              <a:t>Disease where alveoli are damaged with holes; often have </a:t>
            </a:r>
            <a:r>
              <a:rPr lang="en-US" b="1" dirty="0" smtClean="0"/>
              <a:t>chronic obstructive pulmonary disease </a:t>
            </a:r>
            <a:r>
              <a:rPr lang="en-US" dirty="0" smtClean="0"/>
              <a:t>(COPD)</a:t>
            </a:r>
          </a:p>
          <a:p>
            <a:r>
              <a:rPr lang="en-US" dirty="0" smtClean="0"/>
              <a:t>Causes</a:t>
            </a:r>
          </a:p>
          <a:p>
            <a:pPr lvl="1"/>
            <a:r>
              <a:rPr lang="en-US" dirty="0" smtClean="0"/>
              <a:t>Smoking</a:t>
            </a:r>
          </a:p>
          <a:p>
            <a:pPr lvl="1"/>
            <a:r>
              <a:rPr lang="en-US" dirty="0" smtClean="0"/>
              <a:t>Second hand smoke</a:t>
            </a:r>
          </a:p>
          <a:p>
            <a:pPr lvl="1"/>
            <a:r>
              <a:rPr lang="en-US" dirty="0" smtClean="0"/>
              <a:t>Manufacturing fumes</a:t>
            </a:r>
          </a:p>
          <a:p>
            <a:pPr lvl="1"/>
            <a:r>
              <a:rPr lang="en-US" dirty="0" smtClean="0"/>
              <a:t>Coal and silica dust</a:t>
            </a:r>
          </a:p>
          <a:p>
            <a:r>
              <a:rPr lang="en-US" dirty="0" smtClean="0"/>
              <a:t>Treatments</a:t>
            </a:r>
          </a:p>
          <a:p>
            <a:pPr lvl="1"/>
            <a:r>
              <a:rPr lang="en-US" dirty="0" smtClean="0"/>
              <a:t>Stop exposure to above agents</a:t>
            </a:r>
          </a:p>
          <a:p>
            <a:pPr lvl="1"/>
            <a:r>
              <a:rPr lang="en-US" dirty="0" smtClean="0"/>
              <a:t>Medications to relieve symptoms</a:t>
            </a:r>
          </a:p>
          <a:p>
            <a:pPr lvl="1"/>
            <a:r>
              <a:rPr lang="en-US" dirty="0" smtClean="0"/>
              <a:t>Supplemental oxygen</a:t>
            </a:r>
          </a:p>
        </p:txBody>
      </p:sp>
      <p:pic>
        <p:nvPicPr>
          <p:cNvPr id="4" name="Picture 3"/>
          <p:cNvPicPr>
            <a:picLocks noChangeAspect="1"/>
          </p:cNvPicPr>
          <p:nvPr/>
        </p:nvPicPr>
        <p:blipFill rotWithShape="1">
          <a:blip r:embed="rId3"/>
          <a:srcRect b="10360"/>
          <a:stretch/>
        </p:blipFill>
        <p:spPr>
          <a:xfrm>
            <a:off x="3809999" y="2511701"/>
            <a:ext cx="4556125" cy="2663549"/>
          </a:xfrm>
          <a:prstGeom prst="rect">
            <a:avLst/>
          </a:prstGeom>
        </p:spPr>
      </p:pic>
    </p:spTree>
    <p:extLst>
      <p:ext uri="{BB962C8B-B14F-4D97-AF65-F5344CB8AC3E}">
        <p14:creationId xmlns:p14="http://schemas.microsoft.com/office/powerpoint/2010/main" val="38294798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142875" y="1752600"/>
            <a:ext cx="8890000" cy="4978400"/>
          </a:xfrm>
        </p:spPr>
        <p:txBody>
          <a:bodyPr>
            <a:normAutofit fontScale="85000" lnSpcReduction="10000"/>
          </a:bodyPr>
          <a:lstStyle/>
          <a:p>
            <a:pPr marL="114300" indent="0">
              <a:buNone/>
            </a:pPr>
            <a:r>
              <a:rPr lang="en-US" dirty="0" smtClean="0"/>
              <a:t>Understandings</a:t>
            </a:r>
          </a:p>
          <a:p>
            <a:r>
              <a:rPr lang="en-US" dirty="0" smtClean="0"/>
              <a:t>During exercise the rate of ventilation changes in response to the amount of carbon dioxide in the blood</a:t>
            </a:r>
          </a:p>
          <a:p>
            <a:r>
              <a:rPr lang="en-US" dirty="0" smtClean="0"/>
              <a:t>Fetal hemoglobin is different from adult hemoglobin allowing the transfer of oxygen in the placenta onto the fetal hemoglobin</a:t>
            </a:r>
          </a:p>
          <a:p>
            <a:endParaRPr lang="en-US" dirty="0" smtClean="0"/>
          </a:p>
          <a:p>
            <a:pPr marL="114300" indent="0">
              <a:buNone/>
            </a:pPr>
            <a:r>
              <a:rPr lang="en-US" dirty="0"/>
              <a:t>Applications and Skills:</a:t>
            </a:r>
          </a:p>
          <a:p>
            <a:r>
              <a:rPr lang="en-US" dirty="0"/>
              <a:t>A: Consequences of high altitude for gas exchange</a:t>
            </a:r>
          </a:p>
          <a:p>
            <a:r>
              <a:rPr lang="en-US" dirty="0"/>
              <a:t>A: pH of blood is regulated to stay within the narrow range of 7.35 to 7.45</a:t>
            </a:r>
          </a:p>
          <a:p>
            <a:r>
              <a:rPr lang="en-US" dirty="0"/>
              <a:t>A: causes and treatments of emphysema</a:t>
            </a:r>
          </a:p>
          <a:p>
            <a:r>
              <a:rPr lang="en-US" dirty="0"/>
              <a:t>S: Analysis of dissociation curves for hemoglobin and myoglobin</a:t>
            </a:r>
          </a:p>
          <a:p>
            <a:r>
              <a:rPr lang="en-US" dirty="0"/>
              <a:t>S: Identification of pneumocytes, capillary endothelium cells and blood cells in light micrographs and electron micrographs of lung tissues</a:t>
            </a:r>
          </a:p>
          <a:p>
            <a:pPr marL="11430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8781280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tissue micrographs </a:t>
            </a:r>
            <a:endParaRPr lang="en-US" dirty="0"/>
          </a:p>
        </p:txBody>
      </p:sp>
      <p:sp>
        <p:nvSpPr>
          <p:cNvPr id="3" name="Content Placeholder 2"/>
          <p:cNvSpPr>
            <a:spLocks noGrp="1"/>
          </p:cNvSpPr>
          <p:nvPr>
            <p:ph idx="1"/>
          </p:nvPr>
        </p:nvSpPr>
        <p:spPr/>
        <p:txBody>
          <a:bodyPr/>
          <a:lstStyle/>
          <a:p>
            <a:r>
              <a:rPr lang="en-US" dirty="0" smtClean="0"/>
              <a:t>Identify </a:t>
            </a:r>
            <a:r>
              <a:rPr lang="en-US" dirty="0" err="1" smtClean="0"/>
              <a:t>pneumocytes</a:t>
            </a:r>
            <a:r>
              <a:rPr lang="en-US" dirty="0" smtClean="0"/>
              <a:t>, capillary endothelium cells and bloods cells</a:t>
            </a:r>
            <a:endParaRPr lang="en-US" dirty="0"/>
          </a:p>
        </p:txBody>
      </p:sp>
      <p:pic>
        <p:nvPicPr>
          <p:cNvPr id="4" name="Picture 3"/>
          <p:cNvPicPr>
            <a:picLocks noChangeAspect="1"/>
          </p:cNvPicPr>
          <p:nvPr/>
        </p:nvPicPr>
        <p:blipFill>
          <a:blip r:embed="rId3"/>
          <a:stretch>
            <a:fillRect/>
          </a:stretch>
        </p:blipFill>
        <p:spPr>
          <a:xfrm>
            <a:off x="31750" y="2973388"/>
            <a:ext cx="4016274" cy="3152775"/>
          </a:xfrm>
          <a:prstGeom prst="rect">
            <a:avLst/>
          </a:prstGeom>
        </p:spPr>
      </p:pic>
      <p:pic>
        <p:nvPicPr>
          <p:cNvPr id="5" name="Picture 4"/>
          <p:cNvPicPr>
            <a:picLocks noChangeAspect="1"/>
          </p:cNvPicPr>
          <p:nvPr/>
        </p:nvPicPr>
        <p:blipFill>
          <a:blip r:embed="rId4"/>
          <a:stretch>
            <a:fillRect/>
          </a:stretch>
        </p:blipFill>
        <p:spPr>
          <a:xfrm>
            <a:off x="3923650" y="2413000"/>
            <a:ext cx="5220350" cy="3873500"/>
          </a:xfrm>
          <a:prstGeom prst="rect">
            <a:avLst/>
          </a:prstGeom>
        </p:spPr>
      </p:pic>
    </p:spTree>
    <p:extLst>
      <p:ext uri="{BB962C8B-B14F-4D97-AF65-F5344CB8AC3E}">
        <p14:creationId xmlns:p14="http://schemas.microsoft.com/office/powerpoint/2010/main" val="7104847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5784"/>
          </a:xfrm>
          <a:solidFill>
            <a:srgbClr val="CCFFCC"/>
          </a:solidFill>
        </p:spPr>
        <p:txBody>
          <a:bodyPr/>
          <a:lstStyle/>
          <a:p>
            <a:r>
              <a:rPr lang="en-US" dirty="0" smtClean="0"/>
              <a:t>Alveoli</a:t>
            </a:r>
            <a:endParaRPr lang="en-US" dirty="0"/>
          </a:p>
        </p:txBody>
      </p:sp>
      <p:sp>
        <p:nvSpPr>
          <p:cNvPr id="3" name="Content Placeholder 2"/>
          <p:cNvSpPr>
            <a:spLocks noGrp="1"/>
          </p:cNvSpPr>
          <p:nvPr>
            <p:ph idx="1"/>
          </p:nvPr>
        </p:nvSpPr>
        <p:spPr>
          <a:xfrm>
            <a:off x="0" y="1820070"/>
            <a:ext cx="4628444" cy="5037929"/>
          </a:xfrm>
        </p:spPr>
        <p:txBody>
          <a:bodyPr>
            <a:normAutofit lnSpcReduction="10000"/>
          </a:bodyPr>
          <a:lstStyle/>
          <a:p>
            <a:pPr marL="0" indent="0" algn="ctr">
              <a:buNone/>
            </a:pPr>
            <a:r>
              <a:rPr lang="en-US" dirty="0" smtClean="0"/>
              <a:t>Site where gas exchange happens</a:t>
            </a:r>
          </a:p>
          <a:p>
            <a:pPr marL="0" indent="0" algn="ctr">
              <a:buNone/>
            </a:pPr>
            <a:endParaRPr lang="en-US" dirty="0"/>
          </a:p>
          <a:p>
            <a:pPr marL="0" indent="0" algn="ctr">
              <a:buNone/>
            </a:pPr>
            <a:r>
              <a:rPr lang="en-US" dirty="0" smtClean="0"/>
              <a:t>Increase surface area</a:t>
            </a:r>
          </a:p>
          <a:p>
            <a:pPr marL="0" indent="0" algn="ctr">
              <a:buNone/>
            </a:pPr>
            <a:endParaRPr lang="en-US" dirty="0"/>
          </a:p>
          <a:p>
            <a:pPr marL="0" indent="0" algn="ctr">
              <a:buNone/>
            </a:pPr>
            <a:r>
              <a:rPr lang="en-US" dirty="0" smtClean="0"/>
              <a:t>Thin walls – short diffusion pathway</a:t>
            </a:r>
          </a:p>
          <a:p>
            <a:pPr marL="0" indent="0" algn="ctr">
              <a:buNone/>
            </a:pPr>
            <a:endParaRPr lang="en-US" dirty="0"/>
          </a:p>
          <a:p>
            <a:pPr marL="0" indent="0" algn="ctr">
              <a:buNone/>
            </a:pPr>
            <a:r>
              <a:rPr lang="en-US" dirty="0" smtClean="0"/>
              <a:t>Two types of cells:</a:t>
            </a:r>
          </a:p>
          <a:p>
            <a:pPr marL="0" indent="0" algn="ctr">
              <a:buNone/>
            </a:pPr>
            <a:endParaRPr lang="en-US" dirty="0"/>
          </a:p>
          <a:p>
            <a:pPr algn="ctr">
              <a:buFontTx/>
              <a:buChar char="-"/>
            </a:pPr>
            <a:r>
              <a:rPr lang="en-US" dirty="0" smtClean="0"/>
              <a:t>Type I pneumocytes</a:t>
            </a:r>
          </a:p>
          <a:p>
            <a:pPr algn="ctr">
              <a:buFontTx/>
              <a:buChar char="-"/>
            </a:pPr>
            <a:r>
              <a:rPr lang="en-US" dirty="0" smtClean="0"/>
              <a:t>Type II pneumocytes</a:t>
            </a:r>
            <a:endParaRPr lang="en-US" dirty="0"/>
          </a:p>
        </p:txBody>
      </p:sp>
      <p:pic>
        <p:nvPicPr>
          <p:cNvPr id="4" name="Picture 3" descr="alveol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055" y="1120422"/>
            <a:ext cx="3809606" cy="5455356"/>
          </a:xfrm>
          <a:prstGeom prst="rect">
            <a:avLst/>
          </a:prstGeom>
        </p:spPr>
      </p:pic>
    </p:spTree>
    <p:extLst>
      <p:ext uri="{BB962C8B-B14F-4D97-AF65-F5344CB8AC3E}">
        <p14:creationId xmlns:p14="http://schemas.microsoft.com/office/powerpoint/2010/main" val="4157821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l="12006" t="3021" r="4268" b="13336"/>
          <a:stretch/>
        </p:blipFill>
        <p:spPr>
          <a:xfrm rot="5400000">
            <a:off x="1079897" y="930721"/>
            <a:ext cx="6776945" cy="5077613"/>
          </a:xfrm>
        </p:spPr>
      </p:pic>
      <p:sp>
        <p:nvSpPr>
          <p:cNvPr id="5" name="Rectangle 4"/>
          <p:cNvSpPr/>
          <p:nvPr/>
        </p:nvSpPr>
        <p:spPr>
          <a:xfrm>
            <a:off x="5299177" y="394180"/>
            <a:ext cx="1605811" cy="467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101218" y="6079697"/>
            <a:ext cx="1605811" cy="467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867681" y="6196492"/>
            <a:ext cx="1605811" cy="467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92537" y="2911659"/>
            <a:ext cx="1605811" cy="467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007176" y="2224673"/>
            <a:ext cx="1972235" cy="2308324"/>
          </a:xfrm>
          <a:prstGeom prst="rect">
            <a:avLst/>
          </a:prstGeom>
          <a:noFill/>
        </p:spPr>
        <p:txBody>
          <a:bodyPr wrap="square" rtlCol="0">
            <a:spAutoFit/>
          </a:bodyPr>
          <a:lstStyle/>
          <a:p>
            <a:r>
              <a:rPr lang="en-US" dirty="0" smtClean="0"/>
              <a:t>Label the diagram</a:t>
            </a:r>
          </a:p>
          <a:p>
            <a:endParaRPr lang="en-US" dirty="0"/>
          </a:p>
          <a:p>
            <a:r>
              <a:rPr lang="en-US" dirty="0" smtClean="0"/>
              <a:t>Explain how the two types of pneumocytes are adapted for their function</a:t>
            </a:r>
            <a:endParaRPr lang="en-US" dirty="0"/>
          </a:p>
        </p:txBody>
      </p:sp>
    </p:spTree>
    <p:extLst>
      <p:ext uri="{BB962C8B-B14F-4D97-AF65-F5344CB8AC3E}">
        <p14:creationId xmlns:p14="http://schemas.microsoft.com/office/powerpoint/2010/main" val="40028222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l="12006" t="3021" r="4268" b="13336"/>
          <a:stretch/>
        </p:blipFill>
        <p:spPr>
          <a:xfrm rot="5400000">
            <a:off x="1079897" y="930721"/>
            <a:ext cx="6776945" cy="5077613"/>
          </a:xfrm>
        </p:spPr>
      </p:pic>
      <p:sp>
        <p:nvSpPr>
          <p:cNvPr id="9" name="TextBox 8"/>
          <p:cNvSpPr txBox="1"/>
          <p:nvPr/>
        </p:nvSpPr>
        <p:spPr>
          <a:xfrm>
            <a:off x="7007176" y="2224673"/>
            <a:ext cx="1972235" cy="2308324"/>
          </a:xfrm>
          <a:prstGeom prst="rect">
            <a:avLst/>
          </a:prstGeom>
          <a:noFill/>
        </p:spPr>
        <p:txBody>
          <a:bodyPr wrap="square" rtlCol="0">
            <a:spAutoFit/>
          </a:bodyPr>
          <a:lstStyle/>
          <a:p>
            <a:r>
              <a:rPr lang="en-US" dirty="0" smtClean="0"/>
              <a:t>Label the diagram</a:t>
            </a:r>
          </a:p>
          <a:p>
            <a:endParaRPr lang="en-US" dirty="0"/>
          </a:p>
          <a:p>
            <a:r>
              <a:rPr lang="en-US" dirty="0" smtClean="0"/>
              <a:t>Explain how the two types of pneumocytes are adapted for their function</a:t>
            </a:r>
            <a:endParaRPr lang="en-US" dirty="0"/>
          </a:p>
        </p:txBody>
      </p:sp>
      <p:sp>
        <p:nvSpPr>
          <p:cNvPr id="3" name="TextBox 2"/>
          <p:cNvSpPr txBox="1"/>
          <p:nvPr/>
        </p:nvSpPr>
        <p:spPr>
          <a:xfrm>
            <a:off x="846163" y="3006026"/>
            <a:ext cx="1167557" cy="307777"/>
          </a:xfrm>
          <a:prstGeom prst="rect">
            <a:avLst/>
          </a:prstGeom>
          <a:noFill/>
        </p:spPr>
        <p:txBody>
          <a:bodyPr wrap="none" rtlCol="0">
            <a:spAutoFit/>
          </a:bodyPr>
          <a:lstStyle/>
          <a:p>
            <a:r>
              <a:rPr lang="en-US" sz="1400" dirty="0" smtClean="0"/>
              <a:t>phagocyte</a:t>
            </a:r>
            <a:endParaRPr lang="en-US" sz="1400" dirty="0"/>
          </a:p>
        </p:txBody>
      </p:sp>
    </p:spTree>
    <p:extLst>
      <p:ext uri="{BB962C8B-B14F-4D97-AF65-F5344CB8AC3E}">
        <p14:creationId xmlns:p14="http://schemas.microsoft.com/office/powerpoint/2010/main" val="5906064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5784"/>
          </a:xfrm>
          <a:solidFill>
            <a:srgbClr val="CCFFCC"/>
          </a:solidFill>
        </p:spPr>
        <p:txBody>
          <a:bodyPr/>
          <a:lstStyle/>
          <a:p>
            <a:r>
              <a:rPr lang="en-US" dirty="0" smtClean="0"/>
              <a:t>Type I pneumocytes</a:t>
            </a:r>
            <a:endParaRPr lang="en-US" dirty="0"/>
          </a:p>
        </p:txBody>
      </p:sp>
      <p:sp>
        <p:nvSpPr>
          <p:cNvPr id="3" name="Content Placeholder 2"/>
          <p:cNvSpPr>
            <a:spLocks noGrp="1"/>
          </p:cNvSpPr>
          <p:nvPr>
            <p:ph idx="1"/>
          </p:nvPr>
        </p:nvSpPr>
        <p:spPr>
          <a:xfrm>
            <a:off x="0" y="1728412"/>
            <a:ext cx="4628444" cy="5129588"/>
          </a:xfrm>
        </p:spPr>
        <p:txBody>
          <a:bodyPr>
            <a:normAutofit lnSpcReduction="10000"/>
          </a:bodyPr>
          <a:lstStyle/>
          <a:p>
            <a:pPr marL="0" indent="0" algn="ctr">
              <a:buNone/>
            </a:pPr>
            <a:r>
              <a:rPr lang="en-US" dirty="0" smtClean="0"/>
              <a:t>Extremely thin alveolar cells </a:t>
            </a:r>
          </a:p>
          <a:p>
            <a:pPr marL="0" indent="0" algn="ctr">
              <a:buNone/>
            </a:pPr>
            <a:endParaRPr lang="en-US" dirty="0"/>
          </a:p>
          <a:p>
            <a:pPr marL="0" indent="0" algn="ctr">
              <a:buNone/>
            </a:pPr>
            <a:r>
              <a:rPr lang="en-US" dirty="0" smtClean="0"/>
              <a:t>Make up most of epithelial cells of alveoli</a:t>
            </a:r>
          </a:p>
          <a:p>
            <a:pPr marL="0" indent="0" algn="ctr">
              <a:buNone/>
            </a:pPr>
            <a:endParaRPr lang="en-US" dirty="0"/>
          </a:p>
          <a:p>
            <a:pPr marL="0" indent="0" algn="ctr">
              <a:buNone/>
            </a:pPr>
            <a:r>
              <a:rPr lang="en-US" dirty="0" smtClean="0"/>
              <a:t>Flat cells</a:t>
            </a:r>
          </a:p>
          <a:p>
            <a:pPr marL="0" indent="0" algn="ctr">
              <a:buNone/>
            </a:pPr>
            <a:endParaRPr lang="en-US" dirty="0"/>
          </a:p>
          <a:p>
            <a:pPr marL="0" indent="0" algn="ctr">
              <a:buNone/>
            </a:pPr>
            <a:r>
              <a:rPr lang="en-US" dirty="0" smtClean="0"/>
              <a:t>0.15um thick</a:t>
            </a:r>
          </a:p>
          <a:p>
            <a:pPr marL="0" indent="0" algn="ctr">
              <a:buNone/>
            </a:pPr>
            <a:endParaRPr lang="en-US" dirty="0"/>
          </a:p>
          <a:p>
            <a:pPr marL="0" indent="0" algn="ctr">
              <a:buNone/>
            </a:pPr>
            <a:r>
              <a:rPr lang="en-US" dirty="0" smtClean="0"/>
              <a:t>Adjacent capillary also very thin</a:t>
            </a:r>
          </a:p>
          <a:p>
            <a:pPr marL="0" indent="0" algn="ctr">
              <a:buNone/>
            </a:pPr>
            <a:endParaRPr lang="en-US" dirty="0"/>
          </a:p>
          <a:p>
            <a:pPr marL="0" indent="0" algn="ctr">
              <a:buNone/>
            </a:pPr>
            <a:r>
              <a:rPr lang="en-US" dirty="0" smtClean="0"/>
              <a:t>Very small diffusion space</a:t>
            </a:r>
          </a:p>
          <a:p>
            <a:pPr marL="0" indent="0" algn="ctr">
              <a:buNone/>
            </a:pPr>
            <a:endParaRPr lang="en-US" dirty="0"/>
          </a:p>
          <a:p>
            <a:pPr marL="0" indent="0" algn="ctr">
              <a:buNone/>
            </a:pPr>
            <a:endParaRPr lang="en-US" dirty="0"/>
          </a:p>
        </p:txBody>
      </p:sp>
      <p:pic>
        <p:nvPicPr>
          <p:cNvPr id="5" name="Picture 4" descr="AlveolarSurfaceInTheLu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444" y="1896550"/>
            <a:ext cx="4343757" cy="3045375"/>
          </a:xfrm>
          <a:prstGeom prst="rect">
            <a:avLst/>
          </a:prstGeom>
        </p:spPr>
      </p:pic>
    </p:spTree>
    <p:extLst>
      <p:ext uri="{BB962C8B-B14F-4D97-AF65-F5344CB8AC3E}">
        <p14:creationId xmlns:p14="http://schemas.microsoft.com/office/powerpoint/2010/main" val="26887108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5784"/>
          </a:xfrm>
          <a:solidFill>
            <a:srgbClr val="CCFFCC"/>
          </a:solidFill>
        </p:spPr>
        <p:txBody>
          <a:bodyPr/>
          <a:lstStyle/>
          <a:p>
            <a:r>
              <a:rPr lang="en-US" dirty="0" smtClean="0"/>
              <a:t>Type II pneumocytes</a:t>
            </a:r>
            <a:endParaRPr lang="en-US" dirty="0"/>
          </a:p>
        </p:txBody>
      </p:sp>
      <p:sp>
        <p:nvSpPr>
          <p:cNvPr id="3" name="Content Placeholder 2"/>
          <p:cNvSpPr>
            <a:spLocks noGrp="1"/>
          </p:cNvSpPr>
          <p:nvPr>
            <p:ph idx="1"/>
          </p:nvPr>
        </p:nvSpPr>
        <p:spPr>
          <a:xfrm>
            <a:off x="0" y="1896550"/>
            <a:ext cx="4628444" cy="4961450"/>
          </a:xfrm>
        </p:spPr>
        <p:txBody>
          <a:bodyPr>
            <a:normAutofit fontScale="92500" lnSpcReduction="10000"/>
          </a:bodyPr>
          <a:lstStyle/>
          <a:p>
            <a:pPr marL="0" indent="0" algn="ctr">
              <a:buNone/>
            </a:pPr>
            <a:r>
              <a:rPr lang="en-US" dirty="0" smtClean="0"/>
              <a:t>Rounded cells </a:t>
            </a:r>
          </a:p>
          <a:p>
            <a:pPr marL="0" indent="0" algn="ctr">
              <a:buNone/>
            </a:pPr>
            <a:endParaRPr lang="en-US" dirty="0"/>
          </a:p>
          <a:p>
            <a:pPr marL="0" indent="0" algn="ctr">
              <a:buNone/>
            </a:pPr>
            <a:r>
              <a:rPr lang="en-US" dirty="0" smtClean="0"/>
              <a:t>Occupy 5% of alveolar surface area</a:t>
            </a:r>
          </a:p>
          <a:p>
            <a:pPr marL="0" indent="0" algn="ctr">
              <a:buNone/>
            </a:pPr>
            <a:endParaRPr lang="en-US" dirty="0"/>
          </a:p>
          <a:p>
            <a:pPr marL="0" indent="0" algn="ctr">
              <a:buNone/>
            </a:pPr>
            <a:r>
              <a:rPr lang="en-US" dirty="0" smtClean="0"/>
              <a:t>Secrete a fluid which coats the inner surface of the alveoli</a:t>
            </a:r>
          </a:p>
          <a:p>
            <a:pPr marL="0" indent="0" algn="ctr">
              <a:buNone/>
            </a:pPr>
            <a:endParaRPr lang="en-US" dirty="0"/>
          </a:p>
          <a:p>
            <a:pPr marL="0" indent="0" algn="ctr">
              <a:buNone/>
            </a:pPr>
            <a:r>
              <a:rPr lang="en-US" dirty="0" smtClean="0"/>
              <a:t>Allows oxygen to dissolve before diffusing to the blood </a:t>
            </a:r>
            <a:endParaRPr lang="en-US" dirty="0"/>
          </a:p>
          <a:p>
            <a:pPr marL="0" indent="0" algn="ctr">
              <a:buNone/>
            </a:pPr>
            <a:endParaRPr lang="en-US" dirty="0" smtClean="0"/>
          </a:p>
          <a:p>
            <a:pPr marL="0" indent="0" algn="ctr">
              <a:buNone/>
            </a:pPr>
            <a:r>
              <a:rPr lang="en-US" dirty="0" smtClean="0"/>
              <a:t>Also prevents the capillary walls from sticking together and collapsing</a:t>
            </a:r>
            <a:endParaRPr lang="en-US" dirty="0"/>
          </a:p>
        </p:txBody>
      </p:sp>
      <p:pic>
        <p:nvPicPr>
          <p:cNvPr id="5" name="Picture 4" descr="AlveolarSurfaceInTheLu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444" y="1896550"/>
            <a:ext cx="4343757" cy="3045375"/>
          </a:xfrm>
          <a:prstGeom prst="rect">
            <a:avLst/>
          </a:prstGeom>
        </p:spPr>
      </p:pic>
    </p:spTree>
    <p:extLst>
      <p:ext uri="{BB962C8B-B14F-4D97-AF65-F5344CB8AC3E}">
        <p14:creationId xmlns:p14="http://schemas.microsoft.com/office/powerpoint/2010/main" val="40427431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hemoglobin</a:t>
            </a:r>
            <a:endParaRPr lang="en-US" dirty="0"/>
          </a:p>
        </p:txBody>
      </p:sp>
      <p:sp>
        <p:nvSpPr>
          <p:cNvPr id="3" name="Content Placeholder 2"/>
          <p:cNvSpPr>
            <a:spLocks noGrp="1"/>
          </p:cNvSpPr>
          <p:nvPr>
            <p:ph idx="1"/>
          </p:nvPr>
        </p:nvSpPr>
        <p:spPr>
          <a:xfrm>
            <a:off x="92075" y="1752600"/>
            <a:ext cx="4241800" cy="3533775"/>
          </a:xfrm>
        </p:spPr>
        <p:txBody>
          <a:bodyPr>
            <a:normAutofit fontScale="92500" lnSpcReduction="10000"/>
          </a:bodyPr>
          <a:lstStyle/>
          <a:p>
            <a:r>
              <a:rPr lang="en-US" dirty="0" smtClean="0"/>
              <a:t>Found in cytoplasm of erythrocyte (RBC)</a:t>
            </a:r>
          </a:p>
          <a:p>
            <a:r>
              <a:rPr lang="en-US" dirty="0" smtClean="0"/>
              <a:t>No nuclei</a:t>
            </a:r>
          </a:p>
          <a:p>
            <a:r>
              <a:rPr lang="en-US" dirty="0" smtClean="0"/>
              <a:t>4 oxygen molecules bind to iron in </a:t>
            </a:r>
            <a:r>
              <a:rPr lang="en-US" dirty="0" err="1" smtClean="0"/>
              <a:t>heme</a:t>
            </a:r>
            <a:r>
              <a:rPr lang="en-US" dirty="0" smtClean="0"/>
              <a:t> (4 </a:t>
            </a:r>
            <a:r>
              <a:rPr lang="en-US" dirty="0" err="1" smtClean="0"/>
              <a:t>heme</a:t>
            </a:r>
            <a:r>
              <a:rPr lang="en-US" dirty="0" smtClean="0"/>
              <a:t> groups and 4 </a:t>
            </a:r>
            <a:r>
              <a:rPr lang="en-US" dirty="0" err="1" smtClean="0"/>
              <a:t>pp</a:t>
            </a:r>
            <a:r>
              <a:rPr lang="en-US" dirty="0" smtClean="0"/>
              <a:t> chains) </a:t>
            </a:r>
          </a:p>
          <a:p>
            <a:r>
              <a:rPr lang="en-US" dirty="0" smtClean="0"/>
              <a:t>1 CO</a:t>
            </a:r>
            <a:r>
              <a:rPr lang="en-US" baseline="-25000" dirty="0" smtClean="0"/>
              <a:t>2</a:t>
            </a:r>
            <a:r>
              <a:rPr lang="en-US" dirty="0" smtClean="0"/>
              <a:t> can bind to the amino groups of </a:t>
            </a:r>
            <a:r>
              <a:rPr lang="en-US" dirty="0" err="1" smtClean="0"/>
              <a:t>pp</a:t>
            </a:r>
            <a:r>
              <a:rPr lang="en-US" dirty="0" smtClean="0"/>
              <a:t> chain (4 in total per hemoglobin molecule)</a:t>
            </a:r>
            <a:endParaRPr lang="en-US" dirty="0"/>
          </a:p>
        </p:txBody>
      </p:sp>
      <p:pic>
        <p:nvPicPr>
          <p:cNvPr id="4" name="Picture 3"/>
          <p:cNvPicPr>
            <a:picLocks noChangeAspect="1"/>
          </p:cNvPicPr>
          <p:nvPr/>
        </p:nvPicPr>
        <p:blipFill>
          <a:blip r:embed="rId2"/>
          <a:stretch>
            <a:fillRect/>
          </a:stretch>
        </p:blipFill>
        <p:spPr>
          <a:xfrm>
            <a:off x="4333875" y="1752600"/>
            <a:ext cx="4686300" cy="3314700"/>
          </a:xfrm>
          <a:prstGeom prst="rect">
            <a:avLst/>
          </a:prstGeom>
        </p:spPr>
      </p:pic>
      <p:sp>
        <p:nvSpPr>
          <p:cNvPr id="5" name="Content Placeholder 2"/>
          <p:cNvSpPr txBox="1">
            <a:spLocks/>
          </p:cNvSpPr>
          <p:nvPr/>
        </p:nvSpPr>
        <p:spPr>
          <a:xfrm>
            <a:off x="92075" y="5067300"/>
            <a:ext cx="8928100" cy="176688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smtClean="0"/>
              <a:t>The binding of oxygen changes the 3D shape of the hemoglobin to increase it’s affinity for more oxygen</a:t>
            </a:r>
            <a:endParaRPr lang="en-US" dirty="0"/>
          </a:p>
        </p:txBody>
      </p:sp>
    </p:spTree>
    <p:extLst>
      <p:ext uri="{BB962C8B-B14F-4D97-AF65-F5344CB8AC3E}">
        <p14:creationId xmlns:p14="http://schemas.microsoft.com/office/powerpoint/2010/main" val="220963924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2452</TotalTime>
  <Words>1577</Words>
  <Application>Microsoft Macintosh PowerPoint</Application>
  <PresentationFormat>On-screen Show (4:3)</PresentationFormat>
  <Paragraphs>219</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Apothecary</vt:lpstr>
      <vt:lpstr>D6 transport of respiratory gases</vt:lpstr>
      <vt:lpstr>Learning objectives</vt:lpstr>
      <vt:lpstr>Learning objectives</vt:lpstr>
      <vt:lpstr>Alveoli</vt:lpstr>
      <vt:lpstr>PowerPoint Presentation</vt:lpstr>
      <vt:lpstr>PowerPoint Presentation</vt:lpstr>
      <vt:lpstr>Type I pneumocytes</vt:lpstr>
      <vt:lpstr>Type II pneumocytes</vt:lpstr>
      <vt:lpstr>hemoglobin</vt:lpstr>
      <vt:lpstr>Hemoglobin</vt:lpstr>
      <vt:lpstr>PowerPoint Presentation</vt:lpstr>
      <vt:lpstr>Oxygen dissociation curves</vt:lpstr>
      <vt:lpstr>Oxygen dissociation curves</vt:lpstr>
      <vt:lpstr>PowerPoint Presentation</vt:lpstr>
      <vt:lpstr>Myoglobin</vt:lpstr>
      <vt:lpstr>Myoglobin</vt:lpstr>
      <vt:lpstr>Hemoglobin vs. myoglobin</vt:lpstr>
      <vt:lpstr>Fetal vs. adult hemoglobin </vt:lpstr>
      <vt:lpstr>Fetal vs. adult hemoglobin </vt:lpstr>
      <vt:lpstr>Carbon dioxide transport in blood</vt:lpstr>
      <vt:lpstr>How are hydrogencarbonate ions formed?</vt:lpstr>
      <vt:lpstr>The bohr shift</vt:lpstr>
      <vt:lpstr>Qs</vt:lpstr>
      <vt:lpstr>pH in blood is maintained between 7.35 and 7.45</vt:lpstr>
      <vt:lpstr>Respiratory control centre is in the medulla</vt:lpstr>
      <vt:lpstr>During exercise ventilation changes in response to CO2 in blood…</vt:lpstr>
      <vt:lpstr>Adaptations to high altitude</vt:lpstr>
      <vt:lpstr>Adaptations to high altitude</vt:lpstr>
      <vt:lpstr>Causes, consequences and treatment of emphysema (COPD)</vt:lpstr>
      <vt:lpstr>Lung tissue micrographs </vt:lpstr>
    </vt:vector>
  </TitlesOfParts>
  <Manager/>
  <Company>VSA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mso So</dc:creator>
  <cp:keywords/>
  <dc:description/>
  <cp:lastModifiedBy>Thomas Kitwood</cp:lastModifiedBy>
  <cp:revision>105</cp:revision>
  <dcterms:created xsi:type="dcterms:W3CDTF">2015-11-03T04:40:49Z</dcterms:created>
  <dcterms:modified xsi:type="dcterms:W3CDTF">2017-03-14T07:20:28Z</dcterms:modified>
  <cp:category/>
</cp:coreProperties>
</file>