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15"/>
  </p:notesMasterIdLst>
  <p:sldIdLst>
    <p:sldId id="256" r:id="rId2"/>
    <p:sldId id="257" r:id="rId3"/>
    <p:sldId id="261" r:id="rId4"/>
    <p:sldId id="262" r:id="rId5"/>
    <p:sldId id="271" r:id="rId6"/>
    <p:sldId id="263" r:id="rId7"/>
    <p:sldId id="264" r:id="rId8"/>
    <p:sldId id="272" r:id="rId9"/>
    <p:sldId id="273" r:id="rId10"/>
    <p:sldId id="266" r:id="rId11"/>
    <p:sldId id="267" r:id="rId12"/>
    <p:sldId id="269" r:id="rId13"/>
    <p:sldId id="270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67913-18F1-F843-99F4-702B2545ED54}" type="datetimeFigureOut">
              <a:rPr lang="en-US" smtClean="0"/>
              <a:t>7/3/17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31B5C-9149-FA47-B0E6-151BA9CE9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2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pancreas is the only gland that has both exocrine and endocrine functions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31B5C-9149-FA47-B0E6-151BA9CE98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2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r>
              <a:rPr lang="en-US" baseline="0" dirty="0" smtClean="0"/>
              <a:t> of steroid hormones: progesterone, testosterone, and estrogen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31B5C-9149-FA47-B0E6-151BA9CE98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85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Target of releasing hormones is the anterior lobe (releasing hormones travel from capillary bed in hypothalamus</a:t>
            </a:r>
            <a:r>
              <a:rPr lang="en-US" baseline="0" dirty="0" smtClean="0"/>
              <a:t> via portal vein into the capillary bed in the lobe; this causes the lobe to release specific hormones)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31B5C-9149-FA47-B0E6-151BA9CE98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78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are pituitary hormones</a:t>
            </a:r>
          </a:p>
          <a:p>
            <a:r>
              <a:rPr lang="en-US" dirty="0" smtClean="0"/>
              <a:t>High levels of estrogen during pregnancy</a:t>
            </a:r>
          </a:p>
          <a:p>
            <a:r>
              <a:rPr lang="en-US" dirty="0" smtClean="0"/>
              <a:t>2 events stimulate lactation:</a:t>
            </a:r>
          </a:p>
          <a:p>
            <a:r>
              <a:rPr lang="en-US" dirty="0" smtClean="0"/>
              <a:t>-Drastic</a:t>
            </a:r>
            <a:r>
              <a:rPr lang="en-US" baseline="0" dirty="0" smtClean="0"/>
              <a:t> drop in estrogen after birth</a:t>
            </a:r>
          </a:p>
          <a:p>
            <a:r>
              <a:rPr lang="en-US" baseline="0" dirty="0" smtClean="0"/>
              <a:t>-High oxytocin levels  (that stimulated contractions during parturition)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31B5C-9149-FA47-B0E6-151BA9CE98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26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GH – polypeptide</a:t>
            </a:r>
            <a:r>
              <a:rPr lang="en-US" baseline="0" dirty="0" smtClean="0"/>
              <a:t> hormone made by anterior pituitary and its main </a:t>
            </a:r>
            <a:r>
              <a:rPr lang="en-US" baseline="0" smtClean="0"/>
              <a:t>target is liver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31B5C-9149-FA47-B0E6-151BA9CE98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2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7/3/17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7/3/17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7/3/17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7/3/17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7/3/17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7/3/17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7/3/17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7/3/17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7/3/17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7/3/17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TgNwxF3aQpE" TargetMode="Externa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Option 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D5 hormones &amp; metabolism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8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lobe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2561" y="1752600"/>
            <a:ext cx="4222750" cy="4780843"/>
          </a:xfrm>
        </p:spPr>
        <p:txBody>
          <a:bodyPr>
            <a:normAutofit/>
          </a:bodyPr>
          <a:lstStyle/>
          <a:p>
            <a:r>
              <a:rPr lang="en-US" dirty="0" smtClean="0"/>
              <a:t>Contains axons of </a:t>
            </a:r>
            <a:r>
              <a:rPr lang="en-US" b="1" dirty="0" err="1" smtClean="0"/>
              <a:t>neurosecretory</a:t>
            </a:r>
            <a:r>
              <a:rPr lang="en-US" b="1" dirty="0" smtClean="0"/>
              <a:t> cells</a:t>
            </a:r>
          </a:p>
          <a:p>
            <a:r>
              <a:rPr lang="en-US" dirty="0" smtClean="0"/>
              <a:t>Cell bodies </a:t>
            </a:r>
            <a:r>
              <a:rPr lang="en-US" dirty="0" smtClean="0"/>
              <a:t>are </a:t>
            </a:r>
            <a:r>
              <a:rPr lang="en-US" dirty="0" smtClean="0"/>
              <a:t>in hypothalamus</a:t>
            </a:r>
          </a:p>
          <a:p>
            <a:r>
              <a:rPr lang="en-US" dirty="0" smtClean="0"/>
              <a:t>Oxytocin and ADH are made in cell bodies and transport along axons to the </a:t>
            </a:r>
            <a:r>
              <a:rPr lang="en-US" dirty="0" smtClean="0"/>
              <a:t>posterior pituitary lobe</a:t>
            </a:r>
            <a:endParaRPr lang="en-US" dirty="0" smtClean="0"/>
          </a:p>
          <a:p>
            <a:r>
              <a:rPr lang="en-US" dirty="0" smtClean="0"/>
              <a:t>They are secreted into </a:t>
            </a:r>
            <a:r>
              <a:rPr lang="en-US" dirty="0" smtClean="0"/>
              <a:t>blood from the axon terminal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715" t="3473" r="12500"/>
          <a:stretch/>
        </p:blipFill>
        <p:spPr>
          <a:xfrm>
            <a:off x="4090189" y="1616076"/>
            <a:ext cx="5011706" cy="491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56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579406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Anterior lobe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152" y="1611488"/>
            <a:ext cx="3776133" cy="524651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hypothalamus contains capillary beds that take in hormones made by itself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neurosecretory</a:t>
            </a:r>
            <a:r>
              <a:rPr lang="en-US" dirty="0" smtClean="0"/>
              <a:t> cells are </a:t>
            </a:r>
            <a:r>
              <a:rPr lang="en-US" u="sng" dirty="0" smtClean="0"/>
              <a:t>entirely</a:t>
            </a:r>
            <a:r>
              <a:rPr lang="en-US" dirty="0" smtClean="0"/>
              <a:t> in the hypothalamus</a:t>
            </a:r>
          </a:p>
          <a:p>
            <a:r>
              <a:rPr lang="en-US" dirty="0" smtClean="0"/>
              <a:t>“</a:t>
            </a:r>
            <a:r>
              <a:rPr lang="en-US" dirty="0" smtClean="0"/>
              <a:t>releasing hormones” </a:t>
            </a:r>
            <a:r>
              <a:rPr lang="en-US" dirty="0" smtClean="0"/>
              <a:t>made by hypothalamus</a:t>
            </a:r>
            <a:endParaRPr lang="en-US" dirty="0" smtClean="0"/>
          </a:p>
          <a:p>
            <a:r>
              <a:rPr lang="en-US" dirty="0" smtClean="0"/>
              <a:t>Capillary beds in hypothalamus and anterior lobe join together via the </a:t>
            </a:r>
            <a:r>
              <a:rPr lang="en-US" b="1" dirty="0" smtClean="0"/>
              <a:t>portal vein</a:t>
            </a:r>
          </a:p>
          <a:p>
            <a:r>
              <a:rPr lang="en-US" dirty="0" smtClean="0"/>
              <a:t>Releasing hormones (from hypothalamus) stimulate the lobe to release specific hormones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981" y="267262"/>
            <a:ext cx="5429513" cy="65907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386667" y="2046111"/>
            <a:ext cx="3231444" cy="2822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059289" y="1453444"/>
            <a:ext cx="3093155" cy="1888067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921000" y="2413000"/>
            <a:ext cx="3697111" cy="2381955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059289" y="4176889"/>
            <a:ext cx="2175933" cy="208562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288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Milk secretion is controlled by prolactin and oxytocin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25" y="1911350"/>
            <a:ext cx="3781425" cy="4733924"/>
          </a:xfrm>
        </p:spPr>
        <p:txBody>
          <a:bodyPr/>
          <a:lstStyle/>
          <a:p>
            <a:r>
              <a:rPr lang="en-US" b="1" dirty="0" smtClean="0"/>
              <a:t>Prolactin</a:t>
            </a:r>
            <a:r>
              <a:rPr lang="en-US" dirty="0" smtClean="0"/>
              <a:t> stimulates development of milk producing cells. </a:t>
            </a:r>
            <a:endParaRPr lang="en-US" dirty="0"/>
          </a:p>
          <a:p>
            <a:pPr lvl="1"/>
            <a:r>
              <a:rPr lang="en-US" dirty="0" smtClean="0"/>
              <a:t>Normally inhibited by high estrogen</a:t>
            </a:r>
          </a:p>
          <a:p>
            <a:r>
              <a:rPr lang="en-US" dirty="0" smtClean="0"/>
              <a:t>Oxytocin: contraction of smooth muscle around ducts to eject milk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225" y="1752599"/>
            <a:ext cx="4870685" cy="48926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152900" y="3190875"/>
            <a:ext cx="1686160" cy="1063625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Positive feedback!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54692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hormones in athletics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752601"/>
            <a:ext cx="8826500" cy="2359024"/>
          </a:xfrm>
        </p:spPr>
        <p:txBody>
          <a:bodyPr>
            <a:normAutofit/>
          </a:bodyPr>
          <a:lstStyle/>
          <a:p>
            <a:r>
              <a:rPr lang="en-US" dirty="0" smtClean="0"/>
              <a:t>Main target is hepatocytes – stimulates bone and cartilage growth</a:t>
            </a:r>
          </a:p>
          <a:p>
            <a:r>
              <a:rPr lang="en-US" dirty="0" smtClean="0"/>
              <a:t>Also increases muscle mass; performance enhancing</a:t>
            </a:r>
          </a:p>
          <a:p>
            <a:r>
              <a:rPr lang="en-US" dirty="0" smtClean="0"/>
              <a:t>No evidence that greater muscle mass leads to greater strength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49" y="4495800"/>
            <a:ext cx="5940425" cy="172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60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752600"/>
            <a:ext cx="8890000" cy="49784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 smtClean="0"/>
              <a:t>Understandings</a:t>
            </a:r>
          </a:p>
          <a:p>
            <a:r>
              <a:rPr lang="en-US" dirty="0" smtClean="0"/>
              <a:t>Endocrine glands secrete hormones directly into the bloodstream</a:t>
            </a:r>
          </a:p>
          <a:p>
            <a:r>
              <a:rPr lang="en-US" dirty="0" smtClean="0"/>
              <a:t>Steroid hormones bind to receptor proteins in the cytoplasm of the target cell to form a receptor-hormone complex</a:t>
            </a:r>
          </a:p>
          <a:p>
            <a:r>
              <a:rPr lang="en-US" dirty="0" smtClean="0"/>
              <a:t>The receptor-hormone complex promotes the transcription of specific genes</a:t>
            </a:r>
          </a:p>
          <a:p>
            <a:r>
              <a:rPr lang="en-US" dirty="0" smtClean="0"/>
              <a:t>Peptide hormones bind to receptors in the plasma membrane of the target cell</a:t>
            </a:r>
          </a:p>
          <a:p>
            <a:r>
              <a:rPr lang="en-US" dirty="0" smtClean="0"/>
              <a:t>Binding of hormones to the membrane receptors activates a cascade mediated by a second messenger inside the cell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0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752600"/>
            <a:ext cx="8890000" cy="4978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Understandings</a:t>
            </a:r>
          </a:p>
          <a:p>
            <a:r>
              <a:rPr lang="en-US" dirty="0" smtClean="0"/>
              <a:t>The hypothalamus controls hormone secretion by the anterior and posterior lobes of the pituitary gland</a:t>
            </a:r>
          </a:p>
          <a:p>
            <a:r>
              <a:rPr lang="en-US" dirty="0" smtClean="0"/>
              <a:t>Hormones secreted by the pituitary control growth, developmental changes, reproduction and homeostasis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4000" y="4181475"/>
            <a:ext cx="8778875" cy="204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smtClean="0"/>
              <a:t>Applications and Skills:</a:t>
            </a:r>
          </a:p>
          <a:p>
            <a:r>
              <a:rPr lang="en-US" smtClean="0"/>
              <a:t>A: Some athletes take growth hormones to build muscles</a:t>
            </a:r>
          </a:p>
          <a:p>
            <a:r>
              <a:rPr lang="en-US" smtClean="0"/>
              <a:t>A: Control of milk secretion by oxytocin and prolactin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12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</a:t>
            </a:r>
            <a:r>
              <a:rPr lang="en-US" dirty="0" smtClean="0"/>
              <a:t>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499" y="1752600"/>
            <a:ext cx="3730625" cy="4373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Endocrine glands </a:t>
            </a:r>
            <a:r>
              <a:rPr lang="en-US" dirty="0" smtClean="0"/>
              <a:t>produce and secrete hormones directly into blood</a:t>
            </a:r>
          </a:p>
          <a:p>
            <a:r>
              <a:rPr lang="en-US" dirty="0" smtClean="0"/>
              <a:t>These hormones travel to </a:t>
            </a:r>
            <a:r>
              <a:rPr lang="en-US" b="1" dirty="0" smtClean="0"/>
              <a:t>target </a:t>
            </a:r>
            <a:r>
              <a:rPr lang="en-US" b="1" dirty="0" smtClean="0"/>
              <a:t>cells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 smtClean="0"/>
              <a:t>What do you notice about the pancreas?</a:t>
            </a:r>
            <a:endParaRPr lang="en-US" b="1" dirty="0"/>
          </a:p>
          <a:p>
            <a:pPr marL="114300" indent="0">
              <a:buNone/>
            </a:pPr>
            <a:r>
              <a:rPr lang="en-US" b="1" dirty="0" smtClean="0"/>
              <a:t>Where do exocrine glands secrete hormones to? </a:t>
            </a:r>
            <a:endParaRPr lang="en-US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639"/>
          <a:stretch/>
        </p:blipFill>
        <p:spPr>
          <a:xfrm>
            <a:off x="194819" y="1220789"/>
            <a:ext cx="4964555" cy="560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0" y="1752601"/>
            <a:ext cx="8794750" cy="850900"/>
          </a:xfrm>
        </p:spPr>
        <p:txBody>
          <a:bodyPr/>
          <a:lstStyle/>
          <a:p>
            <a:pPr marL="114300" indent="0">
              <a:buNone/>
            </a:pPr>
            <a:r>
              <a:rPr lang="en-US" sz="2000" dirty="0" smtClean="0"/>
              <a:t>There are different types of hormones but the main two types are</a:t>
            </a:r>
            <a:r>
              <a:rPr lang="is-IS" sz="2000" dirty="0" smtClean="0"/>
              <a:t>…</a:t>
            </a:r>
          </a:p>
          <a:p>
            <a:pPr marL="114300" indent="0">
              <a:buNone/>
            </a:pPr>
            <a:endParaRPr lang="is-I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1150" y="2755901"/>
            <a:ext cx="4292600" cy="850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endParaRPr lang="is-IS" dirty="0" smtClean="0"/>
          </a:p>
          <a:p>
            <a:pPr marL="11430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1150" y="2328863"/>
            <a:ext cx="4038600" cy="255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x-none" sz="2000" b="1" u="sng" dirty="0" smtClean="0"/>
              <a:t>Steroid Hormones:</a:t>
            </a:r>
          </a:p>
          <a:p>
            <a:pPr marL="114300" indent="0">
              <a:buFont typeface="Arial" pitchFamily="34" charset="0"/>
              <a:buNone/>
            </a:pPr>
            <a:r>
              <a:rPr lang="x-none" sz="2000" dirty="0" smtClean="0"/>
              <a:t>e.g. Estrogen</a:t>
            </a:r>
          </a:p>
          <a:p>
            <a:pPr marL="114300" indent="0">
              <a:buFont typeface="Arial" pitchFamily="34" charset="0"/>
              <a:buNone/>
            </a:pPr>
            <a:endParaRPr lang="x-none" sz="2000" dirty="0"/>
          </a:p>
          <a:p>
            <a:r>
              <a:rPr lang="x-none" sz="2000" dirty="0" smtClean="0"/>
              <a:t>Synthesised from cholesterol – classified as lipis</a:t>
            </a:r>
          </a:p>
          <a:p>
            <a:r>
              <a:rPr lang="en-US" sz="2000" dirty="0" smtClean="0"/>
              <a:t>N</a:t>
            </a:r>
            <a:r>
              <a:rPr lang="x-none" sz="2000" dirty="0" smtClean="0"/>
              <a:t>on polar</a:t>
            </a:r>
          </a:p>
          <a:p>
            <a:endParaRPr lang="is-I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75" y="4495800"/>
            <a:ext cx="2692400" cy="2133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48200" y="2328863"/>
            <a:ext cx="4038600" cy="255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x-none" sz="2000" b="1" u="sng" dirty="0" smtClean="0"/>
              <a:t>Peptide hormones:</a:t>
            </a:r>
          </a:p>
          <a:p>
            <a:pPr marL="114300" indent="0">
              <a:buFont typeface="Arial" pitchFamily="34" charset="0"/>
              <a:buNone/>
            </a:pPr>
            <a:r>
              <a:rPr lang="x-none" sz="2000" dirty="0" smtClean="0"/>
              <a:t>e.g. ADH</a:t>
            </a:r>
          </a:p>
          <a:p>
            <a:pPr marL="114300" indent="0">
              <a:buFont typeface="Arial" pitchFamily="34" charset="0"/>
              <a:buNone/>
            </a:pPr>
            <a:endParaRPr lang="x-none" sz="2000" dirty="0"/>
          </a:p>
          <a:p>
            <a:r>
              <a:rPr lang="en-US" sz="2000" dirty="0" smtClean="0"/>
              <a:t>P</a:t>
            </a:r>
            <a:r>
              <a:rPr lang="x-none" sz="2000" dirty="0" smtClean="0"/>
              <a:t>roteins – composed of amino acids</a:t>
            </a:r>
          </a:p>
          <a:p>
            <a:r>
              <a:rPr lang="en-US" sz="2000" dirty="0" smtClean="0"/>
              <a:t>Often p</a:t>
            </a:r>
            <a:r>
              <a:rPr lang="x-none" sz="2000" dirty="0" smtClean="0"/>
              <a:t>olar</a:t>
            </a:r>
          </a:p>
          <a:p>
            <a:endParaRPr lang="is-IS" sz="2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25" y="4495800"/>
            <a:ext cx="296433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1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064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steroid hormones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36889"/>
            <a:ext cx="3290684" cy="524933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Made from cholesterol which allows it to easily pass through cell </a:t>
            </a:r>
            <a:r>
              <a:rPr lang="en-US" dirty="0" smtClean="0"/>
              <a:t>membrane (non-polar)</a:t>
            </a:r>
          </a:p>
          <a:p>
            <a:r>
              <a:rPr lang="en-US" dirty="0" smtClean="0"/>
              <a:t>Once in the cell the hormone binds to a receptor protein and forms a </a:t>
            </a:r>
            <a:r>
              <a:rPr lang="en-US" b="1" dirty="0" smtClean="0"/>
              <a:t>receptor - hormone complex.</a:t>
            </a:r>
            <a:endParaRPr lang="en-US" dirty="0" smtClean="0"/>
          </a:p>
          <a:p>
            <a:r>
              <a:rPr lang="en-US" dirty="0" smtClean="0"/>
              <a:t>Binding of steroid to gene(s) is </a:t>
            </a:r>
            <a:r>
              <a:rPr lang="en-US" dirty="0" smtClean="0"/>
              <a:t>selective (specific) </a:t>
            </a:r>
            <a:r>
              <a:rPr lang="en-US" dirty="0" smtClean="0"/>
              <a:t>in order to regulate </a:t>
            </a:r>
            <a:r>
              <a:rPr lang="en-US" dirty="0" smtClean="0"/>
              <a:t>transcription (promote or inhibit)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683" y="1921934"/>
            <a:ext cx="5962963" cy="372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3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peptide hormones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1794" y="1586904"/>
            <a:ext cx="3621349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Bind to receptors </a:t>
            </a:r>
            <a:r>
              <a:rPr lang="en-US" dirty="0" smtClean="0"/>
              <a:t>on </a:t>
            </a:r>
            <a:r>
              <a:rPr lang="en-US" dirty="0" smtClean="0"/>
              <a:t>the surface of membranes </a:t>
            </a:r>
          </a:p>
          <a:p>
            <a:r>
              <a:rPr lang="en-US" b="1" dirty="0" smtClean="0"/>
              <a:t>Secondary messenger </a:t>
            </a:r>
            <a:r>
              <a:rPr lang="en-US" b="1" dirty="0" smtClean="0"/>
              <a:t>(often </a:t>
            </a:r>
            <a:r>
              <a:rPr lang="en-US" b="1" dirty="0" err="1" smtClean="0"/>
              <a:t>cAMP</a:t>
            </a:r>
            <a:r>
              <a:rPr lang="en-US" b="1" dirty="0" smtClean="0"/>
              <a:t>) </a:t>
            </a:r>
            <a:r>
              <a:rPr lang="en-US" dirty="0" smtClean="0"/>
              <a:t>molecule </a:t>
            </a:r>
            <a:r>
              <a:rPr lang="en-US" dirty="0" smtClean="0"/>
              <a:t>in cytoplasm is activated that triggers a cascade of reactions </a:t>
            </a:r>
          </a:p>
          <a:p>
            <a:r>
              <a:rPr lang="en-US" dirty="0" smtClean="0"/>
              <a:t>The final messenger:</a:t>
            </a:r>
          </a:p>
          <a:p>
            <a:pPr lvl="1"/>
            <a:r>
              <a:rPr lang="en-US" dirty="0" smtClean="0"/>
              <a:t> activates a cytoplasmic enzyme OR </a:t>
            </a:r>
          </a:p>
          <a:p>
            <a:pPr lvl="1"/>
            <a:r>
              <a:rPr lang="en-US" dirty="0" smtClean="0"/>
              <a:t>activates a </a:t>
            </a:r>
            <a:r>
              <a:rPr lang="en-US" b="1" dirty="0" smtClean="0"/>
              <a:t>transcription factor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78081" y="301419"/>
            <a:ext cx="201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Hormone action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555" y="1586905"/>
            <a:ext cx="5680751" cy="49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04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Hypothalamus and pituitary gland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0912" r="-30912"/>
          <a:stretch>
            <a:fillRect/>
          </a:stretch>
        </p:blipFill>
        <p:spPr>
          <a:xfrm>
            <a:off x="-1024467" y="1272822"/>
            <a:ext cx="11226375" cy="5966178"/>
          </a:xfrm>
        </p:spPr>
      </p:pic>
    </p:spTree>
    <p:extLst>
      <p:ext uri="{BB962C8B-B14F-4D97-AF65-F5344CB8AC3E}">
        <p14:creationId xmlns:p14="http://schemas.microsoft.com/office/powerpoint/2010/main" val="4184268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hypothalamus &amp; pituitary 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52600"/>
            <a:ext cx="4572000" cy="478084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u="sng" dirty="0" smtClean="0"/>
              <a:t>Anterior pituitary</a:t>
            </a:r>
          </a:p>
          <a:p>
            <a:pPr marL="114300" indent="0">
              <a:buNone/>
            </a:pPr>
            <a:r>
              <a:rPr lang="en-US" dirty="0" smtClean="0"/>
              <a:t>Synthesises and secretes many hormones that control growth, reproduction and homeostasis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b="1" u="sng" dirty="0" smtClean="0"/>
              <a:t>Posterior pituitary</a:t>
            </a:r>
          </a:p>
          <a:p>
            <a:pPr marL="114300" indent="0">
              <a:buNone/>
            </a:pPr>
            <a:r>
              <a:rPr lang="en-US" dirty="0" smtClean="0"/>
              <a:t>Secretes oxytocin and ADH.</a:t>
            </a:r>
          </a:p>
          <a:p>
            <a:pPr marL="114300" indent="0">
              <a:buNone/>
            </a:pPr>
            <a:r>
              <a:rPr lang="en-US" dirty="0" smtClean="0"/>
              <a:t>These hormones not made there – they are made in the hypothalamus.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1638299"/>
            <a:ext cx="4274759" cy="5105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11500" y="4873625"/>
            <a:ext cx="1047750" cy="49212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5250" y="5135562"/>
            <a:ext cx="1047750" cy="49212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32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2402</TotalTime>
  <Words>639</Words>
  <Application>Microsoft Macintosh PowerPoint</Application>
  <PresentationFormat>On-screen Show (4:3)</PresentationFormat>
  <Paragraphs>89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Apothecary</vt:lpstr>
      <vt:lpstr>D5 hormones &amp; metabolism</vt:lpstr>
      <vt:lpstr>Learning objectives</vt:lpstr>
      <vt:lpstr>Learning objectives</vt:lpstr>
      <vt:lpstr>Endocrine glands</vt:lpstr>
      <vt:lpstr>Hormone types</vt:lpstr>
      <vt:lpstr>How do steroid hormones work?</vt:lpstr>
      <vt:lpstr>How do peptide hormones work?</vt:lpstr>
      <vt:lpstr>Hypothalamus and pituitary gland</vt:lpstr>
      <vt:lpstr>The hypothalamus &amp; pituitary gland</vt:lpstr>
      <vt:lpstr>Posterior lobe</vt:lpstr>
      <vt:lpstr>Anterior lobe</vt:lpstr>
      <vt:lpstr>Milk secretion is controlled by prolactin and oxytocin</vt:lpstr>
      <vt:lpstr>Growth hormones in athletics</vt:lpstr>
    </vt:vector>
  </TitlesOfParts>
  <Company>VSA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mso So</dc:creator>
  <cp:lastModifiedBy>Thomas Kitwood</cp:lastModifiedBy>
  <cp:revision>65</cp:revision>
  <dcterms:created xsi:type="dcterms:W3CDTF">2015-11-03T04:40:49Z</dcterms:created>
  <dcterms:modified xsi:type="dcterms:W3CDTF">2017-03-07T09:51:06Z</dcterms:modified>
</cp:coreProperties>
</file>