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73" r:id="rId6"/>
    <p:sldId id="276" r:id="rId7"/>
    <p:sldId id="277" r:id="rId8"/>
    <p:sldId id="272" r:id="rId9"/>
    <p:sldId id="262" r:id="rId10"/>
    <p:sldId id="278" r:id="rId11"/>
    <p:sldId id="263" r:id="rId12"/>
    <p:sldId id="265" r:id="rId13"/>
    <p:sldId id="264" r:id="rId14"/>
    <p:sldId id="266" r:id="rId15"/>
    <p:sldId id="267" r:id="rId16"/>
    <p:sldId id="279" r:id="rId17"/>
    <p:sldId id="280" r:id="rId18"/>
    <p:sldId id="268" r:id="rId19"/>
    <p:sldId id="269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7913-18F1-F843-99F4-702B2545ED54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1B5C-9149-FA47-B0E6-151BA9CE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Vascularization</a:t>
            </a:r>
            <a:r>
              <a:rPr lang="en-US" baseline="0" dirty="0" smtClean="0"/>
              <a:t> helps prevent fatigue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rest, the heart beats on its own without nervous stimulation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Purkinje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fibres</a:t>
            </a:r>
            <a:r>
              <a:rPr lang="en-US" baseline="0" dirty="0" smtClean="0"/>
              <a:t> are needed to ensure that the thick muscular walls of the ventricles contract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repeat is one cardiac cycle</a:t>
            </a:r>
          </a:p>
          <a:p>
            <a:r>
              <a:rPr lang="en-US" dirty="0" smtClean="0"/>
              <a:t>SA node </a:t>
            </a:r>
            <a:r>
              <a:rPr lang="en-US" dirty="0" err="1" smtClean="0"/>
              <a:t>repolarises</a:t>
            </a:r>
            <a:r>
              <a:rPr lang="en-US" baseline="0" dirty="0" smtClean="0"/>
              <a:t> but is “hidden” behind the activity of the QRS complex</a:t>
            </a:r>
          </a:p>
          <a:p>
            <a:r>
              <a:rPr lang="en-US" baseline="0" dirty="0" smtClean="0"/>
              <a:t>Clearly shows delay between firing of SA node and AV 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1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Arrhythmia: irregular</a:t>
            </a:r>
            <a:r>
              <a:rPr lang="en-US" baseline="0" dirty="0" smtClean="0"/>
              <a:t> electrical impulses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Systolic pressure: measures pressure in arteries when heart beats/contracts</a:t>
            </a:r>
          </a:p>
          <a:p>
            <a:r>
              <a:rPr lang="en-US" dirty="0" smtClean="0"/>
              <a:t>Diastolic pressure: measures he pressure in the arteries when the heart muscle is resting and refilling with 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3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risk factors are gathered from epidemiological studies; open to interpretation as there are interactions </a:t>
            </a:r>
            <a:r>
              <a:rPr lang="en-US" baseline="0" smtClean="0"/>
              <a:t>between factors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1B5C-9149-FA47-B0E6-151BA9CE9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3/3/17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3/3/17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waOSUpEHPQs" TargetMode="External"/><Relationship Id="rId5" Type="http://schemas.openxmlformats.org/officeDocument/2006/relationships/hyperlink" Target="https://www.youtube.com/watch?v=5tUWOF6wE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RYZ4daFwMa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hokyWxM7zx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Option 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D4 </a:t>
            </a:r>
            <a:r>
              <a:rPr lang="en-US" smtClean="0"/>
              <a:t>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8250"/>
            <a:ext cx="8229600" cy="234791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R</a:t>
            </a:r>
            <a:r>
              <a:rPr lang="en-US" dirty="0" smtClean="0"/>
              <a:t>ead pages 685, 686 and 687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Annotate your diagram to explain the roles of the SA and AV node in heart contraction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/>
          <a:stretch/>
        </p:blipFill>
        <p:spPr bwMode="auto">
          <a:xfrm>
            <a:off x="0" y="133349"/>
            <a:ext cx="8995410" cy="2898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0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Myogenic control of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435101"/>
            <a:ext cx="8747125" cy="176978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SA node</a:t>
            </a:r>
            <a:r>
              <a:rPr lang="en-US" dirty="0" smtClean="0"/>
              <a:t> is the pacemaker and it generates action potentials that result in the atrial systole</a:t>
            </a:r>
          </a:p>
          <a:p>
            <a:r>
              <a:rPr lang="en-US" dirty="0"/>
              <a:t>Action potentials travel to </a:t>
            </a:r>
            <a:r>
              <a:rPr lang="en-US" b="1" dirty="0"/>
              <a:t>AV node</a:t>
            </a:r>
            <a:r>
              <a:rPr lang="en-US" dirty="0"/>
              <a:t> where </a:t>
            </a:r>
            <a:r>
              <a:rPr lang="en-US" dirty="0" smtClean="0"/>
              <a:t>it generates its own action potential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10" t="3189" r="3646" b="4882"/>
          <a:stretch/>
        </p:blipFill>
        <p:spPr>
          <a:xfrm>
            <a:off x="4432300" y="3522382"/>
            <a:ext cx="4254500" cy="306574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8124" y="3250640"/>
            <a:ext cx="4194175" cy="306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Delay of 0.1s </a:t>
            </a:r>
            <a:r>
              <a:rPr lang="en-US" dirty="0" smtClean="0"/>
              <a:t>and action potential travels down the septum through conducting </a:t>
            </a:r>
            <a:r>
              <a:rPr lang="en-US" dirty="0" err="1" smtClean="0"/>
              <a:t>fibres</a:t>
            </a:r>
            <a:r>
              <a:rPr lang="en-US" dirty="0" smtClean="0"/>
              <a:t> and </a:t>
            </a:r>
            <a:r>
              <a:rPr lang="en-US" b="1" dirty="0" smtClean="0"/>
              <a:t>Purkinje </a:t>
            </a:r>
            <a:r>
              <a:rPr lang="en-US" b="1" dirty="0" err="1" smtClean="0"/>
              <a:t>fibres</a:t>
            </a:r>
            <a:r>
              <a:rPr lang="en-US" dirty="0" smtClean="0"/>
              <a:t>. This results in ventricular systole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924550" y="3204883"/>
            <a:ext cx="3505200" cy="1603375"/>
          </a:xfrm>
          <a:prstGeom prst="wedgeEllipseCallout">
            <a:avLst>
              <a:gd name="adj1" fmla="val -36232"/>
              <a:gd name="adj2" fmla="val 52599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is a delay necessary?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41375" y="6010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Heart contraction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9500" y="5641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Cardiac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5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beats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752600"/>
            <a:ext cx="8651875" cy="4373563"/>
          </a:xfrm>
        </p:spPr>
        <p:txBody>
          <a:bodyPr/>
          <a:lstStyle/>
          <a:p>
            <a:r>
              <a:rPr lang="en-US" dirty="0" smtClean="0"/>
              <a:t>The sounds are caused by the AV valves and semilunar valves closing which changes blood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5" y="2662576"/>
            <a:ext cx="4302125" cy="39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electrocardiogram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75" y="1673225"/>
            <a:ext cx="4813300" cy="4994275"/>
          </a:xfrm>
        </p:spPr>
        <p:txBody>
          <a:bodyPr>
            <a:normAutofit/>
          </a:bodyPr>
          <a:lstStyle/>
          <a:p>
            <a:r>
              <a:rPr lang="en-US" dirty="0" smtClean="0"/>
              <a:t>An ECG is a graph that plots the activity of the SA and AV nodes. </a:t>
            </a:r>
          </a:p>
          <a:p>
            <a:r>
              <a:rPr lang="en-US" b="1" dirty="0" smtClean="0"/>
              <a:t>P wave</a:t>
            </a:r>
            <a:r>
              <a:rPr lang="en-US" dirty="0" smtClean="0"/>
              <a:t>: SA node; atrial systole</a:t>
            </a:r>
          </a:p>
          <a:p>
            <a:r>
              <a:rPr lang="en-US" b="1" dirty="0" smtClean="0"/>
              <a:t>Q point</a:t>
            </a:r>
            <a:r>
              <a:rPr lang="en-US" dirty="0" smtClean="0"/>
              <a:t>: AV node sends impulse</a:t>
            </a:r>
          </a:p>
          <a:p>
            <a:r>
              <a:rPr lang="en-US" b="1" dirty="0" smtClean="0"/>
              <a:t>QRS complex</a:t>
            </a:r>
            <a:r>
              <a:rPr lang="en-US" dirty="0" smtClean="0"/>
              <a:t>: spread of AV impulse to ventricles; ventricular </a:t>
            </a:r>
            <a:r>
              <a:rPr lang="en-US" dirty="0" err="1" smtClean="0"/>
              <a:t>sysole</a:t>
            </a:r>
            <a:endParaRPr lang="en-US" dirty="0" smtClean="0"/>
          </a:p>
          <a:p>
            <a:r>
              <a:rPr lang="en-US" b="1" dirty="0" smtClean="0"/>
              <a:t>T wave</a:t>
            </a:r>
            <a:r>
              <a:rPr lang="en-US" dirty="0" smtClean="0"/>
              <a:t>: AV node is repolarizing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71181"/>
            <a:ext cx="5257800" cy="5186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6679" y="21615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ECG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9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pacemakers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4178300" cy="47720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Problem: slow</a:t>
            </a:r>
            <a:r>
              <a:rPr lang="en-US" dirty="0"/>
              <a:t>, fast or irregular </a:t>
            </a:r>
            <a:r>
              <a:rPr lang="en-US" dirty="0" smtClean="0"/>
              <a:t>heartbeats</a:t>
            </a:r>
          </a:p>
          <a:p>
            <a:r>
              <a:rPr lang="en-US" dirty="0" smtClean="0"/>
              <a:t>Implanted battery operated device that helps trigger the cardiac cycle regularly by sending electrical shocks</a:t>
            </a:r>
          </a:p>
          <a:p>
            <a:r>
              <a:rPr lang="en-US" dirty="0" smtClean="0"/>
              <a:t>It is threaded to blood vessels that lead to heart</a:t>
            </a:r>
          </a:p>
          <a:p>
            <a:r>
              <a:rPr lang="en-US" dirty="0" smtClean="0"/>
              <a:t>Stimulates the heart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0" y="2062163"/>
            <a:ext cx="461818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defibrillators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9" y="1752601"/>
            <a:ext cx="4810125" cy="20209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Ventricular fibrillation is where the ventricle muscle cells contract in a highly irregular way </a:t>
            </a:r>
          </a:p>
          <a:p>
            <a:r>
              <a:rPr lang="en-US" dirty="0" smtClean="0"/>
              <a:t>Problem: heart attack, </a:t>
            </a:r>
            <a:r>
              <a:rPr lang="en-US" b="1" dirty="0" smtClean="0"/>
              <a:t>arrhythmia. </a:t>
            </a:r>
          </a:p>
          <a:p>
            <a:r>
              <a:rPr lang="en-US" dirty="0" smtClean="0"/>
              <a:t>Delivers an electric shock to the heart and resets the SA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701"/>
          <a:stretch/>
        </p:blipFill>
        <p:spPr>
          <a:xfrm>
            <a:off x="227483" y="1704975"/>
            <a:ext cx="3889967" cy="497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977" y="3698875"/>
            <a:ext cx="3291023" cy="2978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500" r="10834"/>
          <a:stretch/>
        </p:blipFill>
        <p:spPr>
          <a:xfrm>
            <a:off x="3730625" y="3773550"/>
            <a:ext cx="2577416" cy="29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1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Hypertension and thrombosis</a:t>
            </a:r>
          </a:p>
          <a:p>
            <a:r>
              <a:rPr lang="en-US" dirty="0" smtClean="0"/>
              <a:t>Blood pressure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09725"/>
            <a:ext cx="8858250" cy="4373563"/>
          </a:xfrm>
        </p:spPr>
        <p:txBody>
          <a:bodyPr/>
          <a:lstStyle/>
          <a:p>
            <a:r>
              <a:rPr lang="en-US" dirty="0" smtClean="0"/>
              <a:t>A clot (thrombus) forms within the blood vessel</a:t>
            </a:r>
          </a:p>
          <a:p>
            <a:r>
              <a:rPr lang="en-US" dirty="0" smtClean="0"/>
              <a:t>In deep vein thrombosis (</a:t>
            </a:r>
            <a:r>
              <a:rPr lang="en-US" b="1" dirty="0" smtClean="0"/>
              <a:t>DVT</a:t>
            </a:r>
            <a:r>
              <a:rPr lang="en-US" dirty="0" smtClean="0"/>
              <a:t>), a clot develops in a larger vein and it can become a problem if it breaks off and blocks off a smaller vein</a:t>
            </a:r>
          </a:p>
          <a:p>
            <a:pPr lvl="1"/>
            <a:r>
              <a:rPr lang="en-US" dirty="0" smtClean="0"/>
              <a:t>Anticoagulant (blood thinners)</a:t>
            </a:r>
          </a:p>
          <a:p>
            <a:r>
              <a:rPr lang="en-US" b="1" dirty="0" smtClean="0"/>
              <a:t>Coronary thrombosis</a:t>
            </a:r>
            <a:r>
              <a:rPr lang="en-US" dirty="0" smtClean="0"/>
              <a:t>: if a thrombus lodges in coronary artery, this results in a myocardial infarction.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5" y="4432300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57350"/>
            <a:ext cx="9143999" cy="4373563"/>
          </a:xfrm>
        </p:spPr>
        <p:txBody>
          <a:bodyPr/>
          <a:lstStyle/>
          <a:p>
            <a:r>
              <a:rPr lang="en-US" dirty="0" smtClean="0"/>
              <a:t>Elevated blood pressure, which measures the force that blood pushes on the arterial walls</a:t>
            </a:r>
          </a:p>
          <a:p>
            <a:r>
              <a:rPr lang="en-US" dirty="0" smtClean="0"/>
              <a:t>Blood pressure increases when:</a:t>
            </a:r>
          </a:p>
          <a:p>
            <a:pPr lvl="1"/>
            <a:r>
              <a:rPr lang="en-US" dirty="0" smtClean="0"/>
              <a:t>Narrow lumen</a:t>
            </a:r>
          </a:p>
          <a:p>
            <a:pPr lvl="1"/>
            <a:r>
              <a:rPr lang="en-US" dirty="0" smtClean="0"/>
              <a:t>High blood volume</a:t>
            </a:r>
          </a:p>
          <a:p>
            <a:pPr lvl="1"/>
            <a:r>
              <a:rPr lang="en-US" dirty="0" smtClean="0"/>
              <a:t>Loss of elasticity</a:t>
            </a:r>
          </a:p>
          <a:p>
            <a:pPr lvl="1"/>
            <a:r>
              <a:rPr lang="en-US" dirty="0" smtClean="0"/>
              <a:t>Build up of plaque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50" y="3556001"/>
            <a:ext cx="6026450" cy="31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890000" cy="4978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Structure of cardiac muscle cells allows propagation of stimuli through the heart wall</a:t>
            </a:r>
          </a:p>
          <a:p>
            <a:r>
              <a:rPr lang="en-US" dirty="0" smtClean="0"/>
              <a:t>Signals from the SA node that cause contraction cannot pass directly from atria to ventricles</a:t>
            </a:r>
          </a:p>
          <a:p>
            <a:r>
              <a:rPr lang="en-US" dirty="0" smtClean="0"/>
              <a:t>There is a delay between the arrival and passing on of a stimulus at the AV node</a:t>
            </a:r>
          </a:p>
          <a:p>
            <a:r>
              <a:rPr lang="en-US" dirty="0" smtClean="0"/>
              <a:t>This delay allows time for atrial systole before the AV valves close</a:t>
            </a:r>
          </a:p>
          <a:p>
            <a:r>
              <a:rPr lang="en-US" dirty="0" smtClean="0"/>
              <a:t>Conducting </a:t>
            </a:r>
            <a:r>
              <a:rPr lang="en-US" dirty="0" err="1" smtClean="0"/>
              <a:t>fibres</a:t>
            </a:r>
            <a:r>
              <a:rPr lang="en-US" dirty="0" smtClean="0"/>
              <a:t> ensure coordinated contraction of the entire ventricle wall</a:t>
            </a:r>
          </a:p>
          <a:p>
            <a:r>
              <a:rPr lang="en-US" dirty="0" smtClean="0"/>
              <a:t>Normal heart sounds are caused by the AV valves and semilunar valves closing causing changes in blood flow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</a:t>
            </a:r>
            <a:r>
              <a:rPr lang="en-US" dirty="0" err="1" smtClean="0"/>
              <a:t>chd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This is a slow progressive build up of plaque in arteries and the problems that result from it</a:t>
            </a:r>
          </a:p>
          <a:p>
            <a:r>
              <a:rPr lang="en-US" dirty="0" smtClean="0"/>
              <a:t>Overweight</a:t>
            </a:r>
          </a:p>
          <a:p>
            <a:r>
              <a:rPr lang="en-US" dirty="0"/>
              <a:t>H</a:t>
            </a:r>
            <a:r>
              <a:rPr lang="en-US" dirty="0" smtClean="0"/>
              <a:t>igh blood pressure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Sedentary lifestyle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Overeating</a:t>
            </a:r>
          </a:p>
          <a:p>
            <a:r>
              <a:rPr lang="en-US" dirty="0" smtClean="0"/>
              <a:t>And MANY more…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75" y="295275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5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3773436"/>
            <a:ext cx="8778875" cy="308456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/>
              <a:t>Applications and Skills:</a:t>
            </a:r>
          </a:p>
          <a:p>
            <a:r>
              <a:rPr lang="en-US" dirty="0" smtClean="0"/>
              <a:t>A: Use of artificial pacemakers to regulate the heart rate</a:t>
            </a:r>
          </a:p>
          <a:p>
            <a:r>
              <a:rPr lang="en-US" dirty="0" smtClean="0"/>
              <a:t>A: Use of defibrillation to treat life-threatening cardiac conditions</a:t>
            </a:r>
          </a:p>
          <a:p>
            <a:r>
              <a:rPr lang="en-US" dirty="0" smtClean="0"/>
              <a:t>A: causes and consequences of hypertension and thrombosis</a:t>
            </a:r>
          </a:p>
          <a:p>
            <a:r>
              <a:rPr lang="en-US" dirty="0" smtClean="0"/>
              <a:t>S: measurement and interpretation of the heart rate under different conditions</a:t>
            </a:r>
          </a:p>
          <a:p>
            <a:r>
              <a:rPr lang="en-US" dirty="0" smtClean="0"/>
              <a:t>S: Interpretation of systolic and diastolic blood pressure measurements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5" y="1666988"/>
            <a:ext cx="8778875" cy="327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Applications and Skills:</a:t>
            </a:r>
          </a:p>
          <a:p>
            <a:r>
              <a:rPr lang="en-US" dirty="0" smtClean="0"/>
              <a:t>S: Mapping of the cardiac cycle to a normal ECG trace</a:t>
            </a:r>
          </a:p>
          <a:p>
            <a:r>
              <a:rPr lang="en-US" dirty="0" smtClean="0"/>
              <a:t>S: Analysis of epidemiological data relating to the incidence of CHD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5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Heart muscle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1529" r="-81529"/>
          <a:stretch>
            <a:fillRect/>
          </a:stretch>
        </p:blipFill>
        <p:spPr>
          <a:xfrm>
            <a:off x="1220799" y="225825"/>
            <a:ext cx="11102486" cy="5900338"/>
          </a:xfrm>
        </p:spPr>
      </p:pic>
      <p:sp>
        <p:nvSpPr>
          <p:cNvPr id="4" name="Rectangle 3"/>
          <p:cNvSpPr/>
          <p:nvPr/>
        </p:nvSpPr>
        <p:spPr>
          <a:xfrm>
            <a:off x="2442979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Myogenic Heart Contraction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5674" y="2131491"/>
            <a:ext cx="24087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is heart muscle different from skeletal muscle?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283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6 at 5.3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27" r="-27727"/>
          <a:stretch>
            <a:fillRect/>
          </a:stretch>
        </p:blipFill>
        <p:spPr>
          <a:xfrm>
            <a:off x="-1236201" y="274638"/>
            <a:ext cx="11605580" cy="63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Draw on the locations of the SA and AV nodes. </a:t>
            </a:r>
          </a:p>
          <a:p>
            <a:r>
              <a:rPr lang="en-US" dirty="0" smtClean="0"/>
              <a:t>Explain what the SA node does. Use arrows to show where impulses are sent.</a:t>
            </a:r>
          </a:p>
          <a:p>
            <a:r>
              <a:rPr lang="en-US" dirty="0" smtClean="0"/>
              <a:t>Explain what the AV node does. Use arrows to show where impulses are sent.</a:t>
            </a:r>
          </a:p>
          <a:p>
            <a:r>
              <a:rPr lang="en-US" dirty="0" smtClean="0"/>
              <a:t>State the time delay between atrial and ventricular systole and explain why this is important. </a:t>
            </a:r>
          </a:p>
          <a:p>
            <a:r>
              <a:rPr lang="en-US" dirty="0" smtClean="0"/>
              <a:t>Locate and label the location of the medulla in the brain</a:t>
            </a:r>
          </a:p>
          <a:p>
            <a:r>
              <a:rPr lang="en-US" dirty="0" smtClean="0"/>
              <a:t>State what the medulla detects</a:t>
            </a:r>
          </a:p>
          <a:p>
            <a:r>
              <a:rPr lang="en-US" dirty="0" smtClean="0"/>
              <a:t>Draw and label the nerves from the medulla to the heart.</a:t>
            </a:r>
          </a:p>
          <a:p>
            <a:r>
              <a:rPr lang="en-US" dirty="0" smtClean="0"/>
              <a:t>Explain how the medulla controls heart rate during times of excitement/exercise. (different nerves to speed up and slow does the heart rate).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7892" y="6194372"/>
            <a:ext cx="159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298, 299, 301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09-07 at 4.53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44" r="-99244"/>
          <a:stretch>
            <a:fillRect/>
          </a:stretch>
        </p:blipFill>
        <p:spPr>
          <a:xfrm>
            <a:off x="-1245688" y="157170"/>
            <a:ext cx="11705323" cy="6437477"/>
          </a:xfrm>
        </p:spPr>
      </p:pic>
    </p:spTree>
    <p:extLst>
      <p:ext uri="{BB962C8B-B14F-4D97-AF65-F5344CB8AC3E}">
        <p14:creationId xmlns:p14="http://schemas.microsoft.com/office/powerpoint/2010/main" val="418054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muscle </a:t>
            </a:r>
            <a:r>
              <a:rPr lang="en-US" dirty="0" smtClean="0"/>
              <a:t>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307" r="-20307"/>
          <a:stretch>
            <a:fillRect/>
          </a:stretch>
        </p:blipFill>
        <p:spPr>
          <a:xfrm>
            <a:off x="-1309873" y="1306412"/>
            <a:ext cx="9973991" cy="5300607"/>
          </a:xfrm>
        </p:spPr>
      </p:pic>
      <p:sp>
        <p:nvSpPr>
          <p:cNvPr id="5" name="TextBox 4"/>
          <p:cNvSpPr txBox="1"/>
          <p:nvPr/>
        </p:nvSpPr>
        <p:spPr>
          <a:xfrm>
            <a:off x="7364257" y="1999309"/>
            <a:ext cx="1779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page 685 to annotate your diagram describing the structure of cardiac muscle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02" y="2143125"/>
            <a:ext cx="5076598" cy="384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Cardiac muscle needs to work as a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399"/>
            <a:ext cx="4191001" cy="5181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Functional unit is the </a:t>
            </a:r>
            <a:r>
              <a:rPr lang="en-US" b="1" dirty="0" smtClean="0"/>
              <a:t>sarcomere</a:t>
            </a:r>
          </a:p>
          <a:p>
            <a:r>
              <a:rPr lang="en-US" dirty="0" smtClean="0"/>
              <a:t>Cells shorter and wider with one nucleus</a:t>
            </a:r>
          </a:p>
          <a:p>
            <a:r>
              <a:rPr lang="en-US" dirty="0" smtClean="0"/>
              <a:t>Y shaped – allows waves of depolarization to spread</a:t>
            </a:r>
          </a:p>
          <a:p>
            <a:r>
              <a:rPr lang="en-US" dirty="0" smtClean="0"/>
              <a:t>Where one cell contacts another there is an intercalated disc</a:t>
            </a:r>
          </a:p>
          <a:p>
            <a:r>
              <a:rPr lang="en-US" b="1" dirty="0" smtClean="0"/>
              <a:t>Gap junctions</a:t>
            </a:r>
            <a:r>
              <a:rPr lang="en-US" dirty="0" smtClean="0"/>
              <a:t> allow cytoplasm to freely pass between them so electrical signals can travel between cells </a:t>
            </a:r>
            <a:endParaRPr lang="en-US" dirty="0"/>
          </a:p>
          <a:p>
            <a:r>
              <a:rPr lang="en-US" dirty="0" smtClean="0"/>
              <a:t>Heavily vascularized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5556250" y="2952750"/>
            <a:ext cx="1508125" cy="12382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62712" y="2143124"/>
            <a:ext cx="1508125" cy="55562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882</TotalTime>
  <Words>892</Words>
  <Application>Microsoft Macintosh PowerPoint</Application>
  <PresentationFormat>On-screen Show (4:3)</PresentationFormat>
  <Paragraphs>114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D4 the heart</vt:lpstr>
      <vt:lpstr>Learning objectives</vt:lpstr>
      <vt:lpstr>Learning objectives</vt:lpstr>
      <vt:lpstr>Heart muscle</vt:lpstr>
      <vt:lpstr>PowerPoint Presentation</vt:lpstr>
      <vt:lpstr>Control of Heart Rate</vt:lpstr>
      <vt:lpstr>PowerPoint Presentation</vt:lpstr>
      <vt:lpstr>Cardiac muscle Cells</vt:lpstr>
      <vt:lpstr>Cardiac muscle needs to work as a unit</vt:lpstr>
      <vt:lpstr>PowerPoint Presentation</vt:lpstr>
      <vt:lpstr>Myogenic control of heart</vt:lpstr>
      <vt:lpstr>Heart beats</vt:lpstr>
      <vt:lpstr>electrocardiogram trace</vt:lpstr>
      <vt:lpstr>Artificial pacemakers</vt:lpstr>
      <vt:lpstr>defibrillators</vt:lpstr>
      <vt:lpstr>Qs</vt:lpstr>
      <vt:lpstr>HW</vt:lpstr>
      <vt:lpstr>thrombosis</vt:lpstr>
      <vt:lpstr>hypertension</vt:lpstr>
      <vt:lpstr>Risk factors for chd</vt:lpstr>
    </vt:vector>
  </TitlesOfParts>
  <Company>VSA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 So</dc:creator>
  <cp:lastModifiedBy>Thomas Kitwood</cp:lastModifiedBy>
  <cp:revision>73</cp:revision>
  <dcterms:created xsi:type="dcterms:W3CDTF">2015-11-03T04:40:49Z</dcterms:created>
  <dcterms:modified xsi:type="dcterms:W3CDTF">2017-03-03T03:22:59Z</dcterms:modified>
</cp:coreProperties>
</file>