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0"/>
  </p:notesMasterIdLst>
  <p:sldIdLst>
    <p:sldId id="256" r:id="rId2"/>
    <p:sldId id="287" r:id="rId3"/>
    <p:sldId id="257" r:id="rId4"/>
    <p:sldId id="276" r:id="rId5"/>
    <p:sldId id="288" r:id="rId6"/>
    <p:sldId id="278" r:id="rId7"/>
    <p:sldId id="289" r:id="rId8"/>
    <p:sldId id="290" r:id="rId9"/>
    <p:sldId id="292" r:id="rId10"/>
    <p:sldId id="291" r:id="rId11"/>
    <p:sldId id="279" r:id="rId12"/>
    <p:sldId id="277" r:id="rId13"/>
    <p:sldId id="280" r:id="rId14"/>
    <p:sldId id="281" r:id="rId15"/>
    <p:sldId id="282" r:id="rId16"/>
    <p:sldId id="283" r:id="rId17"/>
    <p:sldId id="286" r:id="rId18"/>
    <p:sldId id="28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35" autoAdjust="0"/>
  </p:normalViewPr>
  <p:slideViewPr>
    <p:cSldViewPr snapToGrid="0" snapToObjects="1">
      <p:cViewPr varScale="1">
        <p:scale>
          <a:sx n="98" d="100"/>
          <a:sy n="98" d="100"/>
        </p:scale>
        <p:origin x="-13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0067913-18F1-F843-99F4-702B2545ED54}" type="datetimeFigureOut">
              <a:rPr lang="en-US" smtClean="0"/>
              <a:t>28/2/17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5A31B5C-9149-FA47-B0E6-151BA9CE985D}" type="slidenum">
              <a:rPr lang="en-US" smtClean="0"/>
              <a:t>‹#›</a:t>
            </a:fld>
            <a:endParaRPr lang="en-US"/>
          </a:p>
        </p:txBody>
      </p:sp>
    </p:spTree>
    <p:extLst>
      <p:ext uri="{BB962C8B-B14F-4D97-AF65-F5344CB8AC3E}">
        <p14:creationId xmlns:p14="http://schemas.microsoft.com/office/powerpoint/2010/main" val="3258222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two supplies necessary? Blood from hepatic portal vein is low in oxygen as it comes from the aorta and dissociates most oxygen to the stomach and intestines first before going to liver</a:t>
            </a:r>
          </a:p>
          <a:p>
            <a:r>
              <a:rPr lang="en-US" dirty="0" smtClean="0"/>
              <a:t>Variables in quantity of nutrients HPV</a:t>
            </a:r>
          </a:p>
          <a:p>
            <a:r>
              <a:rPr lang="en-US" dirty="0" smtClean="0"/>
              <a:t>Low pressure in HPV </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6</a:t>
            </a:fld>
            <a:endParaRPr lang="en-US"/>
          </a:p>
        </p:txBody>
      </p:sp>
    </p:spTree>
    <p:extLst>
      <p:ext uri="{BB962C8B-B14F-4D97-AF65-F5344CB8AC3E}">
        <p14:creationId xmlns:p14="http://schemas.microsoft.com/office/powerpoint/2010/main" val="21919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adaptations</a:t>
            </a:r>
            <a:r>
              <a:rPr lang="en-US" baseline="0" dirty="0" smtClean="0"/>
              <a:t> of </a:t>
            </a:r>
            <a:r>
              <a:rPr lang="en-US" baseline="0" dirty="0" err="1" smtClean="0"/>
              <a:t>Kupffer</a:t>
            </a:r>
            <a:r>
              <a:rPr lang="en-US" baseline="0" dirty="0" smtClean="0"/>
              <a:t> cells: lots of lysosomes</a:t>
            </a:r>
          </a:p>
          <a:p>
            <a:endParaRPr lang="en-US" baseline="0" dirty="0" smtClean="0"/>
          </a:p>
          <a:p>
            <a:r>
              <a:rPr lang="en-US" baseline="0" dirty="0" smtClean="0"/>
              <a:t>Alcohol, drugs, pesticides, preservatives</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12</a:t>
            </a:fld>
            <a:endParaRPr lang="en-US"/>
          </a:p>
        </p:txBody>
      </p:sp>
    </p:spTree>
    <p:extLst>
      <p:ext uri="{BB962C8B-B14F-4D97-AF65-F5344CB8AC3E}">
        <p14:creationId xmlns:p14="http://schemas.microsoft.com/office/powerpoint/2010/main" val="258270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a:t>
            </a:r>
            <a:r>
              <a:rPr lang="en-US" baseline="0" dirty="0" smtClean="0"/>
              <a:t> RBCs need to be replaced? </a:t>
            </a:r>
            <a:r>
              <a:rPr lang="en-US" baseline="0" dirty="0" err="1" smtClean="0"/>
              <a:t>Anucleate</a:t>
            </a:r>
            <a:r>
              <a:rPr lang="en-US" baseline="0" dirty="0" smtClean="0"/>
              <a:t> so can’t undergo mitosis or make new proteins</a:t>
            </a:r>
            <a:endParaRPr lang="en-US" dirty="0" smtClean="0"/>
          </a:p>
          <a:p>
            <a:r>
              <a:rPr lang="en-US" dirty="0" smtClean="0"/>
              <a:t>4</a:t>
            </a:r>
            <a:r>
              <a:rPr lang="en-US" baseline="0" dirty="0" smtClean="0"/>
              <a:t> month lifespan; replaced every 120 days by blood forming tissue in bone marrow</a:t>
            </a:r>
          </a:p>
          <a:p>
            <a:r>
              <a:rPr lang="en-US" baseline="0" dirty="0" smtClean="0"/>
              <a:t>4 polypeptides, 4 </a:t>
            </a:r>
            <a:r>
              <a:rPr lang="en-US" baseline="0" dirty="0" err="1" smtClean="0"/>
              <a:t>hemes</a:t>
            </a:r>
            <a:r>
              <a:rPr lang="en-US" baseline="0" dirty="0" smtClean="0"/>
              <a:t>, 4 iron atoms</a:t>
            </a:r>
          </a:p>
          <a:p>
            <a:r>
              <a:rPr lang="en-US" baseline="0" dirty="0" smtClean="0"/>
              <a:t>Bilirubin = bile pigment</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13</a:t>
            </a:fld>
            <a:endParaRPr lang="en-US"/>
          </a:p>
        </p:txBody>
      </p:sp>
    </p:spTree>
    <p:extLst>
      <p:ext uri="{BB962C8B-B14F-4D97-AF65-F5344CB8AC3E}">
        <p14:creationId xmlns:p14="http://schemas.microsoft.com/office/powerpoint/2010/main" val="136520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Blue/green</a:t>
            </a:r>
            <a:r>
              <a:rPr lang="en-US" baseline="0" dirty="0" smtClean="0"/>
              <a:t> light treatment: changes shape/structure of bilirubin so it can be eliminated in waste. Gives time for liver to mature; can lead to acute bilirubin encephalopathy</a:t>
            </a:r>
            <a:endParaRPr lang="en-US" dirty="0"/>
          </a:p>
        </p:txBody>
      </p:sp>
      <p:sp>
        <p:nvSpPr>
          <p:cNvPr id="4" name="Slide Number Placeholder 3"/>
          <p:cNvSpPr>
            <a:spLocks noGrp="1"/>
          </p:cNvSpPr>
          <p:nvPr>
            <p:ph type="sldNum" sz="quarter" idx="10"/>
          </p:nvPr>
        </p:nvSpPr>
        <p:spPr/>
        <p:txBody>
          <a:bodyPr/>
          <a:lstStyle/>
          <a:p>
            <a:fld id="{F5A31B5C-9149-FA47-B0E6-151BA9CE985D}" type="slidenum">
              <a:rPr lang="en-US" smtClean="0"/>
              <a:t>17</a:t>
            </a:fld>
            <a:endParaRPr lang="en-US"/>
          </a:p>
        </p:txBody>
      </p:sp>
    </p:spTree>
    <p:extLst>
      <p:ext uri="{BB962C8B-B14F-4D97-AF65-F5344CB8AC3E}">
        <p14:creationId xmlns:p14="http://schemas.microsoft.com/office/powerpoint/2010/main" val="393359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28/2/17</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28/2/17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28/2/17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28/2/17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28/2/17</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28/2/17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28/2/17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28/2/17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28/2/17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28/2/17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28/2/17</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28/2/17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Option d</a:t>
            </a:r>
            <a:endParaRPr lang="en-US" dirty="0"/>
          </a:p>
        </p:txBody>
      </p:sp>
      <p:sp>
        <p:nvSpPr>
          <p:cNvPr id="3" name="Title 2"/>
          <p:cNvSpPr>
            <a:spLocks noGrp="1"/>
          </p:cNvSpPr>
          <p:nvPr>
            <p:ph type="ctrTitle"/>
          </p:nvPr>
        </p:nvSpPr>
        <p:spPr/>
        <p:txBody>
          <a:bodyPr/>
          <a:lstStyle/>
          <a:p>
            <a:r>
              <a:rPr lang="en-US" dirty="0" smtClean="0"/>
              <a:t>D3 functions </a:t>
            </a:r>
            <a:r>
              <a:rPr lang="en-US" smtClean="0"/>
              <a:t>of the liver</a:t>
            </a:r>
            <a:endParaRPr lang="en-US" dirty="0"/>
          </a:p>
        </p:txBody>
      </p:sp>
    </p:spTree>
    <p:extLst>
      <p:ext uri="{BB962C8B-B14F-4D97-AF65-F5344CB8AC3E}">
        <p14:creationId xmlns:p14="http://schemas.microsoft.com/office/powerpoint/2010/main" val="25323855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696" b="7696"/>
          <a:stretch>
            <a:fillRect/>
          </a:stretch>
        </p:blipFill>
        <p:spPr>
          <a:xfrm>
            <a:off x="0" y="184687"/>
            <a:ext cx="6155394" cy="3271241"/>
          </a:xfrm>
        </p:spPr>
      </p:pic>
      <p:pic>
        <p:nvPicPr>
          <p:cNvPr id="5" name="Picture 4"/>
          <p:cNvPicPr>
            <a:picLocks noChangeAspect="1"/>
          </p:cNvPicPr>
          <p:nvPr/>
        </p:nvPicPr>
        <p:blipFill>
          <a:blip r:embed="rId3"/>
          <a:stretch>
            <a:fillRect/>
          </a:stretch>
        </p:blipFill>
        <p:spPr>
          <a:xfrm>
            <a:off x="4205247" y="3455928"/>
            <a:ext cx="3913888" cy="3402072"/>
          </a:xfrm>
          <a:prstGeom prst="rect">
            <a:avLst/>
          </a:prstGeom>
        </p:spPr>
      </p:pic>
    </p:spTree>
    <p:extLst>
      <p:ext uri="{BB962C8B-B14F-4D97-AF65-F5344CB8AC3E}">
        <p14:creationId xmlns:p14="http://schemas.microsoft.com/office/powerpoint/2010/main" val="8100139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17853"/>
            <a:ext cx="8260672" cy="1039427"/>
          </a:xfrm>
        </p:spPr>
        <p:txBody>
          <a:bodyPr>
            <a:normAutofit/>
          </a:bodyPr>
          <a:lstStyle/>
          <a:p>
            <a:r>
              <a:rPr lang="en-US" sz="2800" dirty="0" smtClean="0"/>
              <a:t>Sinusoids are different to capillaries</a:t>
            </a:r>
            <a:endParaRPr lang="en-US" sz="2800" dirty="0"/>
          </a:p>
        </p:txBody>
      </p:sp>
      <p:sp>
        <p:nvSpPr>
          <p:cNvPr id="3" name="Content Placeholder 2"/>
          <p:cNvSpPr>
            <a:spLocks noGrp="1"/>
          </p:cNvSpPr>
          <p:nvPr>
            <p:ph idx="1"/>
          </p:nvPr>
        </p:nvSpPr>
        <p:spPr>
          <a:xfrm>
            <a:off x="111124" y="4110949"/>
            <a:ext cx="8687849" cy="4978400"/>
          </a:xfrm>
        </p:spPr>
        <p:txBody>
          <a:bodyPr>
            <a:normAutofit/>
          </a:bodyPr>
          <a:lstStyle/>
          <a:p>
            <a:r>
              <a:rPr lang="en-US" sz="2000" dirty="0" smtClean="0"/>
              <a:t>Wider</a:t>
            </a:r>
          </a:p>
          <a:p>
            <a:r>
              <a:rPr lang="en-US" sz="2000" dirty="0" smtClean="0"/>
              <a:t>Lined by endothelial cells with gaps that allow large molecules (proteins) to be exchanged between hepatocytes and blood</a:t>
            </a:r>
          </a:p>
          <a:p>
            <a:r>
              <a:rPr lang="en-US" sz="2000" dirty="0" smtClean="0"/>
              <a:t>Hepatocytes in direct contact with blood</a:t>
            </a:r>
          </a:p>
          <a:p>
            <a:r>
              <a:rPr lang="en-US" sz="2000" b="1" dirty="0" err="1" smtClean="0"/>
              <a:t>Kupffer</a:t>
            </a:r>
            <a:r>
              <a:rPr lang="en-US" sz="2000" b="1" dirty="0" smtClean="0"/>
              <a:t> cells </a:t>
            </a:r>
            <a:r>
              <a:rPr lang="en-US" sz="2000" dirty="0" smtClean="0"/>
              <a:t>that break down hemoglobin released from “old” erythrocytes</a:t>
            </a:r>
          </a:p>
          <a:p>
            <a:r>
              <a:rPr lang="en-US" sz="2000" dirty="0" smtClean="0"/>
              <a:t>Receive mix of blood from hepatic portal vein and hepatic artery</a:t>
            </a:r>
          </a:p>
          <a:p>
            <a:endParaRPr lang="en-US" sz="2000" dirty="0"/>
          </a:p>
        </p:txBody>
      </p:sp>
      <p:pic>
        <p:nvPicPr>
          <p:cNvPr id="5" name="Content Placeholder 3"/>
          <p:cNvPicPr>
            <a:picLocks noChangeAspect="1"/>
          </p:cNvPicPr>
          <p:nvPr/>
        </p:nvPicPr>
        <p:blipFill>
          <a:blip r:embed="rId2"/>
          <a:srcRect t="7696" b="7696"/>
          <a:stretch>
            <a:fillRect/>
          </a:stretch>
        </p:blipFill>
        <p:spPr>
          <a:xfrm>
            <a:off x="1542088" y="972205"/>
            <a:ext cx="6155394" cy="3271241"/>
          </a:xfrm>
          <a:prstGeom prst="rect">
            <a:avLst/>
          </a:prstGeom>
        </p:spPr>
      </p:pic>
    </p:spTree>
    <p:extLst>
      <p:ext uri="{BB962C8B-B14F-4D97-AF65-F5344CB8AC3E}">
        <p14:creationId xmlns:p14="http://schemas.microsoft.com/office/powerpoint/2010/main" val="24352150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Liver removes toxins</a:t>
            </a:r>
            <a:endParaRPr lang="en-US" dirty="0"/>
          </a:p>
        </p:txBody>
      </p:sp>
      <p:sp>
        <p:nvSpPr>
          <p:cNvPr id="3" name="Content Placeholder 2"/>
          <p:cNvSpPr>
            <a:spLocks noGrp="1"/>
          </p:cNvSpPr>
          <p:nvPr>
            <p:ph idx="1"/>
          </p:nvPr>
        </p:nvSpPr>
        <p:spPr>
          <a:xfrm>
            <a:off x="457199" y="1752600"/>
            <a:ext cx="4924425" cy="4784725"/>
          </a:xfrm>
        </p:spPr>
        <p:txBody>
          <a:bodyPr>
            <a:normAutofit/>
          </a:bodyPr>
          <a:lstStyle/>
          <a:p>
            <a:pPr marL="114300" indent="0">
              <a:buNone/>
            </a:pPr>
            <a:r>
              <a:rPr lang="en-US" dirty="0" smtClean="0">
                <a:solidFill>
                  <a:srgbClr val="0000FF"/>
                </a:solidFill>
              </a:rPr>
              <a:t>What kinds of toxins does the liver eliminate?</a:t>
            </a:r>
          </a:p>
          <a:p>
            <a:r>
              <a:rPr lang="en-US" dirty="0" smtClean="0"/>
              <a:t>Hepatocytes</a:t>
            </a:r>
            <a:r>
              <a:rPr lang="en-US" dirty="0" smtClean="0"/>
              <a:t>: extract toxins from plasma and modify them chemically to make it less harmful and water soluble in order to be eliminated by </a:t>
            </a:r>
            <a:r>
              <a:rPr lang="en-US" dirty="0" smtClean="0"/>
              <a:t>kidneys</a:t>
            </a:r>
          </a:p>
          <a:p>
            <a:r>
              <a:rPr lang="en-US" dirty="0" err="1" smtClean="0"/>
              <a:t>E.g</a:t>
            </a:r>
            <a:r>
              <a:rPr lang="en-US" dirty="0" smtClean="0"/>
              <a:t> alcohol is broken down by ethanol dehydrogenase </a:t>
            </a:r>
          </a:p>
          <a:p>
            <a:r>
              <a:rPr lang="en-US" dirty="0" err="1" smtClean="0"/>
              <a:t>E.g</a:t>
            </a:r>
            <a:r>
              <a:rPr lang="en-US" dirty="0" smtClean="0"/>
              <a:t> ammonia to urea</a:t>
            </a:r>
            <a:endParaRPr lang="en-US" dirty="0"/>
          </a:p>
        </p:txBody>
      </p:sp>
      <p:pic>
        <p:nvPicPr>
          <p:cNvPr id="4" name="Picture 3"/>
          <p:cNvPicPr>
            <a:picLocks noChangeAspect="1"/>
          </p:cNvPicPr>
          <p:nvPr/>
        </p:nvPicPr>
        <p:blipFill>
          <a:blip r:embed="rId3"/>
          <a:stretch>
            <a:fillRect/>
          </a:stretch>
        </p:blipFill>
        <p:spPr>
          <a:xfrm>
            <a:off x="5664200" y="1606518"/>
            <a:ext cx="3022600" cy="4930807"/>
          </a:xfrm>
          <a:prstGeom prst="rect">
            <a:avLst/>
          </a:prstGeom>
        </p:spPr>
      </p:pic>
    </p:spTree>
    <p:extLst>
      <p:ext uri="{BB962C8B-B14F-4D97-AF65-F5344CB8AC3E}">
        <p14:creationId xmlns:p14="http://schemas.microsoft.com/office/powerpoint/2010/main" val="13025371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t>
            </a:r>
            <a:r>
              <a:rPr lang="en-US" sz="2800" dirty="0" smtClean="0"/>
              <a:t>Breakdown and recycling of RBCs</a:t>
            </a:r>
            <a:endParaRPr lang="en-US" sz="2800" dirty="0"/>
          </a:p>
        </p:txBody>
      </p:sp>
      <p:sp>
        <p:nvSpPr>
          <p:cNvPr id="3" name="Content Placeholder 2"/>
          <p:cNvSpPr>
            <a:spLocks noGrp="1"/>
          </p:cNvSpPr>
          <p:nvPr>
            <p:ph idx="1"/>
          </p:nvPr>
        </p:nvSpPr>
        <p:spPr>
          <a:xfrm>
            <a:off x="123825" y="1657350"/>
            <a:ext cx="8829675" cy="4373563"/>
          </a:xfrm>
        </p:spPr>
        <p:txBody>
          <a:bodyPr/>
          <a:lstStyle/>
          <a:p>
            <a:r>
              <a:rPr lang="en-US" dirty="0" err="1" smtClean="0"/>
              <a:t>Englufed</a:t>
            </a:r>
            <a:r>
              <a:rPr lang="en-US" dirty="0" smtClean="0"/>
              <a:t> by </a:t>
            </a:r>
            <a:r>
              <a:rPr lang="en-US" dirty="0" err="1" smtClean="0"/>
              <a:t>Kupffer</a:t>
            </a:r>
            <a:r>
              <a:rPr lang="en-US" dirty="0" smtClean="0"/>
              <a:t> cells (macrophages) </a:t>
            </a:r>
            <a:r>
              <a:rPr lang="en-US" dirty="0" smtClean="0"/>
              <a:t>into their </a:t>
            </a:r>
            <a:r>
              <a:rPr lang="en-US" dirty="0" smtClean="0"/>
              <a:t>components (</a:t>
            </a:r>
            <a:r>
              <a:rPr lang="en-US" dirty="0" err="1" smtClean="0"/>
              <a:t>heme</a:t>
            </a:r>
            <a:r>
              <a:rPr lang="en-US" dirty="0" smtClean="0"/>
              <a:t> group and globin chains).</a:t>
            </a:r>
            <a:endParaRPr lang="en-US" dirty="0" smtClean="0"/>
          </a:p>
          <a:p>
            <a:pPr marL="114300" indent="0">
              <a:buNone/>
            </a:pPr>
            <a:endParaRPr lang="en-US" dirty="0" smtClean="0"/>
          </a:p>
        </p:txBody>
      </p:sp>
      <p:pic>
        <p:nvPicPr>
          <p:cNvPr id="4" name="Picture 3"/>
          <p:cNvPicPr>
            <a:picLocks noChangeAspect="1"/>
          </p:cNvPicPr>
          <p:nvPr/>
        </p:nvPicPr>
        <p:blipFill>
          <a:blip r:embed="rId3"/>
          <a:stretch>
            <a:fillRect/>
          </a:stretch>
        </p:blipFill>
        <p:spPr>
          <a:xfrm>
            <a:off x="4726371" y="3190874"/>
            <a:ext cx="4227129" cy="3343275"/>
          </a:xfrm>
          <a:prstGeom prst="rect">
            <a:avLst/>
          </a:prstGeom>
        </p:spPr>
      </p:pic>
      <p:sp>
        <p:nvSpPr>
          <p:cNvPr id="5" name="Content Placeholder 2"/>
          <p:cNvSpPr txBox="1">
            <a:spLocks/>
          </p:cNvSpPr>
          <p:nvPr/>
        </p:nvSpPr>
        <p:spPr>
          <a:xfrm>
            <a:off x="97221" y="2554288"/>
            <a:ext cx="4629150" cy="4170893"/>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AAs in chains are recycled; hemoglobin is broken down into iron and </a:t>
            </a:r>
            <a:r>
              <a:rPr lang="en-US" b="1" dirty="0" smtClean="0"/>
              <a:t>bilirubin.</a:t>
            </a:r>
            <a:r>
              <a:rPr lang="en-US" dirty="0" smtClean="0"/>
              <a:t> </a:t>
            </a:r>
          </a:p>
          <a:p>
            <a:r>
              <a:rPr lang="en-US" dirty="0" smtClean="0"/>
              <a:t>Bilirubin is </a:t>
            </a:r>
            <a:r>
              <a:rPr lang="en-US" dirty="0" smtClean="0"/>
              <a:t>released into the blood then into hepatocytes and then released in bile</a:t>
            </a:r>
            <a:endParaRPr lang="en-US" dirty="0" smtClean="0"/>
          </a:p>
          <a:p>
            <a:r>
              <a:rPr lang="en-US" dirty="0" smtClean="0"/>
              <a:t>Iron is transported to liver and spleen for storage or to bone marrow for </a:t>
            </a:r>
            <a:r>
              <a:rPr lang="en-US" dirty="0" smtClean="0"/>
              <a:t>reuse (attached to transferrin). Stem cells in bone marrow have a many receptors for transferrin. Once inside the cell the iron joins the developing </a:t>
            </a:r>
            <a:r>
              <a:rPr lang="en-US" dirty="0" err="1" smtClean="0"/>
              <a:t>heme</a:t>
            </a:r>
            <a:r>
              <a:rPr lang="en-US" dirty="0" smtClean="0"/>
              <a:t> groups</a:t>
            </a:r>
            <a:endParaRPr lang="en-US" dirty="0" smtClean="0"/>
          </a:p>
          <a:p>
            <a:endParaRPr lang="en-US" dirty="0" smtClean="0"/>
          </a:p>
        </p:txBody>
      </p:sp>
    </p:spTree>
    <p:extLst>
      <p:ext uri="{BB962C8B-B14F-4D97-AF65-F5344CB8AC3E}">
        <p14:creationId xmlns:p14="http://schemas.microsoft.com/office/powerpoint/2010/main" val="954379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08372"/>
            <a:ext cx="8572500" cy="1039427"/>
          </a:xfrm>
        </p:spPr>
        <p:txBody>
          <a:bodyPr>
            <a:normAutofit fontScale="90000"/>
          </a:bodyPr>
          <a:lstStyle/>
          <a:p>
            <a:r>
              <a:rPr lang="en-US" dirty="0" smtClean="0"/>
              <a:t>3)Regulation of nutrients in blood</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smtClean="0"/>
              <a:t>Liver intercepts blood from to ensure that nutrients are within a homeostatic range</a:t>
            </a:r>
          </a:p>
          <a:p>
            <a:r>
              <a:rPr lang="en-US" dirty="0" smtClean="0"/>
              <a:t>Blood glucose </a:t>
            </a:r>
            <a:r>
              <a:rPr lang="en-US" dirty="0" smtClean="0"/>
              <a:t>concentration (conversion to glycogen)</a:t>
            </a:r>
            <a:endParaRPr lang="en-US" dirty="0" smtClean="0"/>
          </a:p>
          <a:p>
            <a:r>
              <a:rPr lang="en-US" dirty="0" smtClean="0"/>
              <a:t>Breakdown of excessive proteins/amino </a:t>
            </a:r>
            <a:r>
              <a:rPr lang="en-US" dirty="0" smtClean="0"/>
              <a:t>acids (can’t be stored)</a:t>
            </a:r>
            <a:endParaRPr lang="en-US" dirty="0" smtClean="0"/>
          </a:p>
          <a:p>
            <a:r>
              <a:rPr lang="en-US" dirty="0" smtClean="0"/>
              <a:t>Manages lipids by processing it into different forms (VLDL, LDL, HDL)</a:t>
            </a:r>
          </a:p>
          <a:p>
            <a:endParaRPr lang="en-US" dirty="0"/>
          </a:p>
          <a:p>
            <a:r>
              <a:rPr lang="en-US" dirty="0" smtClean="0"/>
              <a:t>Some nutrients can be stored</a:t>
            </a:r>
          </a:p>
          <a:p>
            <a:pPr lvl="1"/>
            <a:r>
              <a:rPr lang="en-US" dirty="0" smtClean="0"/>
              <a:t>glycogen</a:t>
            </a:r>
          </a:p>
          <a:p>
            <a:pPr lvl="1"/>
            <a:r>
              <a:rPr lang="en-US" dirty="0" smtClean="0"/>
              <a:t>Iron </a:t>
            </a:r>
            <a:r>
              <a:rPr lang="en-US" dirty="0" smtClean="0"/>
              <a:t>(from hemoglobin)</a:t>
            </a:r>
          </a:p>
          <a:p>
            <a:pPr lvl="1"/>
            <a:r>
              <a:rPr lang="en-US" dirty="0" smtClean="0"/>
              <a:t>Vitamin A, D</a:t>
            </a:r>
          </a:p>
        </p:txBody>
      </p:sp>
      <p:pic>
        <p:nvPicPr>
          <p:cNvPr id="4" name="Picture 3"/>
          <p:cNvPicPr>
            <a:picLocks noChangeAspect="1"/>
          </p:cNvPicPr>
          <p:nvPr/>
        </p:nvPicPr>
        <p:blipFill>
          <a:blip r:embed="rId2"/>
          <a:stretch>
            <a:fillRect/>
          </a:stretch>
        </p:blipFill>
        <p:spPr>
          <a:xfrm>
            <a:off x="6118225" y="4070350"/>
            <a:ext cx="2336800" cy="2336800"/>
          </a:xfrm>
          <a:prstGeom prst="rect">
            <a:avLst/>
          </a:prstGeom>
        </p:spPr>
      </p:pic>
    </p:spTree>
    <p:extLst>
      <p:ext uri="{BB962C8B-B14F-4D97-AF65-F5344CB8AC3E}">
        <p14:creationId xmlns:p14="http://schemas.microsoft.com/office/powerpoint/2010/main" val="1279924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Production of bile</a:t>
            </a:r>
            <a:endParaRPr lang="en-US" dirty="0"/>
          </a:p>
        </p:txBody>
      </p:sp>
      <p:sp>
        <p:nvSpPr>
          <p:cNvPr id="3" name="Content Placeholder 2"/>
          <p:cNvSpPr>
            <a:spLocks noGrp="1"/>
          </p:cNvSpPr>
          <p:nvPr>
            <p:ph idx="1"/>
          </p:nvPr>
        </p:nvSpPr>
        <p:spPr>
          <a:xfrm>
            <a:off x="158750" y="1752600"/>
            <a:ext cx="4683125" cy="4373563"/>
          </a:xfrm>
        </p:spPr>
        <p:txBody>
          <a:bodyPr/>
          <a:lstStyle/>
          <a:p>
            <a:r>
              <a:rPr lang="en-US" dirty="0" smtClean="0"/>
              <a:t>Bile enters the duodenum to emulsify fats for easier </a:t>
            </a:r>
            <a:r>
              <a:rPr lang="en-US" dirty="0" smtClean="0"/>
              <a:t>digestion</a:t>
            </a:r>
          </a:p>
          <a:p>
            <a:r>
              <a:rPr lang="en-US" dirty="0" smtClean="0"/>
              <a:t>Bile is also alkaline so </a:t>
            </a:r>
            <a:r>
              <a:rPr lang="en-US" dirty="0" err="1" smtClean="0"/>
              <a:t>neutralises</a:t>
            </a:r>
            <a:r>
              <a:rPr lang="en-US" dirty="0" smtClean="0"/>
              <a:t> stomach acid to provide optimum pH for pancreatic enzymes</a:t>
            </a:r>
            <a:endParaRPr lang="en-US" dirty="0" smtClean="0"/>
          </a:p>
          <a:p>
            <a:r>
              <a:rPr lang="en-US" dirty="0" smtClean="0"/>
              <a:t>Hepatocytes convert surplus cholesterol into </a:t>
            </a:r>
            <a:r>
              <a:rPr lang="en-US" b="1" dirty="0" smtClean="0"/>
              <a:t>bile salts</a:t>
            </a:r>
            <a:r>
              <a:rPr lang="en-US" dirty="0" smtClean="0"/>
              <a:t>, which are added to bilirubin to make bile.</a:t>
            </a:r>
            <a:endParaRPr lang="en-US" dirty="0"/>
          </a:p>
        </p:txBody>
      </p:sp>
      <p:pic>
        <p:nvPicPr>
          <p:cNvPr id="4" name="Picture 3"/>
          <p:cNvPicPr>
            <a:picLocks noChangeAspect="1"/>
          </p:cNvPicPr>
          <p:nvPr/>
        </p:nvPicPr>
        <p:blipFill rotWithShape="1">
          <a:blip r:embed="rId2"/>
          <a:srcRect l="14540" t="6819" r="13010"/>
          <a:stretch/>
        </p:blipFill>
        <p:spPr>
          <a:xfrm>
            <a:off x="5083174" y="1657350"/>
            <a:ext cx="3762153" cy="5105400"/>
          </a:xfrm>
          <a:prstGeom prst="rect">
            <a:avLst/>
          </a:prstGeom>
        </p:spPr>
      </p:pic>
    </p:spTree>
    <p:extLst>
      <p:ext uri="{BB962C8B-B14F-4D97-AF65-F5344CB8AC3E}">
        <p14:creationId xmlns:p14="http://schemas.microsoft.com/office/powerpoint/2010/main" val="29611861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Production of plasma proteins</a:t>
            </a:r>
            <a:endParaRPr lang="en-US" dirty="0"/>
          </a:p>
        </p:txBody>
      </p:sp>
      <p:sp>
        <p:nvSpPr>
          <p:cNvPr id="3" name="Content Placeholder 2"/>
          <p:cNvSpPr>
            <a:spLocks noGrp="1"/>
          </p:cNvSpPr>
          <p:nvPr>
            <p:ph idx="1"/>
          </p:nvPr>
        </p:nvSpPr>
        <p:spPr/>
        <p:txBody>
          <a:bodyPr/>
          <a:lstStyle/>
          <a:p>
            <a:r>
              <a:rPr lang="en-US" dirty="0" smtClean="0"/>
              <a:t>Active protein synthesis means that there are extensive RER and Golgi in cells</a:t>
            </a:r>
          </a:p>
          <a:p>
            <a:r>
              <a:rPr lang="en-US" b="1" dirty="0" smtClean="0"/>
              <a:t>Albumin</a:t>
            </a:r>
            <a:r>
              <a:rPr lang="en-US" dirty="0" smtClean="0"/>
              <a:t>: carrier transport protein that helps regulate osmotic pressure in blood</a:t>
            </a:r>
          </a:p>
          <a:p>
            <a:r>
              <a:rPr lang="en-US" b="1" dirty="0" smtClean="0"/>
              <a:t>Fibrinogen</a:t>
            </a:r>
            <a:r>
              <a:rPr lang="en-US" dirty="0" smtClean="0"/>
              <a:t>: when converted to fibrin, it aids clotting</a:t>
            </a:r>
            <a:endParaRPr lang="en-US" b="1" dirty="0"/>
          </a:p>
        </p:txBody>
      </p:sp>
      <p:pic>
        <p:nvPicPr>
          <p:cNvPr id="4" name="Picture 3"/>
          <p:cNvPicPr>
            <a:picLocks noChangeAspect="1"/>
          </p:cNvPicPr>
          <p:nvPr/>
        </p:nvPicPr>
        <p:blipFill>
          <a:blip r:embed="rId2"/>
          <a:stretch>
            <a:fillRect/>
          </a:stretch>
        </p:blipFill>
        <p:spPr>
          <a:xfrm>
            <a:off x="2844800" y="3908425"/>
            <a:ext cx="3187700" cy="2552700"/>
          </a:xfrm>
          <a:prstGeom prst="rect">
            <a:avLst/>
          </a:prstGeom>
        </p:spPr>
      </p:pic>
    </p:spTree>
    <p:extLst>
      <p:ext uri="{BB962C8B-B14F-4D97-AF65-F5344CB8AC3E}">
        <p14:creationId xmlns:p14="http://schemas.microsoft.com/office/powerpoint/2010/main" val="1506486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jaundice</a:t>
            </a:r>
            <a:endParaRPr lang="en-US" dirty="0"/>
          </a:p>
        </p:txBody>
      </p:sp>
      <p:sp>
        <p:nvSpPr>
          <p:cNvPr id="5" name="Content Placeholder 4"/>
          <p:cNvSpPr>
            <a:spLocks noGrp="1"/>
          </p:cNvSpPr>
          <p:nvPr>
            <p:ph idx="1"/>
          </p:nvPr>
        </p:nvSpPr>
        <p:spPr>
          <a:xfrm>
            <a:off x="0" y="1781791"/>
            <a:ext cx="4989109" cy="4373563"/>
          </a:xfrm>
        </p:spPr>
        <p:txBody>
          <a:bodyPr/>
          <a:lstStyle/>
          <a:p>
            <a:r>
              <a:rPr lang="en-US" dirty="0" smtClean="0"/>
              <a:t>Condition where there is too much </a:t>
            </a:r>
            <a:r>
              <a:rPr lang="en-US" b="1" dirty="0" smtClean="0"/>
              <a:t>bilirubin </a:t>
            </a:r>
            <a:r>
              <a:rPr lang="en-US" dirty="0" smtClean="0"/>
              <a:t>in the blood and tissues. </a:t>
            </a:r>
          </a:p>
          <a:p>
            <a:r>
              <a:rPr lang="en-US" dirty="0" smtClean="0"/>
              <a:t>Premature newborns: until birth, the mom processes bilirubin through the placenta </a:t>
            </a:r>
          </a:p>
          <a:p>
            <a:pPr lvl="1"/>
            <a:r>
              <a:rPr lang="en-US" dirty="0"/>
              <a:t>B</a:t>
            </a:r>
            <a:r>
              <a:rPr lang="en-US" dirty="0" smtClean="0"/>
              <a:t>lue/green light treatment</a:t>
            </a:r>
          </a:p>
          <a:p>
            <a:r>
              <a:rPr lang="en-US" dirty="0" smtClean="0"/>
              <a:t>Adults: indication of liver malfunction (hepatitis, cancer, gallstones)</a:t>
            </a:r>
          </a:p>
        </p:txBody>
      </p:sp>
      <p:pic>
        <p:nvPicPr>
          <p:cNvPr id="9" name="Picture 8"/>
          <p:cNvPicPr>
            <a:picLocks noChangeAspect="1"/>
          </p:cNvPicPr>
          <p:nvPr/>
        </p:nvPicPr>
        <p:blipFill>
          <a:blip r:embed="rId3"/>
          <a:stretch>
            <a:fillRect/>
          </a:stretch>
        </p:blipFill>
        <p:spPr>
          <a:xfrm>
            <a:off x="5281338" y="1752600"/>
            <a:ext cx="3405462" cy="2292350"/>
          </a:xfrm>
          <a:prstGeom prst="rect">
            <a:avLst/>
          </a:prstGeom>
        </p:spPr>
      </p:pic>
      <p:pic>
        <p:nvPicPr>
          <p:cNvPr id="10" name="Picture 9"/>
          <p:cNvPicPr>
            <a:picLocks noChangeAspect="1"/>
          </p:cNvPicPr>
          <p:nvPr/>
        </p:nvPicPr>
        <p:blipFill>
          <a:blip r:embed="rId4"/>
          <a:stretch>
            <a:fillRect/>
          </a:stretch>
        </p:blipFill>
        <p:spPr>
          <a:xfrm>
            <a:off x="5232400" y="4232275"/>
            <a:ext cx="3454400" cy="2349500"/>
          </a:xfrm>
          <a:prstGeom prst="rect">
            <a:avLst/>
          </a:prstGeom>
        </p:spPr>
      </p:pic>
    </p:spTree>
    <p:extLst>
      <p:ext uri="{BB962C8B-B14F-4D97-AF65-F5344CB8AC3E}">
        <p14:creationId xmlns:p14="http://schemas.microsoft.com/office/powerpoint/2010/main" val="26729274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liver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6545027"/>
              </p:ext>
            </p:extLst>
          </p:nvPr>
        </p:nvGraphicFramePr>
        <p:xfrm>
          <a:off x="457200" y="1752600"/>
          <a:ext cx="8229600" cy="4942839"/>
        </p:xfrm>
        <a:graphic>
          <a:graphicData uri="http://schemas.openxmlformats.org/drawingml/2006/table">
            <a:tbl>
              <a:tblPr firstRow="1" bandRow="1">
                <a:tableStyleId>{5C22544A-7EE6-4342-B048-85BDC9FD1C3A}</a:tableStyleId>
              </a:tblPr>
              <a:tblGrid>
                <a:gridCol w="2940050"/>
                <a:gridCol w="5289550"/>
              </a:tblGrid>
              <a:tr h="370840">
                <a:tc>
                  <a:txBody>
                    <a:bodyPr/>
                    <a:lstStyle/>
                    <a:p>
                      <a:r>
                        <a:rPr lang="en-US" dirty="0" smtClean="0"/>
                        <a:t>Role</a:t>
                      </a:r>
                      <a:endParaRPr lang="en-US" dirty="0"/>
                    </a:p>
                  </a:txBody>
                  <a:tcPr/>
                </a:tc>
                <a:tc>
                  <a:txBody>
                    <a:bodyPr/>
                    <a:lstStyle/>
                    <a:p>
                      <a:r>
                        <a:rPr lang="en-US" dirty="0" smtClean="0"/>
                        <a:t>Description</a:t>
                      </a:r>
                      <a:endParaRPr lang="en-US" dirty="0"/>
                    </a:p>
                  </a:txBody>
                  <a:tcPr/>
                </a:tc>
              </a:tr>
              <a:tr h="370840">
                <a:tc>
                  <a:txBody>
                    <a:bodyPr/>
                    <a:lstStyle/>
                    <a:p>
                      <a:r>
                        <a:rPr lang="en-US" dirty="0" smtClean="0"/>
                        <a:t>Detoxification</a:t>
                      </a:r>
                      <a:endParaRPr lang="en-US" dirty="0"/>
                    </a:p>
                  </a:txBody>
                  <a:tcPr/>
                </a:tc>
                <a:tc>
                  <a:txBody>
                    <a:bodyPr/>
                    <a:lstStyle/>
                    <a:p>
                      <a:endParaRPr lang="en-US" dirty="0" smtClean="0"/>
                    </a:p>
                    <a:p>
                      <a:endParaRPr lang="en-US" dirty="0" smtClean="0"/>
                    </a:p>
                    <a:p>
                      <a:endParaRPr lang="en-US" dirty="0"/>
                    </a:p>
                  </a:txBody>
                  <a:tcPr/>
                </a:tc>
              </a:tr>
              <a:tr h="370840">
                <a:tc>
                  <a:txBody>
                    <a:bodyPr/>
                    <a:lstStyle/>
                    <a:p>
                      <a:r>
                        <a:rPr lang="en-US" dirty="0" smtClean="0"/>
                        <a:t>Recycling of components</a:t>
                      </a:r>
                      <a:r>
                        <a:rPr lang="en-US" baseline="0" dirty="0" smtClean="0"/>
                        <a:t> of RBCs</a:t>
                      </a:r>
                      <a:endParaRPr lang="en-US" dirty="0"/>
                    </a:p>
                  </a:txBody>
                  <a:tcPr/>
                </a:tc>
                <a:tc>
                  <a:txBody>
                    <a:bodyPr/>
                    <a:lstStyle/>
                    <a:p>
                      <a:endParaRPr lang="en-US" dirty="0" smtClean="0"/>
                    </a:p>
                    <a:p>
                      <a:endParaRPr lang="en-US" dirty="0" smtClean="0"/>
                    </a:p>
                    <a:p>
                      <a:endParaRPr lang="en-US" dirty="0"/>
                    </a:p>
                  </a:txBody>
                  <a:tcPr/>
                </a:tc>
              </a:tr>
              <a:tr h="370840">
                <a:tc>
                  <a:txBody>
                    <a:bodyPr/>
                    <a:lstStyle/>
                    <a:p>
                      <a:r>
                        <a:rPr lang="en-US" dirty="0" smtClean="0"/>
                        <a:t>Regulation of nutrients in blood</a:t>
                      </a:r>
                      <a:endParaRPr lang="en-US" dirty="0"/>
                    </a:p>
                  </a:txBody>
                  <a:tcPr/>
                </a:tc>
                <a:tc>
                  <a:txBody>
                    <a:bodyPr/>
                    <a:lstStyle/>
                    <a:p>
                      <a:endParaRPr lang="en-US" dirty="0" smtClean="0"/>
                    </a:p>
                    <a:p>
                      <a:endParaRPr lang="en-US" dirty="0" smtClean="0"/>
                    </a:p>
                    <a:p>
                      <a:endParaRPr lang="en-US" dirty="0"/>
                    </a:p>
                  </a:txBody>
                  <a:tcPr/>
                </a:tc>
              </a:tr>
              <a:tr h="370840">
                <a:tc>
                  <a:txBody>
                    <a:bodyPr/>
                    <a:lstStyle/>
                    <a:p>
                      <a:r>
                        <a:rPr lang="en-US" dirty="0" smtClean="0"/>
                        <a:t>Production</a:t>
                      </a:r>
                      <a:r>
                        <a:rPr lang="en-US" baseline="0" dirty="0" smtClean="0"/>
                        <a:t> of bile</a:t>
                      </a:r>
                      <a:endParaRPr lang="en-US" dirty="0"/>
                    </a:p>
                  </a:txBody>
                  <a:tcPr/>
                </a:tc>
                <a:tc>
                  <a:txBody>
                    <a:bodyPr/>
                    <a:lstStyle/>
                    <a:p>
                      <a:endParaRPr lang="en-US" dirty="0" smtClean="0"/>
                    </a:p>
                    <a:p>
                      <a:endParaRPr lang="en-US" dirty="0" smtClean="0"/>
                    </a:p>
                    <a:p>
                      <a:endParaRPr lang="en-US" dirty="0"/>
                    </a:p>
                  </a:txBody>
                  <a:tcPr/>
                </a:tc>
              </a:tr>
              <a:tr h="370840">
                <a:tc>
                  <a:txBody>
                    <a:bodyPr/>
                    <a:lstStyle/>
                    <a:p>
                      <a:r>
                        <a:rPr lang="en-US" dirty="0" smtClean="0"/>
                        <a:t>Production</a:t>
                      </a:r>
                      <a:r>
                        <a:rPr lang="en-US" baseline="0" dirty="0" smtClean="0"/>
                        <a:t> of plasma proteins</a:t>
                      </a:r>
                      <a:endParaRPr lang="en-US" dirty="0"/>
                    </a:p>
                  </a:txBody>
                  <a:tcPr/>
                </a:tc>
                <a:tc>
                  <a:txBody>
                    <a:bodyPr/>
                    <a:lstStyle/>
                    <a:p>
                      <a:endParaRPr lang="en-US" dirty="0" smtClean="0"/>
                    </a:p>
                    <a:p>
                      <a:endParaRPr lang="en-US" dirty="0" smtClean="0"/>
                    </a:p>
                    <a:p>
                      <a:endParaRPr lang="en-US" dirty="0"/>
                    </a:p>
                  </a:txBody>
                  <a:tcPr/>
                </a:tc>
              </a:tr>
            </a:tbl>
          </a:graphicData>
        </a:graphic>
      </p:graphicFrame>
    </p:spTree>
    <p:extLst>
      <p:ext uri="{BB962C8B-B14F-4D97-AF65-F5344CB8AC3E}">
        <p14:creationId xmlns:p14="http://schemas.microsoft.com/office/powerpoint/2010/main" val="8721312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27708" r="-27708"/>
          <a:stretch>
            <a:fillRect/>
          </a:stretch>
        </p:blipFill>
        <p:spPr>
          <a:xfrm>
            <a:off x="-1783973" y="88900"/>
            <a:ext cx="12737208" cy="6769100"/>
          </a:xfrm>
        </p:spPr>
      </p:pic>
    </p:spTree>
    <p:extLst>
      <p:ext uri="{BB962C8B-B14F-4D97-AF65-F5344CB8AC3E}">
        <p14:creationId xmlns:p14="http://schemas.microsoft.com/office/powerpoint/2010/main" val="3972299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42875" y="1752600"/>
            <a:ext cx="8890000" cy="4978400"/>
          </a:xfrm>
        </p:spPr>
        <p:txBody>
          <a:bodyPr>
            <a:normAutofit/>
          </a:bodyPr>
          <a:lstStyle/>
          <a:p>
            <a:pPr marL="114300" indent="0">
              <a:buNone/>
            </a:pPr>
            <a:r>
              <a:rPr lang="en-US" dirty="0" smtClean="0"/>
              <a:t>Understandings</a:t>
            </a:r>
          </a:p>
          <a:p>
            <a:r>
              <a:rPr lang="en-US" dirty="0" smtClean="0"/>
              <a:t>The liver removes toxins from the blood and detoxifies them</a:t>
            </a:r>
          </a:p>
          <a:p>
            <a:r>
              <a:rPr lang="en-US" dirty="0" smtClean="0"/>
              <a:t>Components of the RBCs are recycled by the liver</a:t>
            </a:r>
          </a:p>
          <a:p>
            <a:r>
              <a:rPr lang="en-US" dirty="0" smtClean="0"/>
              <a:t>The breakdown of </a:t>
            </a:r>
            <a:r>
              <a:rPr lang="en-US" dirty="0" smtClean="0"/>
              <a:t>erythrocytes (RBCs) </a:t>
            </a:r>
            <a:r>
              <a:rPr lang="en-US" dirty="0" smtClean="0"/>
              <a:t>starts with phagocytosis of RBCs by </a:t>
            </a:r>
            <a:r>
              <a:rPr lang="en-US" dirty="0" err="1" smtClean="0"/>
              <a:t>Kupffer</a:t>
            </a:r>
            <a:r>
              <a:rPr lang="en-US" dirty="0" smtClean="0"/>
              <a:t> cells</a:t>
            </a:r>
          </a:p>
          <a:p>
            <a:r>
              <a:rPr lang="en-US" dirty="0" smtClean="0"/>
              <a:t>Iron is carried to the bone marrow to produce hemoglobin in new RBCs</a:t>
            </a:r>
          </a:p>
          <a:p>
            <a:r>
              <a:rPr lang="en-US" dirty="0" smtClean="0"/>
              <a:t>Surplus cholesterol is converted to bile salts</a:t>
            </a:r>
          </a:p>
          <a:p>
            <a:r>
              <a:rPr lang="en-US" dirty="0" smtClean="0"/>
              <a:t>ER and Golgi apparatus in hepatocytes produce plasma proteins</a:t>
            </a:r>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5886088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42875" y="1752600"/>
            <a:ext cx="8890000" cy="4978400"/>
          </a:xfrm>
        </p:spPr>
        <p:txBody>
          <a:bodyPr>
            <a:normAutofit/>
          </a:bodyPr>
          <a:lstStyle/>
          <a:p>
            <a:pPr marL="114300" indent="0">
              <a:buNone/>
            </a:pPr>
            <a:r>
              <a:rPr lang="en-US" dirty="0" smtClean="0"/>
              <a:t>Understandings</a:t>
            </a:r>
          </a:p>
          <a:p>
            <a:r>
              <a:rPr lang="en-US" dirty="0" smtClean="0"/>
              <a:t>The liver intercepts blood from the gut to regulate nutrient levels</a:t>
            </a:r>
          </a:p>
          <a:p>
            <a:r>
              <a:rPr lang="en-US" dirty="0" smtClean="0"/>
              <a:t>Some nutrients in excess can be stored in the liver </a:t>
            </a:r>
          </a:p>
          <a:p>
            <a:endParaRPr lang="en-US" dirty="0" smtClean="0"/>
          </a:p>
          <a:p>
            <a:endParaRPr lang="en-US" dirty="0"/>
          </a:p>
        </p:txBody>
      </p:sp>
      <p:sp>
        <p:nvSpPr>
          <p:cNvPr id="5" name="Content Placeholder 2"/>
          <p:cNvSpPr txBox="1">
            <a:spLocks/>
          </p:cNvSpPr>
          <p:nvPr/>
        </p:nvSpPr>
        <p:spPr>
          <a:xfrm>
            <a:off x="142875" y="3924301"/>
            <a:ext cx="8778875" cy="1930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en-US" smtClean="0"/>
              <a:t>Applications and Skills:</a:t>
            </a:r>
          </a:p>
          <a:p>
            <a:r>
              <a:rPr lang="en-US" smtClean="0"/>
              <a:t>A: Causes and consequences of jaundice</a:t>
            </a:r>
          </a:p>
          <a:p>
            <a:r>
              <a:rPr lang="en-US" smtClean="0"/>
              <a:t>A: Dual blood supply to the liver and differences between sinusoids and capillaries</a:t>
            </a:r>
          </a:p>
          <a:p>
            <a:endParaRPr lang="en-US" dirty="0"/>
          </a:p>
        </p:txBody>
      </p:sp>
    </p:spTree>
    <p:extLst>
      <p:ext uri="{BB962C8B-B14F-4D97-AF65-F5344CB8AC3E}">
        <p14:creationId xmlns:p14="http://schemas.microsoft.com/office/powerpoint/2010/main" val="25614865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67147" r="-67147"/>
          <a:stretch>
            <a:fillRect/>
          </a:stretch>
        </p:blipFill>
        <p:spPr>
          <a:xfrm>
            <a:off x="-2162105" y="0"/>
            <a:ext cx="13346018" cy="7092647"/>
          </a:xfrm>
        </p:spPr>
      </p:pic>
    </p:spTree>
    <p:extLst>
      <p:ext uri="{BB962C8B-B14F-4D97-AF65-F5344CB8AC3E}">
        <p14:creationId xmlns:p14="http://schemas.microsoft.com/office/powerpoint/2010/main" val="17333553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Blood supply to liver</a:t>
            </a:r>
            <a:endParaRPr lang="en-US" dirty="0"/>
          </a:p>
        </p:txBody>
      </p:sp>
      <p:sp>
        <p:nvSpPr>
          <p:cNvPr id="3" name="Content Placeholder 2"/>
          <p:cNvSpPr>
            <a:spLocks noGrp="1"/>
          </p:cNvSpPr>
          <p:nvPr>
            <p:ph idx="1"/>
          </p:nvPr>
        </p:nvSpPr>
        <p:spPr>
          <a:xfrm>
            <a:off x="142876" y="1752600"/>
            <a:ext cx="4445000" cy="4373563"/>
          </a:xfrm>
        </p:spPr>
        <p:txBody>
          <a:bodyPr>
            <a:normAutofit lnSpcReduction="10000"/>
          </a:bodyPr>
          <a:lstStyle/>
          <a:p>
            <a:pPr marL="114300" indent="0">
              <a:buNone/>
            </a:pPr>
            <a:r>
              <a:rPr lang="en-US" dirty="0" smtClean="0"/>
              <a:t>Blood enters liver via:</a:t>
            </a:r>
          </a:p>
          <a:p>
            <a:r>
              <a:rPr lang="en-US" b="1" dirty="0" smtClean="0"/>
              <a:t>Hepatic artery</a:t>
            </a:r>
            <a:r>
              <a:rPr lang="en-US" dirty="0" smtClean="0"/>
              <a:t>: brings oxygenated blood </a:t>
            </a:r>
          </a:p>
          <a:p>
            <a:pPr lvl="1"/>
            <a:r>
              <a:rPr lang="en-US" dirty="0" smtClean="0"/>
              <a:t>Divides into arterioles that join with sinusoids at some points</a:t>
            </a:r>
          </a:p>
          <a:p>
            <a:r>
              <a:rPr lang="en-US" b="1" dirty="0" smtClean="0"/>
              <a:t>Hepatic portal vein</a:t>
            </a:r>
            <a:r>
              <a:rPr lang="en-US" dirty="0" smtClean="0"/>
              <a:t>: brings blood from stomach and intestines</a:t>
            </a:r>
          </a:p>
          <a:p>
            <a:pPr lvl="1"/>
            <a:r>
              <a:rPr lang="en-US" dirty="0" smtClean="0"/>
              <a:t>Divides into </a:t>
            </a:r>
            <a:r>
              <a:rPr lang="en-US" b="1" dirty="0" smtClean="0"/>
              <a:t>sinusoids</a:t>
            </a:r>
            <a:r>
              <a:rPr lang="en-US" dirty="0"/>
              <a:t> </a:t>
            </a:r>
            <a:r>
              <a:rPr lang="en-US" dirty="0" smtClean="0"/>
              <a:t>in the liver</a:t>
            </a:r>
          </a:p>
          <a:p>
            <a:pPr lvl="1"/>
            <a:r>
              <a:rPr lang="en-US" dirty="0" smtClean="0"/>
              <a:t>Sinusoids merge with </a:t>
            </a:r>
            <a:r>
              <a:rPr lang="en-US" dirty="0" err="1" smtClean="0"/>
              <a:t>venules</a:t>
            </a:r>
            <a:r>
              <a:rPr lang="en-US" dirty="0" smtClean="0"/>
              <a:t> that lead to </a:t>
            </a:r>
            <a:r>
              <a:rPr lang="en-US" b="1" dirty="0" smtClean="0"/>
              <a:t>hepatic vein</a:t>
            </a:r>
            <a:endParaRPr lang="en-US" b="1" dirty="0"/>
          </a:p>
        </p:txBody>
      </p:sp>
      <p:pic>
        <p:nvPicPr>
          <p:cNvPr id="5" name="Picture 4"/>
          <p:cNvPicPr>
            <a:picLocks noChangeAspect="1"/>
          </p:cNvPicPr>
          <p:nvPr/>
        </p:nvPicPr>
        <p:blipFill>
          <a:blip r:embed="rId3"/>
          <a:stretch>
            <a:fillRect/>
          </a:stretch>
        </p:blipFill>
        <p:spPr>
          <a:xfrm>
            <a:off x="4705349" y="1927224"/>
            <a:ext cx="4195655" cy="4373563"/>
          </a:xfrm>
          <a:prstGeom prst="rect">
            <a:avLst/>
          </a:prstGeom>
        </p:spPr>
      </p:pic>
    </p:spTree>
    <p:extLst>
      <p:ext uri="{BB962C8B-B14F-4D97-AF65-F5344CB8AC3E}">
        <p14:creationId xmlns:p14="http://schemas.microsoft.com/office/powerpoint/2010/main" val="13023203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 Micrograph</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31266" y="1984493"/>
            <a:ext cx="6143625" cy="4495800"/>
          </a:xfrm>
          <a:prstGeom prst="rect">
            <a:avLst/>
          </a:prstGeom>
          <a:noFill/>
          <a:ln>
            <a:noFill/>
          </a:ln>
        </p:spPr>
      </p:pic>
      <p:sp>
        <p:nvSpPr>
          <p:cNvPr id="5" name="TextBox 4"/>
          <p:cNvSpPr txBox="1"/>
          <p:nvPr/>
        </p:nvSpPr>
        <p:spPr>
          <a:xfrm>
            <a:off x="0" y="2802174"/>
            <a:ext cx="2872902" cy="338554"/>
          </a:xfrm>
          <a:prstGeom prst="rect">
            <a:avLst/>
          </a:prstGeom>
          <a:noFill/>
        </p:spPr>
        <p:txBody>
          <a:bodyPr wrap="none" rtlCol="0">
            <a:spAutoFit/>
          </a:bodyPr>
          <a:lstStyle/>
          <a:p>
            <a:r>
              <a:rPr lang="en-US" sz="1600" dirty="0" smtClean="0"/>
              <a:t>Hepatic Cells/Hepatocytes</a:t>
            </a:r>
            <a:endParaRPr lang="en-US" sz="1600" dirty="0"/>
          </a:p>
        </p:txBody>
      </p:sp>
      <p:sp>
        <p:nvSpPr>
          <p:cNvPr id="6" name="TextBox 5"/>
          <p:cNvSpPr txBox="1"/>
          <p:nvPr/>
        </p:nvSpPr>
        <p:spPr>
          <a:xfrm>
            <a:off x="1023740" y="3420901"/>
            <a:ext cx="1610124" cy="369332"/>
          </a:xfrm>
          <a:prstGeom prst="rect">
            <a:avLst/>
          </a:prstGeom>
          <a:noFill/>
        </p:spPr>
        <p:txBody>
          <a:bodyPr wrap="none" rtlCol="0">
            <a:spAutoFit/>
          </a:bodyPr>
          <a:lstStyle/>
          <a:p>
            <a:r>
              <a:rPr lang="en-US" dirty="0" smtClean="0"/>
              <a:t>Hepatic vein</a:t>
            </a:r>
            <a:endParaRPr lang="en-US" dirty="0"/>
          </a:p>
        </p:txBody>
      </p:sp>
      <p:sp>
        <p:nvSpPr>
          <p:cNvPr id="7" name="TextBox 6"/>
          <p:cNvSpPr txBox="1"/>
          <p:nvPr/>
        </p:nvSpPr>
        <p:spPr>
          <a:xfrm>
            <a:off x="1472218" y="4723146"/>
            <a:ext cx="1161646" cy="369332"/>
          </a:xfrm>
          <a:prstGeom prst="rect">
            <a:avLst/>
          </a:prstGeom>
          <a:noFill/>
        </p:spPr>
        <p:txBody>
          <a:bodyPr wrap="none" rtlCol="0">
            <a:spAutoFit/>
          </a:bodyPr>
          <a:lstStyle/>
          <a:p>
            <a:r>
              <a:rPr lang="en-US" dirty="0" smtClean="0"/>
              <a:t>Sinusoids</a:t>
            </a:r>
            <a:endParaRPr lang="en-US" dirty="0"/>
          </a:p>
        </p:txBody>
      </p:sp>
      <p:sp>
        <p:nvSpPr>
          <p:cNvPr id="8" name="TextBox 7"/>
          <p:cNvSpPr txBox="1"/>
          <p:nvPr/>
        </p:nvSpPr>
        <p:spPr>
          <a:xfrm>
            <a:off x="116628" y="1602203"/>
            <a:ext cx="3089570" cy="369332"/>
          </a:xfrm>
          <a:prstGeom prst="rect">
            <a:avLst/>
          </a:prstGeom>
          <a:noFill/>
        </p:spPr>
        <p:txBody>
          <a:bodyPr wrap="none" rtlCol="0">
            <a:spAutoFit/>
          </a:bodyPr>
          <a:lstStyle/>
          <a:p>
            <a:r>
              <a:rPr lang="en-US" dirty="0" smtClean="0"/>
              <a:t>Cross section of liver tissue</a:t>
            </a:r>
            <a:endParaRPr lang="en-US" dirty="0"/>
          </a:p>
        </p:txBody>
      </p:sp>
    </p:spTree>
    <p:extLst>
      <p:ext uri="{BB962C8B-B14F-4D97-AF65-F5344CB8AC3E}">
        <p14:creationId xmlns:p14="http://schemas.microsoft.com/office/powerpoint/2010/main" val="5503979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0546" b="-20546"/>
          <a:stretch>
            <a:fillRect/>
          </a:stretch>
        </p:blipFill>
        <p:spPr>
          <a:xfrm>
            <a:off x="107315" y="-259159"/>
            <a:ext cx="8848950" cy="4702712"/>
          </a:xfrm>
        </p:spPr>
      </p:pic>
      <p:sp>
        <p:nvSpPr>
          <p:cNvPr id="5" name="TextBox 4"/>
          <p:cNvSpPr txBox="1"/>
          <p:nvPr/>
        </p:nvSpPr>
        <p:spPr>
          <a:xfrm>
            <a:off x="1179244" y="4017189"/>
            <a:ext cx="1099542" cy="369332"/>
          </a:xfrm>
          <a:prstGeom prst="rect">
            <a:avLst/>
          </a:prstGeom>
          <a:noFill/>
        </p:spPr>
        <p:txBody>
          <a:bodyPr wrap="none" rtlCol="0">
            <a:spAutoFit/>
          </a:bodyPr>
          <a:lstStyle/>
          <a:p>
            <a:r>
              <a:rPr lang="en-US" dirty="0" smtClean="0"/>
              <a:t>e.g. Skin</a:t>
            </a:r>
            <a:endParaRPr lang="en-US" dirty="0"/>
          </a:p>
        </p:txBody>
      </p:sp>
      <p:sp>
        <p:nvSpPr>
          <p:cNvPr id="6" name="TextBox 5"/>
          <p:cNvSpPr txBox="1"/>
          <p:nvPr/>
        </p:nvSpPr>
        <p:spPr>
          <a:xfrm>
            <a:off x="3793802" y="3797222"/>
            <a:ext cx="2011707" cy="646331"/>
          </a:xfrm>
          <a:prstGeom prst="rect">
            <a:avLst/>
          </a:prstGeom>
          <a:noFill/>
        </p:spPr>
        <p:txBody>
          <a:bodyPr wrap="square" rtlCol="0">
            <a:spAutoFit/>
          </a:bodyPr>
          <a:lstStyle/>
          <a:p>
            <a:r>
              <a:rPr lang="en-US" dirty="0" smtClean="0"/>
              <a:t>e.g. Glomerulus and intestines</a:t>
            </a:r>
            <a:endParaRPr lang="en-US" dirty="0"/>
          </a:p>
        </p:txBody>
      </p:sp>
      <p:sp>
        <p:nvSpPr>
          <p:cNvPr id="7" name="TextBox 6"/>
          <p:cNvSpPr txBox="1"/>
          <p:nvPr/>
        </p:nvSpPr>
        <p:spPr>
          <a:xfrm>
            <a:off x="6758245" y="3894155"/>
            <a:ext cx="684878" cy="369332"/>
          </a:xfrm>
          <a:prstGeom prst="rect">
            <a:avLst/>
          </a:prstGeom>
          <a:noFill/>
        </p:spPr>
        <p:txBody>
          <a:bodyPr wrap="none" rtlCol="0">
            <a:spAutoFit/>
          </a:bodyPr>
          <a:lstStyle/>
          <a:p>
            <a:r>
              <a:rPr lang="en-US" dirty="0" smtClean="0"/>
              <a:t>Liver</a:t>
            </a:r>
            <a:endParaRPr lang="en-US" dirty="0"/>
          </a:p>
        </p:txBody>
      </p:sp>
    </p:spTree>
    <p:extLst>
      <p:ext uri="{BB962C8B-B14F-4D97-AF65-F5344CB8AC3E}">
        <p14:creationId xmlns:p14="http://schemas.microsoft.com/office/powerpoint/2010/main" val="2141065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7524" r="-57524"/>
          <a:stretch>
            <a:fillRect/>
          </a:stretch>
        </p:blipFill>
        <p:spPr>
          <a:xfrm>
            <a:off x="-1642115" y="0"/>
            <a:ext cx="12904489" cy="6858000"/>
          </a:xfrm>
        </p:spPr>
      </p:pic>
    </p:spTree>
    <p:extLst>
      <p:ext uri="{BB962C8B-B14F-4D97-AF65-F5344CB8AC3E}">
        <p14:creationId xmlns:p14="http://schemas.microsoft.com/office/powerpoint/2010/main" val="34602895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2213</TotalTime>
  <Words>771</Words>
  <Application>Microsoft Macintosh PowerPoint</Application>
  <PresentationFormat>On-screen Show (4:3)</PresentationFormat>
  <Paragraphs>100</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D3 functions of the liver</vt:lpstr>
      <vt:lpstr>PowerPoint Presentation</vt:lpstr>
      <vt:lpstr>Learning objectives</vt:lpstr>
      <vt:lpstr>Learning objectives</vt:lpstr>
      <vt:lpstr>PowerPoint Presentation</vt:lpstr>
      <vt:lpstr>Dual Blood supply to liver</vt:lpstr>
      <vt:lpstr>Liver Micrograph</vt:lpstr>
      <vt:lpstr>PowerPoint Presentation</vt:lpstr>
      <vt:lpstr>PowerPoint Presentation</vt:lpstr>
      <vt:lpstr>PowerPoint Presentation</vt:lpstr>
      <vt:lpstr>Sinusoids are different to capillaries</vt:lpstr>
      <vt:lpstr>1) Liver removes toxins</vt:lpstr>
      <vt:lpstr>2) Breakdown and recycling of RBCs</vt:lpstr>
      <vt:lpstr>3)Regulation of nutrients in blood</vt:lpstr>
      <vt:lpstr>4) Production of bile</vt:lpstr>
      <vt:lpstr>5) Production of plasma proteins</vt:lpstr>
      <vt:lpstr>jaundice</vt:lpstr>
      <vt:lpstr>Role of liver</vt:lpstr>
    </vt:vector>
  </TitlesOfParts>
  <Company>VSA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mso So</dc:creator>
  <cp:lastModifiedBy>Thomas Kitwood</cp:lastModifiedBy>
  <cp:revision>73</cp:revision>
  <dcterms:created xsi:type="dcterms:W3CDTF">2015-11-03T04:40:49Z</dcterms:created>
  <dcterms:modified xsi:type="dcterms:W3CDTF">2017-03-01T00:02:55Z</dcterms:modified>
</cp:coreProperties>
</file>