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0"/>
  </p:notesMasterIdLst>
  <p:sldIdLst>
    <p:sldId id="256" r:id="rId2"/>
    <p:sldId id="257" r:id="rId3"/>
    <p:sldId id="276" r:id="rId4"/>
    <p:sldId id="258" r:id="rId5"/>
    <p:sldId id="292" r:id="rId6"/>
    <p:sldId id="294" r:id="rId7"/>
    <p:sldId id="277" r:id="rId8"/>
    <p:sldId id="295" r:id="rId9"/>
    <p:sldId id="296" r:id="rId10"/>
    <p:sldId id="297" r:id="rId11"/>
    <p:sldId id="259" r:id="rId12"/>
    <p:sldId id="290" r:id="rId13"/>
    <p:sldId id="278" r:id="rId14"/>
    <p:sldId id="298" r:id="rId15"/>
    <p:sldId id="280" r:id="rId16"/>
    <p:sldId id="299" r:id="rId17"/>
    <p:sldId id="301" r:id="rId18"/>
    <p:sldId id="300" r:id="rId19"/>
    <p:sldId id="281" r:id="rId20"/>
    <p:sldId id="302" r:id="rId21"/>
    <p:sldId id="284" r:id="rId22"/>
    <p:sldId id="285" r:id="rId23"/>
    <p:sldId id="303" r:id="rId24"/>
    <p:sldId id="304" r:id="rId25"/>
    <p:sldId id="305" r:id="rId26"/>
    <p:sldId id="289" r:id="rId27"/>
    <p:sldId id="307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913-18F1-F843-99F4-702B2545ED5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1B5C-9149-FA47-B0E6-151BA9CE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Extensive RER to make enzymes</a:t>
            </a:r>
          </a:p>
          <a:p>
            <a:r>
              <a:rPr lang="en-US" dirty="0" smtClean="0"/>
              <a:t>Mitochondria</a:t>
            </a:r>
            <a:r>
              <a:rPr lang="en-US" baseline="0" dirty="0" smtClean="0"/>
              <a:t> for ATP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Endocrine glands which secrete directly into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Gastrin</a:t>
            </a:r>
            <a:r>
              <a:rPr lang="en-US" baseline="0" dirty="0" smtClean="0"/>
              <a:t> promotes secretion of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 and pepsinogen</a:t>
            </a:r>
          </a:p>
          <a:p>
            <a:r>
              <a:rPr lang="en-US" baseline="0" dirty="0" smtClean="0"/>
              <a:t>Pepsinogen (with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) converts to Pepsin (active)</a:t>
            </a:r>
          </a:p>
          <a:p>
            <a:r>
              <a:rPr lang="en-US" baseline="0" dirty="0" smtClean="0"/>
              <a:t>Parietal cells release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 in the pits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Gastrin</a:t>
            </a:r>
            <a:r>
              <a:rPr lang="en-US" baseline="0" dirty="0" smtClean="0"/>
              <a:t> promotes secretion of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 and pepsinogen</a:t>
            </a:r>
          </a:p>
          <a:p>
            <a:r>
              <a:rPr lang="en-US" baseline="0" dirty="0" smtClean="0"/>
              <a:t>Pepsinogen (with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) converts to Pepsin (active)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Pepsin – hydrolyses polypeptides to short peptides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Acidity causes a lot</a:t>
            </a:r>
            <a:r>
              <a:rPr lang="en-US" baseline="0" dirty="0" smtClean="0"/>
              <a:t> of problems: ulcers, heartburn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Acidity causes a lot</a:t>
            </a:r>
            <a:r>
              <a:rPr lang="en-US" baseline="0" dirty="0" smtClean="0"/>
              <a:t> of problems: ulcers, heartburn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Apical (facing</a:t>
            </a:r>
            <a:r>
              <a:rPr lang="en-US" baseline="0" dirty="0" smtClean="0"/>
              <a:t> lumen)</a:t>
            </a:r>
          </a:p>
          <a:p>
            <a:r>
              <a:rPr lang="en-US" baseline="0" dirty="0" smtClean="0"/>
              <a:t>Basal (facing blood vessel)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28/2/17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28/2/17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28/2/17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mossbournescience.wordpress.com/2015/11/16/human-digestive-syste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Option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D.2 digestion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51" y="281489"/>
            <a:ext cx="3910330" cy="25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114" r="-37114"/>
          <a:stretch>
            <a:fillRect/>
          </a:stretch>
        </p:blipFill>
        <p:spPr>
          <a:xfrm>
            <a:off x="-2469433" y="164940"/>
            <a:ext cx="12107042" cy="6434202"/>
          </a:xfrm>
        </p:spPr>
      </p:pic>
      <p:sp>
        <p:nvSpPr>
          <p:cNvPr id="5" name="TextBox 4"/>
          <p:cNvSpPr txBox="1"/>
          <p:nvPr/>
        </p:nvSpPr>
        <p:spPr>
          <a:xfrm>
            <a:off x="6134148" y="635000"/>
            <a:ext cx="2552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Adaptations?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637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Gastric secretions (stomach)</a:t>
            </a:r>
            <a:br>
              <a:rPr lang="en-US" dirty="0" smtClean="0"/>
            </a:br>
            <a:r>
              <a:rPr lang="en-US" dirty="0" smtClean="0"/>
              <a:t>Nervous and hormonal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75" y="1752600"/>
            <a:ext cx="4184073" cy="4914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Nervous and hormonal mechanisms control the release of digestive juices from the gastric pits of stomach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Sight and smell: from medulla via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</a:t>
            </a:r>
          </a:p>
          <a:p>
            <a:pPr lvl="1"/>
            <a:r>
              <a:rPr lang="en-US" dirty="0" smtClean="0"/>
              <a:t>Gland cells in stomach: </a:t>
            </a:r>
          </a:p>
          <a:p>
            <a:pPr lvl="2"/>
            <a:r>
              <a:rPr lang="en-US" dirty="0" err="1" smtClean="0"/>
              <a:t>HCl</a:t>
            </a:r>
            <a:r>
              <a:rPr lang="en-US" dirty="0" smtClean="0"/>
              <a:t> and pepsinogen production</a:t>
            </a:r>
          </a:p>
          <a:p>
            <a:pPr lvl="2"/>
            <a:r>
              <a:rPr lang="en-US" dirty="0" smtClean="0"/>
              <a:t>Gastrin production (stimulates </a:t>
            </a:r>
            <a:r>
              <a:rPr lang="en-US" dirty="0" err="1" smtClean="0"/>
              <a:t>HCl</a:t>
            </a:r>
            <a:r>
              <a:rPr lang="en-US" dirty="0" smtClean="0"/>
              <a:t> and pepsinogen secretion)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864" r="16590"/>
          <a:stretch/>
        </p:blipFill>
        <p:spPr>
          <a:xfrm>
            <a:off x="4403148" y="1752600"/>
            <a:ext cx="4283652" cy="4619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77000" y="1752600"/>
            <a:ext cx="1079500" cy="6286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Gastric secretions</a:t>
            </a:r>
            <a:br>
              <a:rPr lang="en-US" dirty="0" smtClean="0"/>
            </a:br>
            <a:r>
              <a:rPr lang="en-US" dirty="0" smtClean="0"/>
              <a:t>Nervous and hormonal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75" y="1752600"/>
            <a:ext cx="4184073" cy="4914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chemoreceptors in the stomach detect peptides (proteins)</a:t>
            </a:r>
          </a:p>
          <a:p>
            <a:pPr marL="11430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If stretch receptors detect distention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pPr marL="114300" indent="0">
              <a:buNone/>
            </a:pPr>
            <a:r>
              <a:rPr lang="is-IS" dirty="0" smtClean="0"/>
              <a:t>I</a:t>
            </a:r>
            <a:r>
              <a:rPr lang="en-US" dirty="0" smtClean="0"/>
              <a:t>m</a:t>
            </a:r>
            <a:r>
              <a:rPr lang="is-IS" dirty="0" smtClean="0"/>
              <a:t>pulses sent to brain. </a:t>
            </a:r>
          </a:p>
          <a:p>
            <a:pPr marL="114300" indent="0">
              <a:buNone/>
            </a:pPr>
            <a:r>
              <a:rPr lang="is-IS" dirty="0" smtClean="0"/>
              <a:t>Brain responds by sending an impulse down the vegus nerve to the stomach and duodenum. </a:t>
            </a:r>
          </a:p>
          <a:p>
            <a:pPr marL="114300" indent="0">
              <a:buNone/>
            </a:pPr>
            <a:r>
              <a:rPr lang="x-none" dirty="0" smtClean="0"/>
              <a:t>Cells</a:t>
            </a:r>
            <a:r>
              <a:rPr lang="is-IS" dirty="0" smtClean="0"/>
              <a:t> here secrete gastrin (hormone that stimulates the secretion of acid and pepsinogen from gastric gland cells)</a:t>
            </a:r>
          </a:p>
          <a:p>
            <a:pPr marL="114300" indent="0">
              <a:buNone/>
            </a:pPr>
            <a:endParaRPr lang="is-I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864" r="16590"/>
          <a:stretch/>
        </p:blipFill>
        <p:spPr>
          <a:xfrm>
            <a:off x="4403148" y="1752600"/>
            <a:ext cx="428365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HC</a:t>
            </a:r>
            <a:r>
              <a:rPr lang="en-US" cap="none" dirty="0" err="1"/>
              <a:t>l</a:t>
            </a:r>
            <a:r>
              <a:rPr lang="en-US" dirty="0" smtClean="0"/>
              <a:t>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2" y="1995311"/>
            <a:ext cx="4538134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Helps break the bonds that maintain the 3D structure of proteins with low pH (denaturation)</a:t>
            </a:r>
          </a:p>
          <a:p>
            <a:r>
              <a:rPr lang="en-US" dirty="0"/>
              <a:t>Activates </a:t>
            </a:r>
            <a:r>
              <a:rPr lang="en-US" dirty="0" smtClean="0"/>
              <a:t>pepsinogen which is converted to pepsin</a:t>
            </a:r>
          </a:p>
          <a:p>
            <a:r>
              <a:rPr lang="en-US" dirty="0" smtClean="0"/>
              <a:t>Allows enzymes (pepsin to more easily access peptide bonds</a:t>
            </a:r>
          </a:p>
          <a:p>
            <a:r>
              <a:rPr lang="en-US" dirty="0" smtClean="0"/>
              <a:t>Kills ingested bacteria and fungi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64" y="2392008"/>
            <a:ext cx="4901027" cy="36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Ulcers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99" r="-10699"/>
          <a:stretch>
            <a:fillRect/>
          </a:stretch>
        </p:blipFill>
        <p:spPr>
          <a:xfrm>
            <a:off x="-460022" y="2867378"/>
            <a:ext cx="7057640" cy="3750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8487" y="3333291"/>
            <a:ext cx="3770982" cy="283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11" y="1581834"/>
            <a:ext cx="8828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Stomach acid is corrosive.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Body produces a mucus barrier to protect the lining of the stomach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Sometimes mucus breaks down, causing bleeding - ulcer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55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84" y="408372"/>
            <a:ext cx="87178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pump to make stomach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25925" cy="47808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acidic environment in stomach is achieved by a proton </a:t>
            </a:r>
            <a:r>
              <a:rPr lang="en-US" sz="1800" dirty="0"/>
              <a:t>p</a:t>
            </a:r>
            <a:r>
              <a:rPr lang="en-US" sz="1800" dirty="0" smtClean="0"/>
              <a:t>ump called H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, 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- ATPase</a:t>
            </a:r>
          </a:p>
          <a:p>
            <a:r>
              <a:rPr lang="en-US" sz="1800" dirty="0" smtClean="0"/>
              <a:t>Two protons are pumped into the lumen for two K</a:t>
            </a:r>
            <a:r>
              <a:rPr lang="en-US" sz="1800" baseline="30000" dirty="0" smtClean="0"/>
              <a:t>+</a:t>
            </a:r>
          </a:p>
          <a:p>
            <a:r>
              <a:rPr lang="en-US" sz="1800" dirty="0" smtClean="0"/>
              <a:t>ATP provides energy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409" t="11745"/>
          <a:stretch/>
        </p:blipFill>
        <p:spPr>
          <a:xfrm>
            <a:off x="5889625" y="1752600"/>
            <a:ext cx="3254375" cy="4270375"/>
          </a:xfrm>
          <a:prstGeom prst="rect">
            <a:avLst/>
          </a:prstGeom>
        </p:spPr>
      </p:pic>
      <p:pic>
        <p:nvPicPr>
          <p:cNvPr id="5" name="Picture 4" descr="Screen Shot 2017-02-24 at 10.54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067" y="3343274"/>
            <a:ext cx="6507399" cy="33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534428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pump inhibitors - </a:t>
            </a:r>
            <a:br>
              <a:rPr lang="en-US" dirty="0" smtClean="0"/>
            </a:br>
            <a:r>
              <a:rPr lang="en-US" dirty="0" smtClean="0"/>
              <a:t>Reducing stomach acid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8" y="1741311"/>
            <a:ext cx="4225925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aseline="30000" dirty="0" smtClean="0"/>
          </a:p>
          <a:p>
            <a:r>
              <a:rPr lang="en-US" dirty="0" smtClean="0"/>
              <a:t>Proton pump inhibitors (PPIs) can be used to reduce stomach acid (if someone has acid reflux or an ulcer)</a:t>
            </a:r>
          </a:p>
          <a:p>
            <a:r>
              <a:rPr lang="en-US" dirty="0" smtClean="0"/>
              <a:t>PPIs bind irreversibly to these pumps</a:t>
            </a:r>
          </a:p>
          <a:p>
            <a:r>
              <a:rPr lang="en-US" dirty="0" smtClean="0"/>
              <a:t>Not permanent as pumps are broken down and </a:t>
            </a:r>
            <a:r>
              <a:rPr lang="en-US" dirty="0" err="1" smtClean="0"/>
              <a:t>resynthesised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409" t="11745"/>
          <a:stretch/>
        </p:blipFill>
        <p:spPr>
          <a:xfrm>
            <a:off x="4683125" y="1447799"/>
            <a:ext cx="4123016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5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secretions (unit 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790" r="-13790"/>
          <a:stretch>
            <a:fillRect/>
          </a:stretch>
        </p:blipFill>
        <p:spPr>
          <a:xfrm>
            <a:off x="2926644" y="2161823"/>
            <a:ext cx="6818666" cy="3623732"/>
          </a:xfrm>
        </p:spPr>
      </p:pic>
      <p:sp>
        <p:nvSpPr>
          <p:cNvPr id="5" name="TextBox 4"/>
          <p:cNvSpPr txBox="1"/>
          <p:nvPr/>
        </p:nvSpPr>
        <p:spPr>
          <a:xfrm>
            <a:off x="169332" y="2190045"/>
            <a:ext cx="35418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Another exocrine gland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Secretes enzymes into the pancreatic duct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Pancreatic ducts leads to the duodenum (start of the SI)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Secretions contain </a:t>
            </a:r>
            <a:r>
              <a:rPr lang="en-US" sz="2000" dirty="0" err="1" smtClean="0"/>
              <a:t>trypsinogen</a:t>
            </a:r>
            <a:r>
              <a:rPr lang="en-US" sz="2000" dirty="0" smtClean="0"/>
              <a:t>, amylase, lipase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Is alkaline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of the 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diagram to show the adaptations of the villus for absorption.</a:t>
            </a:r>
          </a:p>
          <a:p>
            <a:r>
              <a:rPr lang="en-US" dirty="0" smtClean="0"/>
              <a:t>Green pen = I know already</a:t>
            </a:r>
          </a:p>
          <a:p>
            <a:r>
              <a:rPr lang="en-US" dirty="0" smtClean="0"/>
              <a:t>Red pen = I had to look in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of 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0"/>
            <a:ext cx="9144000" cy="269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Microvilli (brush border) – large surface area</a:t>
            </a:r>
            <a:endParaRPr lang="en-US" dirty="0"/>
          </a:p>
          <a:p>
            <a:r>
              <a:rPr lang="en-US" dirty="0" smtClean="0"/>
              <a:t>Lots of mitochondria – why?</a:t>
            </a:r>
          </a:p>
          <a:p>
            <a:r>
              <a:rPr lang="en-US" b="1" dirty="0" smtClean="0"/>
              <a:t>Tight junctions: </a:t>
            </a:r>
            <a:r>
              <a:rPr lang="en-US" dirty="0" smtClean="0"/>
              <a:t>ensure that the epithelial cells remain selective in allowing which nutrients can pass through</a:t>
            </a:r>
          </a:p>
          <a:p>
            <a:r>
              <a:rPr lang="en-US" b="1" dirty="0" smtClean="0"/>
              <a:t>Pinocytosis</a:t>
            </a:r>
            <a:r>
              <a:rPr lang="en-US" dirty="0"/>
              <a:t> </a:t>
            </a:r>
            <a:r>
              <a:rPr lang="en-US" dirty="0" smtClean="0"/>
              <a:t>vesicles present from endocytosis</a:t>
            </a:r>
          </a:p>
          <a:p>
            <a:r>
              <a:rPr lang="en-US" dirty="0" smtClean="0"/>
              <a:t>Apical and basal surfaces have different proteins involved in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111"/>
          <a:stretch/>
        </p:blipFill>
        <p:spPr>
          <a:xfrm>
            <a:off x="4543425" y="4089002"/>
            <a:ext cx="4143375" cy="245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346"/>
          <a:stretch/>
        </p:blipFill>
        <p:spPr>
          <a:xfrm>
            <a:off x="511741" y="4089002"/>
            <a:ext cx="3869760" cy="24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Nervous and hormonal mechanisms control the secretion of digestive juices</a:t>
            </a:r>
          </a:p>
          <a:p>
            <a:r>
              <a:rPr lang="en-US" dirty="0" smtClean="0"/>
              <a:t>Exocrine glands secrete to the surface of the body or the lumen of the gut</a:t>
            </a:r>
          </a:p>
          <a:p>
            <a:r>
              <a:rPr lang="en-US" dirty="0" smtClean="0"/>
              <a:t>The volume and content of gastric secretions are controlled by nervous and hormonal mechanisms</a:t>
            </a:r>
          </a:p>
          <a:p>
            <a:r>
              <a:rPr lang="en-US" dirty="0" smtClean="0"/>
              <a:t>Acid conditions in the stomach </a:t>
            </a:r>
            <a:r>
              <a:rPr lang="en-US" dirty="0" err="1" smtClean="0"/>
              <a:t>favour</a:t>
            </a:r>
            <a:r>
              <a:rPr lang="en-US" dirty="0" smtClean="0"/>
              <a:t> some hydrolysis reactions and help to control pathogens in ingested food</a:t>
            </a:r>
          </a:p>
          <a:p>
            <a:r>
              <a:rPr lang="en-US" dirty="0" smtClean="0"/>
              <a:t>The structure of cells of the epithelium of the villi is adapted to the absorption of food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3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adaptations of </a:t>
            </a:r>
            <a:r>
              <a:rPr lang="en-US" smtClean="0"/>
              <a:t>the villus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725"/>
            <a:ext cx="9144000" cy="4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food is digested and absorbed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006890" cy="4660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substances can’t be digested </a:t>
            </a:r>
            <a:r>
              <a:rPr lang="en-US" dirty="0" smtClean="0"/>
              <a:t> and are not absorbed in the small intestine. </a:t>
            </a:r>
          </a:p>
          <a:p>
            <a:r>
              <a:rPr lang="en-US" dirty="0" smtClean="0"/>
              <a:t>These substances move into the large intestine.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else is present?</a:t>
            </a:r>
          </a:p>
          <a:p>
            <a:r>
              <a:rPr lang="en-US" dirty="0" smtClean="0"/>
              <a:t>Mouth, stomach and SI secrete water</a:t>
            </a:r>
          </a:p>
          <a:p>
            <a:r>
              <a:rPr lang="en-US" dirty="0" smtClean="0"/>
              <a:t>LI reabsorbs this water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128" y="3998912"/>
            <a:ext cx="4146550" cy="612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FIBRE </a:t>
            </a:r>
            <a:r>
              <a:rPr lang="en-US" dirty="0"/>
              <a:t> </a:t>
            </a:r>
            <a:r>
              <a:rPr lang="en-US" dirty="0" smtClean="0"/>
              <a:t>is mostly cellulose + lignin</a:t>
            </a:r>
            <a:endParaRPr lang="en-US" dirty="0"/>
          </a:p>
        </p:txBody>
      </p:sp>
      <p:pic>
        <p:nvPicPr>
          <p:cNvPr id="6" name="Content Placeholder 3" descr="Screen Shot 2016-08-23 at 10.3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09" r="-23209"/>
          <a:stretch>
            <a:fillRect/>
          </a:stretch>
        </p:blipFill>
        <p:spPr>
          <a:xfrm>
            <a:off x="3613390" y="2269066"/>
            <a:ext cx="63735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that is left </a:t>
            </a:r>
            <a:r>
              <a:rPr lang="en-US" dirty="0"/>
              <a:t>will become feces in the large intestine and finally </a:t>
            </a:r>
            <a:r>
              <a:rPr lang="en-US" b="1" dirty="0"/>
              <a:t>egested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Cellulose</a:t>
            </a:r>
          </a:p>
          <a:p>
            <a:pPr lvl="1"/>
            <a:r>
              <a:rPr lang="en-US" dirty="0"/>
              <a:t>Lignin</a:t>
            </a:r>
          </a:p>
          <a:p>
            <a:pPr lvl="1"/>
            <a:r>
              <a:rPr lang="en-US" dirty="0"/>
              <a:t>Bile </a:t>
            </a:r>
            <a:r>
              <a:rPr lang="en-US" dirty="0" smtClean="0"/>
              <a:t>pigments and bilirubin (from the breakdown of RBC)</a:t>
            </a:r>
          </a:p>
          <a:p>
            <a:pPr lvl="1"/>
            <a:r>
              <a:rPr lang="en-US" dirty="0" smtClean="0"/>
              <a:t>Bacteria</a:t>
            </a:r>
            <a:endParaRPr lang="en-US" dirty="0"/>
          </a:p>
          <a:p>
            <a:r>
              <a:rPr lang="en-US" dirty="0" err="1"/>
              <a:t>Fibre</a:t>
            </a:r>
            <a:r>
              <a:rPr lang="en-US" dirty="0"/>
              <a:t> provides bulk to help </a:t>
            </a:r>
            <a:r>
              <a:rPr lang="en-US" dirty="0" smtClean="0"/>
              <a:t>peristalsis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Use page 676-677 to explain what the benefits are of </a:t>
            </a:r>
            <a:r>
              <a:rPr lang="en-US" sz="3200" b="1" dirty="0" err="1" smtClean="0">
                <a:solidFill>
                  <a:srgbClr val="FF0000"/>
                </a:solidFill>
              </a:rPr>
              <a:t>fibre</a:t>
            </a:r>
            <a:r>
              <a:rPr lang="en-US" sz="3200" b="1" dirty="0" smtClean="0">
                <a:solidFill>
                  <a:srgbClr val="FF0000"/>
                </a:solidFill>
              </a:rPr>
              <a:t> in the diet</a:t>
            </a:r>
            <a:endParaRPr lang="en-US" sz="3200" b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5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 – 677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Positive correlation between rate of movement of material and </a:t>
            </a:r>
            <a:r>
              <a:rPr lang="en-US" i="1" dirty="0" err="1"/>
              <a:t>fibre</a:t>
            </a:r>
            <a:r>
              <a:rPr lang="en-US" i="1" dirty="0"/>
              <a:t> intake</a:t>
            </a:r>
          </a:p>
          <a:p>
            <a:endParaRPr lang="en-US" dirty="0"/>
          </a:p>
        </p:txBody>
      </p:sp>
      <p:pic>
        <p:nvPicPr>
          <p:cNvPr id="4" name="Picture 3" descr="Screen Shot 2017-02-28 at 10.1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8417"/>
            <a:ext cx="9232425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2577" r="-72577"/>
          <a:stretch>
            <a:fillRect/>
          </a:stretch>
        </p:blipFill>
        <p:spPr>
          <a:xfrm>
            <a:off x="270932" y="143933"/>
            <a:ext cx="12378751" cy="6578600"/>
          </a:xfrm>
        </p:spPr>
      </p:pic>
      <p:sp>
        <p:nvSpPr>
          <p:cNvPr id="5" name="TextBox 4"/>
          <p:cNvSpPr txBox="1"/>
          <p:nvPr/>
        </p:nvSpPr>
        <p:spPr>
          <a:xfrm>
            <a:off x="426128" y="2452121"/>
            <a:ext cx="3119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This actually exists!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213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by </a:t>
            </a:r>
            <a:r>
              <a:rPr lang="en-US" b="1" dirty="0" smtClean="0"/>
              <a:t>cholera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87" y="3444515"/>
            <a:ext cx="4366416" cy="34134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 intestinal epithelial cell</a:t>
            </a:r>
          </a:p>
          <a:p>
            <a:r>
              <a:rPr lang="en-US" dirty="0" smtClean="0"/>
              <a:t>Use the orange box on page 677 to annotate the diagram to show how </a:t>
            </a:r>
            <a:r>
              <a:rPr lang="en-US" b="1" i="1" dirty="0" smtClean="0"/>
              <a:t>Vibrio cholera </a:t>
            </a:r>
            <a:r>
              <a:rPr lang="en-US" dirty="0" smtClean="0"/>
              <a:t>infection can lead to dehydration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9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by </a:t>
            </a:r>
            <a:r>
              <a:rPr lang="en-US" b="1" dirty="0" smtClean="0"/>
              <a:t>cholera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Cholera is caused by </a:t>
            </a:r>
            <a:r>
              <a:rPr lang="en-US" i="1" dirty="0" smtClean="0"/>
              <a:t>Vibrio cholera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cholera</a:t>
            </a:r>
            <a:r>
              <a:rPr lang="en-US" dirty="0" smtClean="0"/>
              <a:t> toxin is released and binds to intestinal receptors where it is </a:t>
            </a:r>
            <a:r>
              <a:rPr lang="en-US" dirty="0" err="1" smtClean="0"/>
              <a:t>endocytosed</a:t>
            </a:r>
            <a:r>
              <a:rPr lang="en-US" dirty="0" smtClean="0"/>
              <a:t> into cells.</a:t>
            </a:r>
          </a:p>
          <a:p>
            <a:r>
              <a:rPr lang="en-US" dirty="0" smtClean="0"/>
              <a:t>Leads to efflux of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ions and osmosis leads to diarrhea.</a:t>
            </a:r>
          </a:p>
          <a:p>
            <a:r>
              <a:rPr lang="en-US" dirty="0" smtClean="0"/>
              <a:t>Water is drawn from blood into cells to replace fluid loss</a:t>
            </a:r>
          </a:p>
          <a:p>
            <a:r>
              <a:rPr lang="en-US" dirty="0" smtClean="0"/>
              <a:t>Dehydration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4365624"/>
            <a:ext cx="298509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adaptations of Villus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28"/>
          <a:stretch/>
        </p:blipFill>
        <p:spPr>
          <a:xfrm>
            <a:off x="3810000" y="1650999"/>
            <a:ext cx="5046514" cy="496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128" y="2077861"/>
            <a:ext cx="3225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Lumen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Brush border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Tight junction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Mitochondrion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Lysosome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Pinocytotic</a:t>
            </a:r>
            <a:r>
              <a:rPr lang="en-US" dirty="0" smtClean="0"/>
              <a:t> vesicles</a:t>
            </a:r>
          </a:p>
        </p:txBody>
      </p:sp>
    </p:spTree>
    <p:extLst>
      <p:ext uri="{BB962C8B-B14F-4D97-AF65-F5344CB8AC3E}">
        <p14:creationId xmlns:p14="http://schemas.microsoft.com/office/powerpoint/2010/main" val="41492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The rate of transit of materials through the large intestine is positively correlated with their </a:t>
            </a:r>
            <a:r>
              <a:rPr lang="en-US" dirty="0" err="1" smtClean="0"/>
              <a:t>fibre</a:t>
            </a:r>
            <a:r>
              <a:rPr lang="en-US" dirty="0" smtClean="0"/>
              <a:t> content</a:t>
            </a:r>
          </a:p>
          <a:p>
            <a:r>
              <a:rPr lang="en-US" dirty="0" smtClean="0"/>
              <a:t>Materials not absorbed are egested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8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778875" cy="48990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Applications and Skills:</a:t>
            </a:r>
          </a:p>
          <a:p>
            <a:r>
              <a:rPr lang="en-US" dirty="0" smtClean="0"/>
              <a:t>A: The reduction of stomach acid secretion by proton pump inhibitor drugs</a:t>
            </a:r>
          </a:p>
          <a:p>
            <a:r>
              <a:rPr lang="en-US" dirty="0" smtClean="0"/>
              <a:t>A: Dehydration due to cholera toxin</a:t>
            </a:r>
          </a:p>
          <a:p>
            <a:r>
              <a:rPr lang="en-US" dirty="0" smtClean="0"/>
              <a:t>A:</a:t>
            </a:r>
            <a:r>
              <a:rPr lang="en-US" i="1" dirty="0" smtClean="0"/>
              <a:t> Helicobacter pylori</a:t>
            </a:r>
            <a:r>
              <a:rPr lang="en-US" dirty="0" smtClean="0"/>
              <a:t> infection is a cause of stomach ulcers</a:t>
            </a:r>
          </a:p>
          <a:p>
            <a:r>
              <a:rPr lang="en-US" dirty="0" smtClean="0"/>
              <a:t>S: Identification of exocrine gland cells that secrete digestive juices and villus epithelium cells that absorb digested foods from electron micrographs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09" r="-23209"/>
          <a:stretch>
            <a:fillRect/>
          </a:stretch>
        </p:blipFill>
        <p:spPr>
          <a:xfrm>
            <a:off x="-1788344" y="0"/>
            <a:ext cx="12469965" cy="6858000"/>
          </a:xfrm>
        </p:spPr>
      </p:pic>
      <p:sp>
        <p:nvSpPr>
          <p:cNvPr id="3" name="Rectangle 2"/>
          <p:cNvSpPr/>
          <p:nvPr/>
        </p:nvSpPr>
        <p:spPr>
          <a:xfrm>
            <a:off x="5198827" y="2237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Digestive 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 through 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all the parts of the digestive system that food moves through. In the correct order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16" y="2820246"/>
            <a:ext cx="5620245" cy="37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6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Exocrine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a secretion that is transported to its target location via a </a:t>
            </a:r>
            <a:r>
              <a:rPr lang="en-US" b="1" dirty="0" smtClean="0"/>
              <a:t>duct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Surface of body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01750" y="2984500"/>
            <a:ext cx="250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Milk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Sweat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24" y="2204606"/>
            <a:ext cx="2638064" cy="1760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23" y="2984500"/>
            <a:ext cx="2903489" cy="3807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312" y="3984371"/>
            <a:ext cx="3567264" cy="2873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027" y="4275668"/>
            <a:ext cx="1453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Exocrine glands secrete to the surface of the body or the lumen of the 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1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Exocrine </a:t>
            </a:r>
            <a:r>
              <a:rPr lang="en-US" dirty="0"/>
              <a:t>glands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153" y="2188323"/>
            <a:ext cx="250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Saliva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Gastric juice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Pancreatic juice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Bile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53677" y="176296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Lumen of gut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4" y="3429000"/>
            <a:ext cx="317500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03" y="1270000"/>
            <a:ext cx="38100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500" y="3223592"/>
            <a:ext cx="4173494" cy="34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07" y="1752600"/>
            <a:ext cx="258916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cells called an </a:t>
            </a:r>
            <a:r>
              <a:rPr lang="en-US" dirty="0" err="1" smtClean="0"/>
              <a:t>acinus</a:t>
            </a:r>
            <a:r>
              <a:rPr lang="en-US" dirty="0" smtClean="0"/>
              <a:t> secretes into a duct branch.</a:t>
            </a:r>
          </a:p>
          <a:p>
            <a:r>
              <a:rPr lang="en-US" dirty="0" smtClean="0"/>
              <a:t>Each branch feeds into the main duct</a:t>
            </a:r>
            <a:endParaRPr lang="en-US" dirty="0"/>
          </a:p>
        </p:txBody>
      </p:sp>
      <p:pic>
        <p:nvPicPr>
          <p:cNvPr id="5" name="Picture 4" descr="Screen Shot 2017-02-24 at 8.0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2542" y="911646"/>
            <a:ext cx="4603121" cy="62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5443</TotalTime>
  <Words>976</Words>
  <Application>Microsoft Macintosh PowerPoint</Application>
  <PresentationFormat>On-screen Show (4:3)</PresentationFormat>
  <Paragraphs>153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D.2 digestion</vt:lpstr>
      <vt:lpstr>Learning objectives</vt:lpstr>
      <vt:lpstr>Learning objectives</vt:lpstr>
      <vt:lpstr>Learning objectives</vt:lpstr>
      <vt:lpstr>PowerPoint Presentation</vt:lpstr>
      <vt:lpstr>Route through the digestive system</vt:lpstr>
      <vt:lpstr>Exocrine glands</vt:lpstr>
      <vt:lpstr>Exocrine glands</vt:lpstr>
      <vt:lpstr>Exocrine glands</vt:lpstr>
      <vt:lpstr>PowerPoint Presentation</vt:lpstr>
      <vt:lpstr>Gastric secretions (stomach) Nervous and hormonal control</vt:lpstr>
      <vt:lpstr>Gastric secretions Nervous and hormonal control</vt:lpstr>
      <vt:lpstr>What is HCl for?</vt:lpstr>
      <vt:lpstr>Stomach Ulcers</vt:lpstr>
      <vt:lpstr>Proton pump to make stomach acid</vt:lpstr>
      <vt:lpstr>Proton pump inhibitors -  Reducing stomach acid secretions</vt:lpstr>
      <vt:lpstr>Pancreatic secretions (unit 6)</vt:lpstr>
      <vt:lpstr>Adaptations of the villi</vt:lpstr>
      <vt:lpstr>Adaptations of villi</vt:lpstr>
      <vt:lpstr>Qs</vt:lpstr>
      <vt:lpstr>Identifying adaptations of the villus</vt:lpstr>
      <vt:lpstr>Not all food is digested and absorbed</vt:lpstr>
      <vt:lpstr>Egestion</vt:lpstr>
      <vt:lpstr>Data Q – 677</vt:lpstr>
      <vt:lpstr>PowerPoint Presentation</vt:lpstr>
      <vt:lpstr>Dehydration by cholera</vt:lpstr>
      <vt:lpstr>Dehydration by cholera</vt:lpstr>
      <vt:lpstr>Identify the adaptations of Villus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 So</dc:creator>
  <cp:lastModifiedBy>Thomas Kitwood</cp:lastModifiedBy>
  <cp:revision>96</cp:revision>
  <dcterms:created xsi:type="dcterms:W3CDTF">2015-11-03T04:40:49Z</dcterms:created>
  <dcterms:modified xsi:type="dcterms:W3CDTF">2017-02-28T02:22:02Z</dcterms:modified>
</cp:coreProperties>
</file>