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2" r:id="rId6"/>
    <p:sldId id="283" r:id="rId7"/>
    <p:sldId id="284" r:id="rId8"/>
    <p:sldId id="285" r:id="rId9"/>
    <p:sldId id="277" r:id="rId10"/>
    <p:sldId id="261" r:id="rId11"/>
    <p:sldId id="279" r:id="rId12"/>
    <p:sldId id="276" r:id="rId13"/>
    <p:sldId id="262" r:id="rId14"/>
    <p:sldId id="280" r:id="rId15"/>
    <p:sldId id="263" r:id="rId16"/>
    <p:sldId id="267" r:id="rId17"/>
    <p:sldId id="288" r:id="rId18"/>
    <p:sldId id="273" r:id="rId19"/>
    <p:sldId id="286" r:id="rId20"/>
    <p:sldId id="281" r:id="rId21"/>
    <p:sldId id="287" r:id="rId22"/>
    <p:sldId id="265" r:id="rId23"/>
    <p:sldId id="268" r:id="rId24"/>
    <p:sldId id="269" r:id="rId25"/>
    <p:sldId id="289" r:id="rId26"/>
    <p:sldId id="270" r:id="rId27"/>
    <p:sldId id="290" r:id="rId28"/>
    <p:sldId id="291" r:id="rId29"/>
    <p:sldId id="292" r:id="rId30"/>
    <p:sldId id="293" r:id="rId31"/>
    <p:sldId id="294" r:id="rId32"/>
    <p:sldId id="295" r:id="rId33"/>
    <p:sldId id="271" r:id="rId34"/>
    <p:sldId id="27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26" autoAdjust="0"/>
  </p:normalViewPr>
  <p:slideViewPr>
    <p:cSldViewPr snapToGrid="0" snapToObjects="1">
      <p:cViewPr varScale="1">
        <p:scale>
          <a:sx n="76" d="100"/>
          <a:sy n="76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7913-18F1-F843-99F4-702B2545ED54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1B5C-9149-FA47-B0E6-151BA9CE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minerals, we need vitamins</a:t>
            </a:r>
            <a:r>
              <a:rPr lang="en-US" baseline="0" dirty="0" smtClean="0"/>
              <a:t> in small quantities as they are typically used to make relatively long-lived substances in the body</a:t>
            </a:r>
            <a:endParaRPr lang="en-US" dirty="0" smtClean="0"/>
          </a:p>
          <a:p>
            <a:r>
              <a:rPr lang="en-US" dirty="0" smtClean="0"/>
              <a:t>Humans</a:t>
            </a:r>
            <a:r>
              <a:rPr lang="en-US" baseline="0" dirty="0" smtClean="0"/>
              <a:t> (and many primates) cannot produce vitamin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 bone formation/condition results from lack of vitamin D and/or </a:t>
            </a:r>
            <a:r>
              <a:rPr lang="en-US" dirty="0" err="1" smtClean="0"/>
              <a:t>Ca</a:t>
            </a:r>
            <a:endParaRPr lang="en-US" dirty="0" smtClean="0"/>
          </a:p>
          <a:p>
            <a:r>
              <a:rPr lang="en-US" dirty="0" smtClean="0"/>
              <a:t>Epidermis of skin contains</a:t>
            </a:r>
            <a:r>
              <a:rPr lang="en-US" baseline="0" dirty="0" smtClean="0"/>
              <a:t> vitamin D precursors that can be converted to Vitamin D in the presence of UV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IDD: Iodine deficiency disorder</a:t>
            </a:r>
          </a:p>
          <a:p>
            <a:endParaRPr lang="en-US" dirty="0" smtClean="0"/>
          </a:p>
          <a:p>
            <a:r>
              <a:rPr lang="en-US" dirty="0" smtClean="0"/>
              <a:t>Minerals have either an</a:t>
            </a:r>
            <a:r>
              <a:rPr lang="en-US" baseline="0" dirty="0" smtClean="0"/>
              <a:t> anatomical role (</a:t>
            </a:r>
            <a:r>
              <a:rPr lang="en-US" baseline="0" dirty="0" err="1" smtClean="0"/>
              <a:t>Ca</a:t>
            </a:r>
            <a:r>
              <a:rPr lang="en-US" baseline="0" dirty="0" smtClean="0"/>
              <a:t> in bones) or physiological role (Fe in hemoglobin). Since this means minerals stay in the body for a long time, they are only needed in small and constant quantities. (Constant because body needs to constantly repair)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muscle cramps are caused by mineral depletions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refers to the position</a:t>
            </a:r>
            <a:r>
              <a:rPr lang="en-US" baseline="0" dirty="0" smtClean="0"/>
              <a:t> of the double bond in relation to end of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refers to the position</a:t>
            </a:r>
            <a:r>
              <a:rPr lang="en-US" baseline="0" dirty="0" smtClean="0"/>
              <a:t> of the double bond in relation to end of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Insufficiency</a:t>
            </a:r>
            <a:r>
              <a:rPr lang="en-US" baseline="0" dirty="0" smtClean="0"/>
              <a:t>  may be due to lack of certain </a:t>
            </a:r>
            <a:r>
              <a:rPr lang="en-US" baseline="0" dirty="0" err="1" smtClean="0"/>
              <a:t>Aas</a:t>
            </a:r>
            <a:r>
              <a:rPr lang="en-US" baseline="0" dirty="0" smtClean="0"/>
              <a:t> in diet or lack of variety in diet</a:t>
            </a:r>
          </a:p>
          <a:p>
            <a:r>
              <a:rPr lang="en-US" baseline="0" dirty="0" smtClean="0"/>
              <a:t>Kwashiorkor is a severe protein/energy malnutrition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carried out within 24hr of being born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8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  <a:r>
              <a:rPr lang="en-US" baseline="0" dirty="0" smtClean="0"/>
              <a:t> must cap water (evaporated water decreases mass of water)</a:t>
            </a:r>
          </a:p>
          <a:p>
            <a:r>
              <a:rPr lang="en-US" baseline="0" dirty="0" smtClean="0"/>
              <a:t>If using metal can, some heat is used to heat up the coke can AND water (change in temperature is the same)</a:t>
            </a:r>
          </a:p>
          <a:p>
            <a:r>
              <a:rPr lang="en-US" baseline="0" dirty="0" smtClean="0"/>
              <a:t>Assumes complete combustion of food (if incomplete combustion, look at change in food mass)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Q = </a:t>
            </a:r>
            <a:r>
              <a:rPr lang="en-US" baseline="0" dirty="0" err="1" smtClean="0"/>
              <a:t>mC</a:t>
            </a:r>
            <a:r>
              <a:rPr lang="en-US" baseline="0" dirty="0" smtClean="0"/>
              <a:t>(delta T)</a:t>
            </a:r>
          </a:p>
          <a:p>
            <a:r>
              <a:rPr lang="en-US" baseline="0" dirty="0" smtClean="0"/>
              <a:t>Heat (J) = mass (g) x 4.18J/C/g x change in temperature (C)</a:t>
            </a:r>
          </a:p>
          <a:p>
            <a:r>
              <a:rPr lang="en-US" baseline="0" dirty="0" smtClean="0"/>
              <a:t>Divide by 1000 to convert to </a:t>
            </a:r>
            <a:r>
              <a:rPr lang="en-US" baseline="0" dirty="0" err="1" smtClean="0"/>
              <a:t>kCal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Option 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D1 human 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752601"/>
            <a:ext cx="8731250" cy="12636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Vitamin C (ascorbic acid) is needed for synthesis of collagen </a:t>
            </a:r>
            <a:r>
              <a:rPr lang="en-US" dirty="0" err="1" smtClean="0"/>
              <a:t>fibres</a:t>
            </a:r>
            <a:r>
              <a:rPr lang="en-US" dirty="0" smtClean="0"/>
              <a:t> and can be made by most animals (some mammals) and plants</a:t>
            </a:r>
          </a:p>
          <a:p>
            <a:r>
              <a:rPr lang="en-US" dirty="0" smtClean="0"/>
              <a:t>Deficiency leads to scurvy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3159125"/>
            <a:ext cx="4319782" cy="328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0" y="408372"/>
            <a:ext cx="1647825" cy="1096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00" y="285749"/>
            <a:ext cx="708025" cy="13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Rickets and </a:t>
            </a:r>
            <a:r>
              <a:rPr lang="en-US" dirty="0" err="1" smtClean="0"/>
              <a:t>Osteomalacia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1" y="1752600"/>
            <a:ext cx="5943592" cy="4373563"/>
          </a:xfrm>
        </p:spPr>
        <p:txBody>
          <a:bodyPr/>
          <a:lstStyle/>
          <a:p>
            <a:r>
              <a:rPr lang="en-US" dirty="0" smtClean="0"/>
              <a:t>Vitamin D is needed for calcium absorption and proper formation of bones</a:t>
            </a:r>
          </a:p>
          <a:p>
            <a:r>
              <a:rPr lang="en-US" dirty="0" smtClean="0"/>
              <a:t>Rickets results when the growth plates of bones do not </a:t>
            </a:r>
            <a:r>
              <a:rPr lang="en-US" dirty="0" err="1" smtClean="0"/>
              <a:t>mineralise</a:t>
            </a:r>
            <a:r>
              <a:rPr lang="en-US" dirty="0" smtClean="0"/>
              <a:t> properly (children)</a:t>
            </a:r>
          </a:p>
          <a:p>
            <a:r>
              <a:rPr lang="en-US" dirty="0" err="1" smtClean="0"/>
              <a:t>Osteomalacia</a:t>
            </a:r>
            <a:r>
              <a:rPr lang="en-US" dirty="0"/>
              <a:t> </a:t>
            </a:r>
            <a:r>
              <a:rPr lang="en-US" dirty="0" smtClean="0"/>
              <a:t>occurs in adults who have “soft bones”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33" y="1624617"/>
            <a:ext cx="1964267" cy="262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976"/>
          <a:stretch/>
        </p:blipFill>
        <p:spPr>
          <a:xfrm>
            <a:off x="6011332" y="3915833"/>
            <a:ext cx="3132667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4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Dietary minerals are essential chemical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752600"/>
            <a:ext cx="8763000" cy="4373563"/>
          </a:xfrm>
        </p:spPr>
        <p:txBody>
          <a:bodyPr/>
          <a:lstStyle/>
          <a:p>
            <a:r>
              <a:rPr lang="en-US" dirty="0" smtClean="0"/>
              <a:t>Usually chemical elements in ionic form (electrolytes) (i.e. Ca</a:t>
            </a:r>
            <a:r>
              <a:rPr lang="en-US" baseline="30000" dirty="0" smtClean="0"/>
              <a:t>2+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Needed in small quantities (mg, μg)</a:t>
            </a:r>
          </a:p>
          <a:p>
            <a:r>
              <a:rPr lang="en-US" dirty="0" smtClean="0"/>
              <a:t>Deficiency leads to disease</a:t>
            </a:r>
          </a:p>
          <a:p>
            <a:r>
              <a:rPr lang="en-US" dirty="0" smtClean="0"/>
              <a:t>Example: iodine needed to make thyroxin; deficiency causes IDD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75" y="3841748"/>
            <a:ext cx="2082496" cy="281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675" y="3921694"/>
            <a:ext cx="2647950" cy="28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4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fatty acids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85750" y="1882775"/>
            <a:ext cx="8528050" cy="3687762"/>
          </a:xfrm>
        </p:spPr>
        <p:txBody>
          <a:bodyPr/>
          <a:lstStyle/>
          <a:p>
            <a:r>
              <a:rPr lang="en-US" dirty="0" smtClean="0"/>
              <a:t>Two are essential: </a:t>
            </a:r>
            <a:r>
              <a:rPr lang="en-US" b="1" dirty="0" smtClean="0"/>
              <a:t>omega-3</a:t>
            </a:r>
            <a:r>
              <a:rPr lang="en-US" dirty="0" smtClean="0"/>
              <a:t> and </a:t>
            </a:r>
            <a:r>
              <a:rPr lang="en-US" b="1" dirty="0" smtClean="0"/>
              <a:t>omega-6</a:t>
            </a:r>
            <a:r>
              <a:rPr lang="en-US" dirty="0" smtClean="0"/>
              <a:t> fatty acids (alpha-</a:t>
            </a:r>
            <a:r>
              <a:rPr lang="en-US" dirty="0" err="1" smtClean="0"/>
              <a:t>linolenic</a:t>
            </a:r>
            <a:r>
              <a:rPr lang="en-US" dirty="0" smtClean="0"/>
              <a:t> acid and linoleic acid are used in the synthesis of other compounds involved in the development of the brain and eyes)</a:t>
            </a:r>
          </a:p>
          <a:p>
            <a:r>
              <a:rPr lang="en-US" dirty="0" smtClean="0"/>
              <a:t>Not all fats are bad for you!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75" y="4004424"/>
            <a:ext cx="4648200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9 essential amino acids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8579733"/>
              </p:ext>
            </p:extLst>
          </p:nvPr>
        </p:nvGraphicFramePr>
        <p:xfrm>
          <a:off x="315003" y="2254251"/>
          <a:ext cx="4241122" cy="287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561"/>
                <a:gridCol w="2120561"/>
              </a:tblGrid>
              <a:tr h="28733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Histidine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Isoleucine</a:t>
                      </a:r>
                    </a:p>
                    <a:p>
                      <a:r>
                        <a:rPr lang="en-US" dirty="0" err="1" smtClean="0"/>
                        <a:t>Leucine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Lysine</a:t>
                      </a:r>
                    </a:p>
                    <a:p>
                      <a:r>
                        <a:rPr lang="en-US" dirty="0" smtClean="0"/>
                        <a:t>Methionine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Phenylalanine</a:t>
                      </a:r>
                    </a:p>
                    <a:p>
                      <a:r>
                        <a:rPr lang="en-US" dirty="0" smtClean="0"/>
                        <a:t>Tryptophan</a:t>
                      </a:r>
                    </a:p>
                    <a:p>
                      <a:r>
                        <a:rPr lang="en-US" dirty="0" err="1" smtClean="0"/>
                        <a:t>Valine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Threonine</a:t>
                      </a:r>
                      <a:r>
                        <a:rPr lang="en-US" baseline="0" dirty="0" smtClean="0"/>
                        <a:t> (only if phenylalanine is not in diet)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6"/>
          <p:cNvSpPr>
            <a:spLocks noGrp="1"/>
          </p:cNvSpPr>
          <p:nvPr>
            <p:ph sz="quarter" idx="4"/>
          </p:nvPr>
        </p:nvSpPr>
        <p:spPr>
          <a:xfrm>
            <a:off x="4667250" y="1882775"/>
            <a:ext cx="4146550" cy="3687762"/>
          </a:xfrm>
        </p:spPr>
        <p:txBody>
          <a:bodyPr/>
          <a:lstStyle/>
          <a:p>
            <a:r>
              <a:rPr lang="en-US" dirty="0" smtClean="0"/>
              <a:t>If any of these are missing, certain proteins cannot be synthesized.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3603624"/>
            <a:ext cx="411186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amino acids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999" y="1609725"/>
            <a:ext cx="8905875" cy="4373563"/>
          </a:xfrm>
        </p:spPr>
        <p:txBody>
          <a:bodyPr/>
          <a:lstStyle/>
          <a:p>
            <a:r>
              <a:rPr lang="en-US" dirty="0" smtClean="0"/>
              <a:t>Lack of these affects protein production. </a:t>
            </a:r>
          </a:p>
          <a:p>
            <a:r>
              <a:rPr lang="en-US" dirty="0" smtClean="0"/>
              <a:t>This leads to protein deficiency malnutrition.</a:t>
            </a:r>
          </a:p>
          <a:p>
            <a:pPr lvl="1"/>
            <a:r>
              <a:rPr lang="en-US" dirty="0" smtClean="0"/>
              <a:t>Lack of blood plasma proteins = fluid retention in </a:t>
            </a:r>
            <a:r>
              <a:rPr lang="en-US" u="sng" dirty="0" smtClean="0"/>
              <a:t>tissues</a:t>
            </a:r>
            <a:r>
              <a:rPr lang="en-US" dirty="0" smtClean="0"/>
              <a:t> (edema)  </a:t>
            </a:r>
          </a:p>
          <a:p>
            <a:pPr lvl="1"/>
            <a:r>
              <a:rPr lang="en-US" dirty="0" smtClean="0"/>
              <a:t>Children have stunted growth and                                           development</a:t>
            </a:r>
          </a:p>
          <a:p>
            <a:pPr lvl="1"/>
            <a:r>
              <a:rPr lang="en-US" dirty="0" smtClean="0"/>
              <a:t>Adults waste away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6305"/>
          <a:stretch/>
        </p:blipFill>
        <p:spPr>
          <a:xfrm>
            <a:off x="5048250" y="3349625"/>
            <a:ext cx="276225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53" y="3969861"/>
            <a:ext cx="3574372" cy="26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Phenylketonuria (PKU)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600203"/>
            <a:ext cx="8889999" cy="17271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recessive genetic disease due to a mutation in the gene that codes for phenylalanine hydroxylase (enzyme), which converts phenylalanine (</a:t>
            </a:r>
            <a:r>
              <a:rPr lang="en-US" dirty="0" err="1" smtClean="0"/>
              <a:t>aa</a:t>
            </a:r>
            <a:r>
              <a:rPr lang="en-US" dirty="0" smtClean="0"/>
              <a:t>) to tyrosine (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 phenylalanine levels result in reduced growth of head and brain, mental retardation, hyperactivity, and seizures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27400"/>
            <a:ext cx="7620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of PKU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Show how two parents who do not have PKU can have a child with PKU. Use a genetic diagram using the letter A/a.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energy content of food using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052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It is based on the knowledge that the specific heat capacity of water is 4.186J of energy to raise the temperature of 1g of water by 1</a:t>
            </a:r>
            <a:r>
              <a:rPr lang="en-US" baseline="30000" dirty="0" smtClean="0"/>
              <a:t>o</a:t>
            </a:r>
            <a:r>
              <a:rPr lang="en-US" dirty="0"/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66" y="1879600"/>
            <a:ext cx="4686495" cy="45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3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09 at 7.53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"/>
            <a:ext cx="9144000" cy="65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890000" cy="4978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Essential nutrients cannot be </a:t>
            </a:r>
            <a:r>
              <a:rPr lang="en-US" dirty="0" err="1" smtClean="0"/>
              <a:t>synthesised</a:t>
            </a:r>
            <a:r>
              <a:rPr lang="en-US" dirty="0" smtClean="0"/>
              <a:t> by the body, therefore they have to be included in the diet</a:t>
            </a:r>
          </a:p>
          <a:p>
            <a:r>
              <a:rPr lang="en-US" dirty="0" smtClean="0"/>
              <a:t>Dietary minerals are essential chemical elements</a:t>
            </a:r>
          </a:p>
          <a:p>
            <a:r>
              <a:rPr lang="en-US" dirty="0" smtClean="0"/>
              <a:t>Vitamins are chemically diverse carbon compounds that cannot by </a:t>
            </a:r>
            <a:r>
              <a:rPr lang="en-US" dirty="0" err="1" smtClean="0"/>
              <a:t>synthesised</a:t>
            </a:r>
            <a:r>
              <a:rPr lang="en-US" dirty="0" smtClean="0"/>
              <a:t> by the body</a:t>
            </a:r>
          </a:p>
          <a:p>
            <a:r>
              <a:rPr lang="en-US" dirty="0" smtClean="0"/>
              <a:t>Some fatty acids and some amino acids are essential</a:t>
            </a:r>
          </a:p>
          <a:p>
            <a:r>
              <a:rPr lang="en-US" dirty="0" smtClean="0"/>
              <a:t>Lack of essential amino acids affects the production of proteins</a:t>
            </a:r>
          </a:p>
          <a:p>
            <a:r>
              <a:rPr lang="en-US" dirty="0" smtClean="0"/>
              <a:t>Malnutrition may be caused by deficiency, imbalance, or excess of nutrients in the diet</a:t>
            </a:r>
          </a:p>
          <a:p>
            <a:r>
              <a:rPr lang="en-US" dirty="0" smtClean="0"/>
              <a:t>Appetite is controlled by a centre in the hypothalamus</a:t>
            </a:r>
          </a:p>
          <a:p>
            <a:r>
              <a:rPr lang="en-US" dirty="0" smtClean="0"/>
              <a:t>Overweight individuals are more likely to suffer hypertension and type II diabetes</a:t>
            </a:r>
          </a:p>
          <a:p>
            <a:r>
              <a:rPr lang="en-US" dirty="0" smtClean="0"/>
              <a:t>Starvation can lead to breakdown of body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of nut = 0.60g</a:t>
            </a:r>
          </a:p>
          <a:p>
            <a:r>
              <a:rPr lang="en-US" dirty="0" smtClean="0"/>
              <a:t>Volume of water = 25mL</a:t>
            </a:r>
          </a:p>
          <a:p>
            <a:r>
              <a:rPr lang="en-US" dirty="0" smtClean="0"/>
              <a:t>Initial water temperature = 20 degree </a:t>
            </a:r>
            <a:r>
              <a:rPr lang="en-US" dirty="0" err="1" smtClean="0"/>
              <a:t>Celcius</a:t>
            </a:r>
            <a:endParaRPr lang="en-US" dirty="0" smtClean="0"/>
          </a:p>
          <a:p>
            <a:r>
              <a:rPr lang="en-US" dirty="0" smtClean="0"/>
              <a:t>Final water temperature = 65 degree </a:t>
            </a:r>
            <a:r>
              <a:rPr lang="en-US" dirty="0" err="1" smtClean="0"/>
              <a:t>Celcius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5661" y="4139527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energy released by this nut (J/g)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07 at 6.1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526"/>
            <a:ext cx="9095896" cy="3633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594" y="4790012"/>
            <a:ext cx="3119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now calculate Q.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2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953" y="1746817"/>
            <a:ext cx="8592154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Hypothalamus is the appetite control centre. It reduces the desire to eat when these things happen?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87" y="2974484"/>
            <a:ext cx="4100513" cy="3145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465" y="2749178"/>
            <a:ext cx="49160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small intestine releases the hormone PYY3-36 when it contains food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pancreas secretes the hormone insulin when blood sugar levels are high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Adipose tissue secretes </a:t>
            </a:r>
            <a:r>
              <a:rPr lang="en-US" sz="2000" dirty="0" err="1" smtClean="0"/>
              <a:t>leptin</a:t>
            </a:r>
            <a:r>
              <a:rPr lang="en-US" sz="2000" dirty="0" smtClean="0"/>
              <a:t> when amounts of stored fat increase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If the appetite control centre receives these hormones appetite will decrease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0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psychiatric</a:t>
            </a:r>
            <a:r>
              <a:rPr lang="en-US" dirty="0" smtClean="0"/>
              <a:t> illness which results in the breakdown of tissues due to starvation.</a:t>
            </a:r>
          </a:p>
          <a:p>
            <a:r>
              <a:rPr lang="en-US" dirty="0" smtClean="0"/>
              <a:t>So little is eaten that the body breaks down it’s supply energy</a:t>
            </a:r>
          </a:p>
          <a:p>
            <a:r>
              <a:rPr lang="en-US" dirty="0" smtClean="0"/>
              <a:t>Symptoms: </a:t>
            </a:r>
          </a:p>
          <a:p>
            <a:pPr lvl="1"/>
            <a:r>
              <a:rPr lang="en-US" dirty="0" smtClean="0"/>
              <a:t>Wasting of muscles (including heart)</a:t>
            </a:r>
          </a:p>
          <a:p>
            <a:pPr lvl="1"/>
            <a:r>
              <a:rPr lang="en-US" dirty="0" smtClean="0"/>
              <a:t>Thin and sparse hair</a:t>
            </a:r>
          </a:p>
          <a:p>
            <a:pPr lvl="1"/>
            <a:r>
              <a:rPr lang="en-US" dirty="0" smtClean="0"/>
              <a:t>Dry skin, easily bruised</a:t>
            </a:r>
          </a:p>
          <a:p>
            <a:pPr lvl="1"/>
            <a:r>
              <a:rPr lang="en-US" dirty="0" smtClean="0"/>
              <a:t>Low blood pressure</a:t>
            </a:r>
          </a:p>
          <a:p>
            <a:pPr lvl="1"/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Infertility in females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67" y="3548063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being overweight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563" y="2001102"/>
            <a:ext cx="193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II diabetes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5644" y="2001102"/>
            <a:ext cx="162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4239" y="2955061"/>
            <a:ext cx="2561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is it</a:t>
            </a:r>
            <a:r>
              <a:rPr lang="en-US" dirty="0" smtClean="0"/>
              <a:t>?</a:t>
            </a:r>
            <a:endParaRPr lang="en-US" dirty="0" smtClean="0"/>
          </a:p>
          <a:p>
            <a:pPr algn="ctr"/>
            <a:r>
              <a:rPr lang="en-US" dirty="0" smtClean="0"/>
              <a:t>What is it caused by?</a:t>
            </a:r>
          </a:p>
          <a:p>
            <a:pPr algn="ctr"/>
            <a:r>
              <a:rPr lang="en-US" dirty="0" smtClean="0"/>
              <a:t>How is it detected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being overweight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1. Type II diabetes: </a:t>
            </a:r>
          </a:p>
          <a:p>
            <a:r>
              <a:rPr lang="en-US" dirty="0" smtClean="0"/>
              <a:t>Risk factors: diets rich in fat and low in </a:t>
            </a:r>
            <a:r>
              <a:rPr lang="en-US" dirty="0" err="1" smtClean="0"/>
              <a:t>fibre</a:t>
            </a:r>
            <a:r>
              <a:rPr lang="en-US" dirty="0" smtClean="0"/>
              <a:t>, obesity due to overeating and lack of exercise, genetic factors</a:t>
            </a:r>
          </a:p>
          <a:p>
            <a:r>
              <a:rPr lang="en-US" dirty="0" smtClean="0"/>
              <a:t>Symptoms: high blood glucose, glucose in urine, dehydration and thirst</a:t>
            </a:r>
          </a:p>
          <a:p>
            <a:r>
              <a:rPr lang="en-US" dirty="0" smtClean="0"/>
              <a:t>Problems: </a:t>
            </a:r>
            <a:r>
              <a:rPr lang="en-US" dirty="0" err="1" smtClean="0"/>
              <a:t>atheroschlerosis</a:t>
            </a:r>
            <a:r>
              <a:rPr lang="en-US" dirty="0" smtClean="0"/>
              <a:t>, 				        hypertension, CHD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033" y="4097866"/>
            <a:ext cx="3137351" cy="27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being overweight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848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2. Hypertension: positive correlation between weight and BP</a:t>
            </a:r>
          </a:p>
          <a:p>
            <a:r>
              <a:rPr lang="en-US" dirty="0" smtClean="0"/>
              <a:t>Weight gain =  more blood needed</a:t>
            </a:r>
          </a:p>
          <a:p>
            <a:r>
              <a:rPr lang="en-US" dirty="0" smtClean="0"/>
              <a:t>Weight gain = stiff and narrow arteries</a:t>
            </a:r>
          </a:p>
          <a:p>
            <a:r>
              <a:rPr lang="en-US" dirty="0" smtClean="0"/>
              <a:t>High salt intake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434" y="1985963"/>
            <a:ext cx="291884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10 at 7.53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476"/>
            <a:ext cx="9144000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7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10 at 7.5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49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10 at 7.56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778875" cy="4899025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Applications and Skills:</a:t>
            </a:r>
          </a:p>
          <a:p>
            <a:r>
              <a:rPr lang="en-US" dirty="0" smtClean="0"/>
              <a:t>A: Production of ascorbic acid by some mammals, but not others that need a dietary supply</a:t>
            </a:r>
          </a:p>
          <a:p>
            <a:r>
              <a:rPr lang="en-US" dirty="0" smtClean="0"/>
              <a:t>A: Cause and treatment of PKU</a:t>
            </a:r>
          </a:p>
          <a:p>
            <a:r>
              <a:rPr lang="en-US" dirty="0" smtClean="0"/>
              <a:t>A: Lack of vitamin D or calcium can affect bone mineralization and cause rickets or </a:t>
            </a:r>
            <a:r>
              <a:rPr lang="en-US" dirty="0" err="1" smtClean="0"/>
              <a:t>osteomalacia</a:t>
            </a:r>
            <a:endParaRPr lang="en-US" dirty="0" smtClean="0"/>
          </a:p>
          <a:p>
            <a:r>
              <a:rPr lang="en-US" dirty="0" smtClean="0"/>
              <a:t>A: Breakdown of heart muscle due to anorexia</a:t>
            </a:r>
          </a:p>
          <a:p>
            <a:r>
              <a:rPr lang="en-US" dirty="0" smtClean="0"/>
              <a:t>A: Cholesterol in blood as an indicator of the risk of CHD</a:t>
            </a:r>
          </a:p>
          <a:p>
            <a:r>
              <a:rPr lang="en-US" dirty="0" smtClean="0"/>
              <a:t>S: Determination of energy content of food by combustion</a:t>
            </a:r>
          </a:p>
          <a:p>
            <a:r>
              <a:rPr lang="en-US" dirty="0" smtClean="0"/>
              <a:t>S: Use of databases of nutritional content of foods and software to calculate intakes of essential nutrients from a daily diet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10 at 7.5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9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10 at 7.5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5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2-10 at 7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0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cholesterol and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" y="1888067"/>
            <a:ext cx="4114800" cy="4373563"/>
          </a:xfrm>
        </p:spPr>
        <p:txBody>
          <a:bodyPr/>
          <a:lstStyle/>
          <a:p>
            <a:r>
              <a:rPr lang="en-US" dirty="0" smtClean="0"/>
              <a:t>Cholesterol is a risk factor for CHD but relationship is unclear</a:t>
            </a:r>
          </a:p>
          <a:p>
            <a:pPr lvl="1"/>
            <a:r>
              <a:rPr lang="en-US" dirty="0" smtClean="0"/>
              <a:t>Distinguish between HDL and LDL</a:t>
            </a:r>
          </a:p>
          <a:p>
            <a:pPr lvl="1"/>
            <a:r>
              <a:rPr lang="en-US" dirty="0" smtClean="0"/>
              <a:t>Lowering dietary cholesterol has little impact on body</a:t>
            </a:r>
          </a:p>
          <a:p>
            <a:pPr lvl="1"/>
            <a:r>
              <a:rPr lang="en-US" dirty="0" smtClean="0"/>
              <a:t>Liver makes it’s own cholesterol</a:t>
            </a:r>
          </a:p>
          <a:p>
            <a:pPr lvl="1"/>
            <a:r>
              <a:rPr lang="en-US" dirty="0" smtClean="0"/>
              <a:t>Genetic factors seem to play a larger role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71" y="1752600"/>
            <a:ext cx="4707467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diary of what you ate yesterday. </a:t>
            </a:r>
          </a:p>
          <a:p>
            <a:r>
              <a:rPr lang="en-US" dirty="0" smtClean="0"/>
              <a:t>Calculate your intake of essential nutrients for this meal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www.supertracker.usda.gov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395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752600"/>
            <a:ext cx="85725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Why do you think some nutrients are described as ‘essential’?</a:t>
            </a:r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u="sng" dirty="0" smtClean="0"/>
              <a:t>can’t</a:t>
            </a:r>
            <a:r>
              <a:rPr lang="en-US" dirty="0" smtClean="0"/>
              <a:t> be made by the body and have to be part of your diet</a:t>
            </a:r>
          </a:p>
          <a:p>
            <a:pPr lvl="1"/>
            <a:r>
              <a:rPr lang="en-US" dirty="0" smtClean="0"/>
              <a:t>Essential amino acids</a:t>
            </a:r>
          </a:p>
          <a:p>
            <a:pPr lvl="1"/>
            <a:r>
              <a:rPr lang="en-US" dirty="0" smtClean="0"/>
              <a:t>Essential fatty acids</a:t>
            </a:r>
          </a:p>
          <a:p>
            <a:pPr lvl="1"/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Vitamins (e.g. Vitamin C)</a:t>
            </a:r>
          </a:p>
          <a:p>
            <a:r>
              <a:rPr lang="en-US" dirty="0" smtClean="0"/>
              <a:t>Non-essential nutrients: other nutrients can be used for same purpose or they can be made by the body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60" y="3477087"/>
            <a:ext cx="2274944" cy="16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C (Ascorbic Acid)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animals and plants can produce vitamin C. </a:t>
            </a:r>
          </a:p>
          <a:p>
            <a:r>
              <a:rPr lang="en-US" dirty="0"/>
              <a:t>N</a:t>
            </a:r>
            <a:r>
              <a:rPr lang="en-US" dirty="0" smtClean="0"/>
              <a:t>eeded for the synthesis of collagen (needed in the production of many structural tissues such as skin and blood vessel walls)</a:t>
            </a:r>
          </a:p>
          <a:p>
            <a:r>
              <a:rPr lang="en-US" dirty="0" smtClean="0"/>
              <a:t>Mutations have occurred which means a protein required in the synthesis pathways is not produced.</a:t>
            </a:r>
          </a:p>
          <a:p>
            <a:pPr marL="114300" indent="0">
              <a:buNone/>
            </a:pPr>
            <a:r>
              <a:rPr lang="en-US" dirty="0" smtClean="0"/>
              <a:t>EXPLAIN HOW A MUTATION CAN LEAD TO THIS PROTEIN NOT BEING PRODUCED</a:t>
            </a:r>
            <a:r>
              <a:rPr lang="is-IS" dirty="0" smtClean="0"/>
              <a:t>….</a:t>
            </a:r>
          </a:p>
          <a:p>
            <a:r>
              <a:rPr lang="is-IS" dirty="0" smtClean="0"/>
              <a:t>GLO gene which codes for the enzyme L-gulono-y-lactone oxidase. 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5562" b="-25562"/>
          <a:stretch>
            <a:fillRect/>
          </a:stretch>
        </p:blipFill>
        <p:spPr>
          <a:xfrm>
            <a:off x="2978317" y="2488791"/>
            <a:ext cx="3772187" cy="20294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43" y="230939"/>
            <a:ext cx="37973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30939"/>
            <a:ext cx="3810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53" y="4095656"/>
            <a:ext cx="3831262" cy="2517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543" y="425358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Phylogenetic </a:t>
            </a:r>
            <a:br>
              <a:rPr lang="en-US" dirty="0" smtClean="0"/>
            </a:br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139" r="-86139"/>
          <a:stretch>
            <a:fillRect/>
          </a:stretch>
        </p:blipFill>
        <p:spPr>
          <a:xfrm>
            <a:off x="0" y="104158"/>
            <a:ext cx="12396373" cy="6587965"/>
          </a:xfrm>
        </p:spPr>
      </p:pic>
      <p:sp>
        <p:nvSpPr>
          <p:cNvPr id="5" name="TextBox 4"/>
          <p:cNvSpPr txBox="1"/>
          <p:nvPr/>
        </p:nvSpPr>
        <p:spPr>
          <a:xfrm>
            <a:off x="426128" y="2068994"/>
            <a:ext cx="2699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did these mutations occur?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879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379526"/>
              </p:ext>
            </p:extLst>
          </p:nvPr>
        </p:nvGraphicFramePr>
        <p:xfrm>
          <a:off x="426128" y="305606"/>
          <a:ext cx="8229600" cy="631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61559"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Vitamins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Fatty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Malnutrition</a:t>
                      </a:r>
                      <a:endParaRPr lang="en-US" dirty="0"/>
                    </a:p>
                  </a:txBody>
                  <a:tcPr/>
                </a:tc>
              </a:tr>
              <a:tr h="13560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Why we need them/functions in the body.</a:t>
                      </a:r>
                    </a:p>
                    <a:p>
                      <a:r>
                        <a:rPr lang="en-US" sz="1400" dirty="0" smtClean="0"/>
                        <a:t>Give examples.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Why we need them/functions in the body.</a:t>
                      </a:r>
                    </a:p>
                    <a:p>
                      <a:r>
                        <a:rPr lang="en-US" sz="1400" dirty="0" smtClean="0"/>
                        <a:t>Give examples.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Why we need them/functions in the body.</a:t>
                      </a:r>
                    </a:p>
                    <a:p>
                      <a:r>
                        <a:rPr lang="en-US" sz="1400" dirty="0" smtClean="0"/>
                        <a:t>Give examples.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Why we need them/functions in the body.</a:t>
                      </a:r>
                    </a:p>
                    <a:p>
                      <a:r>
                        <a:rPr lang="en-US" sz="1400" dirty="0" smtClean="0"/>
                        <a:t>Give examples. Including omega 3 and omega</a:t>
                      </a:r>
                      <a:r>
                        <a:rPr lang="en-US" sz="1400" baseline="0" dirty="0" smtClean="0"/>
                        <a:t> 6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is malnutrition?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What are the different types?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What is starvation?</a:t>
                      </a:r>
                    </a:p>
                  </a:txBody>
                  <a:tcPr/>
                </a:tc>
              </a:tr>
              <a:tr h="35530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Problems with deficiencies.</a:t>
                      </a:r>
                      <a:r>
                        <a:rPr lang="en-US" sz="1400" baseline="0" dirty="0" smtClean="0"/>
                        <a:t> I</a:t>
                      </a:r>
                      <a:r>
                        <a:rPr lang="en-US" sz="1400" dirty="0" smtClean="0"/>
                        <a:t>nclude: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How essential amino acids are needed for protein synthesis.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Consequences of blood plasma protein deficiency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Problems with deficiencies.</a:t>
                      </a:r>
                    </a:p>
                    <a:p>
                      <a:r>
                        <a:rPr lang="en-US" sz="1400" dirty="0" smtClean="0"/>
                        <a:t>Include: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aseline="0" dirty="0" smtClean="0"/>
                        <a:t>Consequences of iodine, iron and calcium deficiencies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Problems with deficiencies.</a:t>
                      </a:r>
                    </a:p>
                    <a:p>
                      <a:r>
                        <a:rPr lang="en-US" sz="1400" dirty="0" smtClean="0"/>
                        <a:t>Include: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Consequences of vitamin C,</a:t>
                      </a:r>
                      <a:r>
                        <a:rPr lang="en-US" sz="1400" baseline="0" dirty="0" smtClean="0"/>
                        <a:t> D and B12 deficiencies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Problems with deficiencies.</a:t>
                      </a:r>
                    </a:p>
                    <a:p>
                      <a:r>
                        <a:rPr lang="en-US" sz="1400" dirty="0" smtClean="0"/>
                        <a:t>Include: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Consequences of omega 3 and omega 6 deficiencies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are some of the consequences of malnutrition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starvation?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02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Diverse carbon compounds</a:t>
            </a:r>
          </a:p>
          <a:p>
            <a:r>
              <a:rPr lang="en-US" dirty="0" smtClean="0"/>
              <a:t>Roles in body:</a:t>
            </a:r>
          </a:p>
          <a:p>
            <a:pPr lvl="1"/>
            <a:r>
              <a:rPr lang="en-US" dirty="0" smtClean="0"/>
              <a:t>Cofactors for enzymes</a:t>
            </a:r>
          </a:p>
          <a:p>
            <a:pPr lvl="1"/>
            <a:r>
              <a:rPr lang="en-US" dirty="0" smtClean="0"/>
              <a:t>Antioxidants</a:t>
            </a:r>
          </a:p>
          <a:p>
            <a:pPr lvl="1"/>
            <a:r>
              <a:rPr lang="en-US" dirty="0" smtClean="0"/>
              <a:t>Hormones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837305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Water soluble</a:t>
            </a:r>
            <a:r>
              <a:rPr lang="en-US" dirty="0" smtClean="0"/>
              <a:t>: </a:t>
            </a:r>
            <a:r>
              <a:rPr lang="en-US" sz="2400" dirty="0" smtClean="0"/>
              <a:t>(lost in urine)</a:t>
            </a:r>
          </a:p>
          <a:p>
            <a:r>
              <a:rPr lang="en-US" dirty="0" smtClean="0"/>
              <a:t>C (ascorbic acid)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thiamin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riboflavin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 niacin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5</a:t>
            </a:r>
            <a:r>
              <a:rPr lang="en-US" dirty="0" smtClean="0"/>
              <a:t> pantothenic acid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6</a:t>
            </a:r>
            <a:r>
              <a:rPr lang="en-US" dirty="0" smtClean="0"/>
              <a:t> pyridoxine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7</a:t>
            </a:r>
            <a:r>
              <a:rPr lang="en-US" dirty="0" smtClean="0"/>
              <a:t> biotin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9</a:t>
            </a:r>
            <a:r>
              <a:rPr lang="en-US" dirty="0" smtClean="0"/>
              <a:t> folic acid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cobalamin</a:t>
            </a: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Fat soluble</a:t>
            </a:r>
            <a:r>
              <a:rPr lang="en-US" dirty="0" smtClean="0"/>
              <a:t>: </a:t>
            </a:r>
            <a:r>
              <a:rPr lang="en-US" sz="2400" dirty="0" smtClean="0"/>
              <a:t>(can be stored)</a:t>
            </a:r>
          </a:p>
          <a:p>
            <a:r>
              <a:rPr lang="en-US" dirty="0" smtClean="0"/>
              <a:t>A, D*, E,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7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3102</TotalTime>
  <Words>1578</Words>
  <Application>Microsoft Macintosh PowerPoint</Application>
  <PresentationFormat>On-screen Show (4:3)</PresentationFormat>
  <Paragraphs>217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Apothecary</vt:lpstr>
      <vt:lpstr>D1 human nutrition</vt:lpstr>
      <vt:lpstr>Learning objectives</vt:lpstr>
      <vt:lpstr>Learning objectives</vt:lpstr>
      <vt:lpstr>Essential nutrients</vt:lpstr>
      <vt:lpstr>Vitamin C (Ascorbic Acid)</vt:lpstr>
      <vt:lpstr>PowerPoint Presentation</vt:lpstr>
      <vt:lpstr>Phylogenetic  distribution</vt:lpstr>
      <vt:lpstr>PowerPoint Presentation</vt:lpstr>
      <vt:lpstr>Essential vitamins</vt:lpstr>
      <vt:lpstr>Vitamin C</vt:lpstr>
      <vt:lpstr>Rickets and Osteomalacia</vt:lpstr>
      <vt:lpstr>Dietary minerals are essential chemical elements</vt:lpstr>
      <vt:lpstr>Essential fatty acids</vt:lpstr>
      <vt:lpstr>There are 9 essential amino acids</vt:lpstr>
      <vt:lpstr>Essential amino acids</vt:lpstr>
      <vt:lpstr>Phenylketonuria (PKU)</vt:lpstr>
      <vt:lpstr>Inheritance of PKU</vt:lpstr>
      <vt:lpstr>Determining the energy content of food using Calorimetry</vt:lpstr>
      <vt:lpstr>PowerPoint Presentation</vt:lpstr>
      <vt:lpstr>Sample problem</vt:lpstr>
      <vt:lpstr>PowerPoint Presentation</vt:lpstr>
      <vt:lpstr>hypothalamus</vt:lpstr>
      <vt:lpstr>anorexia</vt:lpstr>
      <vt:lpstr>Problems with being overweight</vt:lpstr>
      <vt:lpstr>Problems with being overweight</vt:lpstr>
      <vt:lpstr>Problems with being overweight</vt:lpstr>
      <vt:lpstr>Cholesterol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cholesterol and heart disease</vt:lpstr>
      <vt:lpstr>Supertracker</vt:lpstr>
    </vt:vector>
  </TitlesOfParts>
  <Manager/>
  <Company>VSA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mso So</dc:creator>
  <cp:keywords/>
  <dc:description/>
  <cp:lastModifiedBy>Thomas Kitwood</cp:lastModifiedBy>
  <cp:revision>76</cp:revision>
  <dcterms:created xsi:type="dcterms:W3CDTF">2015-11-03T04:40:49Z</dcterms:created>
  <dcterms:modified xsi:type="dcterms:W3CDTF">2017-02-09T23:59:41Z</dcterms:modified>
  <cp:category/>
</cp:coreProperties>
</file>