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17" autoAdjust="0"/>
  </p:normalViewPr>
  <p:slideViewPr>
    <p:cSldViewPr snapToGrid="0" snapToObjects="1">
      <p:cViewPr varScale="1">
        <p:scale>
          <a:sx n="98" d="100"/>
          <a:sy n="98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F75DA-39C7-124B-8886-CDD38EDC3F55}" type="datetimeFigureOut">
              <a:rPr lang="en-US" smtClean="0"/>
              <a:t>15/3/17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265C4-4B11-734B-A924-24A29DDAB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5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DD98F-AF16-444F-84E0-4F18921E1E15}" type="datetimeFigureOut">
              <a:rPr lang="en-US" smtClean="0"/>
              <a:t>15/3/17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C060-C5A5-B544-806C-06C30BAC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5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a greenhouse</a:t>
            </a:r>
            <a:r>
              <a:rPr lang="en-US" baseline="0" dirty="0" smtClean="0"/>
              <a:t> gas warms the atmosphere depends on 1. and 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C060-C5A5-B544-806C-06C30BAC5A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5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2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2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7CE8-4E8D-0049-B919-5E7F4F0FEF37}" type="datetimeFigureOut">
              <a:rPr lang="en-US" smtClean="0"/>
              <a:t>15/3/17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DF1F-A734-7C41-8402-9D3997CD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s://www.youtube.com/watch?v=LxEGHW6Lbu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2QtfxYOkXIA" TargetMode="Externa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bbc.co.uk/2/hi/sci/tech/8376286.s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qwgfU228cl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s://www.youtube.com/watch?v=gWT-EWKIR3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-130176" y="1698625"/>
            <a:ext cx="9381339" cy="5159375"/>
          </a:xfrm>
        </p:spPr>
      </p:pic>
      <p:sp>
        <p:nvSpPr>
          <p:cNvPr id="5" name="TextBox 4"/>
          <p:cNvSpPr txBox="1"/>
          <p:nvPr/>
        </p:nvSpPr>
        <p:spPr>
          <a:xfrm>
            <a:off x="460375" y="571500"/>
            <a:ext cx="4164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Earth</a:t>
            </a:r>
            <a:r>
              <a:rPr lang="en-US" dirty="0" smtClean="0"/>
              <a:t> average surface temperature:</a:t>
            </a:r>
            <a:endParaRPr lang="en-US" baseline="30000" dirty="0"/>
          </a:p>
          <a:p>
            <a:r>
              <a:rPr lang="en-US" dirty="0" smtClean="0"/>
              <a:t>14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9707" y="571500"/>
            <a:ext cx="416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Moon</a:t>
            </a:r>
            <a:r>
              <a:rPr lang="en-US" dirty="0" smtClean="0"/>
              <a:t> average surface temperature:</a:t>
            </a:r>
          </a:p>
          <a:p>
            <a:r>
              <a:rPr lang="en-US" dirty="0" smtClean="0"/>
              <a:t>-77</a:t>
            </a:r>
            <a:r>
              <a:rPr lang="en-US" baseline="30000" dirty="0" smtClean="0"/>
              <a:t>0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2250" y="1234043"/>
            <a:ext cx="85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3275" y="1234043"/>
            <a:ext cx="114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0923" y="5655707"/>
            <a:ext cx="1672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Why?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0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Draw 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449068" cy="55093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Include: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Incoming solar radiation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Absorbed by earth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Wavelengths of sun and earth radiation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How much absorbed by ozone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How much absorbed by greenhouse gases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Reflection of sun’s rays off earth</a:t>
            </a:r>
          </a:p>
          <a:p>
            <a:pPr>
              <a:buFontTx/>
              <a:buChar char="-"/>
            </a:pPr>
            <a:r>
              <a:rPr lang="en-US" dirty="0" smtClean="0"/>
              <a:t>Reflection of rays by atmosphere</a:t>
            </a:r>
          </a:p>
          <a:p>
            <a:pPr>
              <a:buFontTx/>
              <a:buChar char="-"/>
            </a:pPr>
            <a:r>
              <a:rPr lang="en-US" dirty="0" smtClean="0"/>
              <a:t>Radiation from earth</a:t>
            </a:r>
          </a:p>
          <a:p>
            <a:pPr>
              <a:buFontTx/>
              <a:buChar char="-"/>
            </a:pPr>
            <a:r>
              <a:rPr lang="en-US" dirty="0" smtClean="0"/>
              <a:t>Green house effect</a:t>
            </a:r>
          </a:p>
          <a:p>
            <a:pPr>
              <a:buFontTx/>
              <a:buChar char="-"/>
            </a:pPr>
            <a:r>
              <a:rPr lang="en-US" dirty="0"/>
              <a:t>4 greenhouse gases (2 common, 2 less common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A.4_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30" y="1932354"/>
            <a:ext cx="5715000" cy="339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3212" y="5800981"/>
            <a:ext cx="191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Pages 229-232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2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eenhouse-effect-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797"/>
            <a:ext cx="9144000" cy="50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Carbon Dioxide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1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Are carbon dioxide concentrations linked to global warming?</a:t>
            </a: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" y="2049138"/>
            <a:ext cx="6312398" cy="4995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4237" y="12486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Brian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17765" y="2510118"/>
            <a:ext cx="2121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your graph. </a:t>
            </a:r>
          </a:p>
          <a:p>
            <a:r>
              <a:rPr lang="en-US" dirty="0" smtClean="0"/>
              <a:t>Are global temperatures linked to carbon dioxide concentrations?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6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" y="0"/>
            <a:ext cx="8665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Carbon Dioxide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6508"/>
            <a:ext cx="4103077" cy="51014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Shows a positive correlation between carbon dioxide and global temperature – one goes up so does the other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Scientists use ice cores to determine carbon dioxide levels 400,000 years ago</a:t>
            </a: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62" y="1791052"/>
            <a:ext cx="4896338" cy="38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char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0919" y="6291611"/>
            <a:ext cx="288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this suggest?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Causation?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6508"/>
            <a:ext cx="4103077" cy="5101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Things are not always as they seem!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</a:t>
            </a:r>
          </a:p>
        </p:txBody>
      </p:sp>
      <p:pic>
        <p:nvPicPr>
          <p:cNvPr id="5" name="Picture 4" descr="causation-and-correl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5" y="1756508"/>
            <a:ext cx="4630615" cy="4630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437" y="4978453"/>
            <a:ext cx="10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4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Human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6508"/>
            <a:ext cx="9144000" cy="5101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Many claims humans are not causing climate change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Must base claims on reliable evidence.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Skeptics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23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25" y="0"/>
            <a:ext cx="5463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12" y="0"/>
            <a:ext cx="5778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9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11315" y="0"/>
            <a:ext cx="12807396" cy="7043574"/>
          </a:xfrm>
        </p:spPr>
      </p:pic>
      <p:sp>
        <p:nvSpPr>
          <p:cNvPr id="5" name="Rectangle 4"/>
          <p:cNvSpPr/>
          <p:nvPr/>
        </p:nvSpPr>
        <p:spPr>
          <a:xfrm>
            <a:off x="6651624" y="6804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Thin blue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0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5" y="-1"/>
            <a:ext cx="7028018" cy="69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6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"/>
            <a:ext cx="7306812" cy="68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8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7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7537712" cy="66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3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4" y="135988"/>
            <a:ext cx="8863218" cy="62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6" y="168276"/>
            <a:ext cx="7879462" cy="65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5" y="274638"/>
            <a:ext cx="7258918" cy="65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7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-1"/>
            <a:ext cx="7523281" cy="66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0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0 at 7.5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3" y="0"/>
            <a:ext cx="552635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6126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6508"/>
            <a:ext cx="4600347" cy="51014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Over 500 billion </a:t>
            </a:r>
            <a:r>
              <a:rPr lang="en-US" dirty="0" err="1" smtClean="0"/>
              <a:t>tonnes</a:t>
            </a:r>
            <a:r>
              <a:rPr lang="en-US" dirty="0" smtClean="0"/>
              <a:t> of carbon dioxide released by humans since start of industrial revolution has dissolved in the oceans. (end of 1700s, start of 1800s)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30% increase in </a:t>
            </a:r>
            <a:r>
              <a:rPr lang="en-US" dirty="0" smtClean="0"/>
              <a:t>acidification of the oceans</a:t>
            </a:r>
          </a:p>
          <a:p>
            <a:pPr marL="0" indent="0" algn="ctr">
              <a:buNone/>
            </a:pPr>
            <a:r>
              <a:rPr lang="en-US" dirty="0" smtClean="0"/>
              <a:t>pH 8.179 to pH 8.104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347" y="1756508"/>
            <a:ext cx="4579861" cy="48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6508"/>
            <a:ext cx="9144000" cy="17550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Corals need carbonate ions to create their calcium carbonate </a:t>
            </a:r>
            <a:r>
              <a:rPr lang="en-US" dirty="0" smtClean="0"/>
              <a:t>skeleton</a:t>
            </a:r>
            <a:endParaRPr lang="en-US" dirty="0"/>
          </a:p>
          <a:p>
            <a:r>
              <a:rPr lang="en-US" dirty="0" smtClean="0"/>
              <a:t>Carbonate ions (CO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/>
              <a:t>)</a:t>
            </a:r>
            <a:r>
              <a:rPr lang="en-US" dirty="0" smtClean="0"/>
              <a:t> exist in low concentrations in the ocean</a:t>
            </a:r>
          </a:p>
          <a:p>
            <a:r>
              <a:rPr lang="en-US" dirty="0" smtClean="0"/>
              <a:t>Increased dissolved CO</a:t>
            </a:r>
            <a:r>
              <a:rPr lang="en-US" baseline="-25000" dirty="0" smtClean="0"/>
              <a:t>2</a:t>
            </a:r>
            <a:r>
              <a:rPr lang="en-US" dirty="0" smtClean="0"/>
              <a:t> in the ocean reduces the concentration of 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baseline="30000" dirty="0" smtClean="0"/>
              <a:t>-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88303" y="3777215"/>
            <a:ext cx="548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   </a:t>
            </a:r>
            <a:r>
              <a:rPr lang="en-US" dirty="0" smtClean="0"/>
              <a:t>+    H</a:t>
            </a:r>
            <a:r>
              <a:rPr lang="en-US" baseline="-25000" dirty="0" smtClean="0"/>
              <a:t>2</a:t>
            </a:r>
            <a:r>
              <a:rPr lang="en-US" dirty="0" smtClean="0"/>
              <a:t>O        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         H</a:t>
            </a:r>
            <a:r>
              <a:rPr lang="en-US" baseline="30000" dirty="0" smtClean="0"/>
              <a:t>+</a:t>
            </a:r>
            <a:r>
              <a:rPr lang="en-US" dirty="0" smtClean="0"/>
              <a:t>  +   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11814" y="3978094"/>
            <a:ext cx="4276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21210" y="3978094"/>
            <a:ext cx="4276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2351" y="4462360"/>
            <a:ext cx="564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Hydrogen ions reduce pH and they can also react with the carbonate ions (this decreasing them)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4933" y="5662628"/>
            <a:ext cx="363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30000" dirty="0" smtClean="0"/>
              <a:t>+      </a:t>
            </a:r>
            <a:r>
              <a:rPr lang="en-US" dirty="0" smtClean="0"/>
              <a:t>+</a:t>
            </a:r>
            <a:r>
              <a:rPr lang="en-US" baseline="30000" dirty="0" smtClean="0"/>
              <a:t>     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baseline="30000" dirty="0" smtClean="0"/>
              <a:t>-                      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US" dirty="0"/>
          </a:p>
          <a:p>
            <a:r>
              <a:rPr lang="en-US" dirty="0" smtClean="0"/>
              <a:t>   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39452" y="5860412"/>
            <a:ext cx="4276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4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9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600" b="1" dirty="0" smtClean="0"/>
              <a:t>4.4 Climate change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747847" cy="61912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Carbon dioxide and water vapour are the most significant greenhouse gases</a:t>
            </a:r>
          </a:p>
          <a:p>
            <a:pPr>
              <a:buFontTx/>
              <a:buChar char="-"/>
            </a:pPr>
            <a:r>
              <a:rPr lang="en-US" sz="1600" dirty="0" smtClean="0"/>
              <a:t>Other gases including methane and nitrogen oxides have less impact</a:t>
            </a:r>
          </a:p>
          <a:p>
            <a:pPr>
              <a:buFontTx/>
              <a:buChar char="-"/>
            </a:pPr>
            <a:r>
              <a:rPr lang="en-US" sz="1600" dirty="0" smtClean="0"/>
              <a:t>The impact of a gas depends on its ability to absorb long-wave radiation as well as on its concentration in the atmosphere</a:t>
            </a:r>
          </a:p>
          <a:p>
            <a:pPr>
              <a:buFontTx/>
              <a:buChar char="-"/>
            </a:pPr>
            <a:r>
              <a:rPr lang="en-US" sz="1600" dirty="0" smtClean="0"/>
              <a:t>The warmed earth emits longer-wave radiation </a:t>
            </a:r>
          </a:p>
          <a:p>
            <a:pPr>
              <a:buFontTx/>
              <a:buChar char="-"/>
            </a:pPr>
            <a:r>
              <a:rPr lang="en-US" sz="1600" dirty="0" smtClean="0"/>
              <a:t>Longer wave radiations is reabsorbed by greenhouse gases which retains the heat in the atmosphere</a:t>
            </a:r>
          </a:p>
          <a:p>
            <a:pPr>
              <a:buFontTx/>
              <a:buChar char="-"/>
            </a:pPr>
            <a:r>
              <a:rPr lang="en-US" sz="1600" dirty="0" smtClean="0"/>
              <a:t>Global temperatures and climate patterns are influenced by concentrations of greenhouse gases</a:t>
            </a:r>
          </a:p>
          <a:p>
            <a:pPr>
              <a:buFontTx/>
              <a:buChar char="-"/>
            </a:pPr>
            <a:r>
              <a:rPr lang="en-US" sz="1600" dirty="0" smtClean="0"/>
              <a:t>There is a correlation between rising atmospheric concentrations of carbon dioxide since the start of the industrial revolution two hundred years ago</a:t>
            </a:r>
          </a:p>
          <a:p>
            <a:pPr>
              <a:buFontTx/>
              <a:buChar char="-"/>
            </a:pPr>
            <a:r>
              <a:rPr lang="en-US" sz="1600" dirty="0" smtClean="0"/>
              <a:t>Recent increases in atmospheric carbon dioxide are largely due to increases in the combustion of </a:t>
            </a:r>
            <a:r>
              <a:rPr lang="en-US" sz="1600" dirty="0" err="1" smtClean="0"/>
              <a:t>fossilised</a:t>
            </a:r>
            <a:r>
              <a:rPr lang="en-US" sz="1600" dirty="0" smtClean="0"/>
              <a:t> organic matter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487926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Assessing claims: assessment of the claims that human activities are not causing climate change</a:t>
            </a:r>
          </a:p>
          <a:p>
            <a:pPr>
              <a:buFontTx/>
              <a:buChar char="-"/>
            </a:pPr>
            <a:endParaRPr lang="en-US" sz="1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84616" y="2619378"/>
            <a:ext cx="4122615" cy="290512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Applications</a:t>
            </a:r>
          </a:p>
          <a:p>
            <a:pPr>
              <a:buFontTx/>
              <a:buChar char="-"/>
            </a:pPr>
            <a:r>
              <a:rPr lang="en-US" sz="1600" dirty="0" smtClean="0"/>
              <a:t>Correlations between global temperatures and carbon dioxide concentrations on earth </a:t>
            </a:r>
          </a:p>
          <a:p>
            <a:pPr>
              <a:buFontTx/>
              <a:buChar char="-"/>
            </a:pPr>
            <a:r>
              <a:rPr lang="en-US" sz="1600" dirty="0" smtClean="0"/>
              <a:t>Evaluating claims that human </a:t>
            </a:r>
            <a:r>
              <a:rPr lang="en-US" sz="1600" dirty="0" err="1" smtClean="0"/>
              <a:t>actiites</a:t>
            </a:r>
            <a:r>
              <a:rPr lang="en-US" sz="1600" dirty="0" smtClean="0"/>
              <a:t> are not causing climate change</a:t>
            </a:r>
          </a:p>
          <a:p>
            <a:pPr>
              <a:buFontTx/>
              <a:buChar char="-"/>
            </a:pPr>
            <a:r>
              <a:rPr lang="en-US" sz="1600" dirty="0" smtClean="0"/>
              <a:t>Threats to coral reefs from increasing concentrations of dissolved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247431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1348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Greenhouse Gases - 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14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Gases in atmosphere retain heat so keep earth warm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Carbon dioxide</a:t>
            </a:r>
          </a:p>
          <a:p>
            <a:pPr>
              <a:buFontTx/>
              <a:buChar char="-"/>
            </a:pPr>
            <a:r>
              <a:rPr lang="en-US" dirty="0" smtClean="0"/>
              <a:t>Released by respiration and combustion </a:t>
            </a:r>
          </a:p>
          <a:p>
            <a:pPr>
              <a:buFontTx/>
              <a:buChar char="-"/>
            </a:pPr>
            <a:r>
              <a:rPr lang="en-US" dirty="0" smtClean="0"/>
              <a:t>Removed by photosynthesis and dissolve in oceans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Water vapour</a:t>
            </a:r>
          </a:p>
          <a:p>
            <a:pPr>
              <a:buFontTx/>
              <a:buChar char="-"/>
            </a:pPr>
            <a:r>
              <a:rPr lang="en-US" dirty="0" smtClean="0"/>
              <a:t>Formed by evaporation and transpiration </a:t>
            </a:r>
          </a:p>
          <a:p>
            <a:pPr>
              <a:buFontTx/>
              <a:buChar char="-"/>
            </a:pPr>
            <a:r>
              <a:rPr lang="en-US" dirty="0" smtClean="0"/>
              <a:t>Removed by rainfall and snow</a:t>
            </a:r>
            <a:endParaRPr lang="en-US" dirty="0"/>
          </a:p>
        </p:txBody>
      </p:sp>
      <p:pic>
        <p:nvPicPr>
          <p:cNvPr id="4" name="Picture 3" descr="greenhouse-gas-emiss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48" y="101600"/>
            <a:ext cx="1535451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1348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Other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105261"/>
            <a:ext cx="9143999" cy="39410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Have less of an effect on the earth’s temperature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Methane</a:t>
            </a:r>
          </a:p>
          <a:p>
            <a:pPr>
              <a:buFontTx/>
              <a:buChar char="-"/>
            </a:pPr>
            <a:r>
              <a:rPr lang="en-US" dirty="0" smtClean="0"/>
              <a:t>Produced in waterlogged areas and landfill sites</a:t>
            </a:r>
          </a:p>
          <a:p>
            <a:pPr>
              <a:buFontTx/>
              <a:buChar char="-"/>
            </a:pPr>
            <a:r>
              <a:rPr lang="en-US" dirty="0" smtClean="0"/>
              <a:t>Released during extraction of fossil fuels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Nitrous oxide</a:t>
            </a:r>
          </a:p>
          <a:p>
            <a:pPr marL="0" indent="0">
              <a:buNone/>
            </a:pPr>
            <a:r>
              <a:rPr lang="en-US" dirty="0" smtClean="0"/>
              <a:t>- Released by bacteria, agriculture vehicle (car, plane) exhausts. </a:t>
            </a:r>
          </a:p>
        </p:txBody>
      </p:sp>
      <p:pic>
        <p:nvPicPr>
          <p:cNvPr id="4" name="Picture 3" descr="greenhouse-gas-emiss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48" y="101600"/>
            <a:ext cx="1535451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1348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Impacts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14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Warming impact of greenhouse gases determined by: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How readily the gas absorbs long-wave radiation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Concentration of the gas in the atmosphere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(Methane causes more warming per molecule than carbon dioxide, but there is less of it so it impacts less)</a:t>
            </a:r>
          </a:p>
        </p:txBody>
      </p:sp>
      <p:pic>
        <p:nvPicPr>
          <p:cNvPr id="4" name="Picture 3" descr="greenhouse-gas-emiss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48" y="101600"/>
            <a:ext cx="1535451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6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98637"/>
            <a:ext cx="3340530" cy="51014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The earth absorbs short wave radiation from the sun (400nm)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Re-emits (reflects) as long wave radiation (usually infrared at 10,000nm)</a:t>
            </a:r>
          </a:p>
        </p:txBody>
      </p:sp>
      <p:pic>
        <p:nvPicPr>
          <p:cNvPr id="5" name="Picture 4" descr="wavera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29" y="1888899"/>
            <a:ext cx="6011625" cy="38554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31581" y="3116945"/>
            <a:ext cx="966894" cy="577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31581" y="4242508"/>
            <a:ext cx="4719018" cy="1890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7643" y="6291611"/>
            <a:ext cx="286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this on your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8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340530" cy="51014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25-30% short wavelength radiation from the sun is absorbed before it reaches earth (ozone – 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70-85% of re-emitted long wavelength radiation absorbed by greenhouse gases</a:t>
            </a:r>
          </a:p>
        </p:txBody>
      </p:sp>
      <p:pic>
        <p:nvPicPr>
          <p:cNvPr id="6" name="Picture 5" descr="A.4_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30" y="1932354"/>
            <a:ext cx="5715000" cy="339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2075" y="5858702"/>
            <a:ext cx="286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this on your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2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151348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No 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6354"/>
            <a:ext cx="3340530" cy="5101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Average global temperature would be -18 degrees</a:t>
            </a:r>
          </a:p>
        </p:txBody>
      </p:sp>
      <p:pic>
        <p:nvPicPr>
          <p:cNvPr id="5" name="Picture 4" descr="cold-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621692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5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702</Words>
  <Application>Microsoft Macintosh PowerPoint</Application>
  <PresentationFormat>On-screen Show (4:3)</PresentationFormat>
  <Paragraphs>113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4.4 Climate change</vt:lpstr>
      <vt:lpstr>Greenhouse Gases - Main</vt:lpstr>
      <vt:lpstr>Other Greenhouse Gases</vt:lpstr>
      <vt:lpstr>Impacts </vt:lpstr>
      <vt:lpstr>Radiation</vt:lpstr>
      <vt:lpstr>Absorption</vt:lpstr>
      <vt:lpstr>No greenhouse gases</vt:lpstr>
      <vt:lpstr>Draw the greenhouse effect</vt:lpstr>
      <vt:lpstr>PowerPoint Presentation</vt:lpstr>
      <vt:lpstr>Carbon Dioxide concentrations</vt:lpstr>
      <vt:lpstr>PowerPoint Presentation</vt:lpstr>
      <vt:lpstr>Carbon Dioxide concentrations</vt:lpstr>
      <vt:lpstr>PowerPoint Presentation</vt:lpstr>
      <vt:lpstr>Causation?</vt:lpstr>
      <vt:lpstr>Human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Coral Reefs</vt:lpstr>
      <vt:lpstr>Coral Reefs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Thomas Kitwood</cp:lastModifiedBy>
  <cp:revision>60</cp:revision>
  <cp:lastPrinted>2017-03-10T00:02:00Z</cp:lastPrinted>
  <dcterms:created xsi:type="dcterms:W3CDTF">2015-02-10T05:01:32Z</dcterms:created>
  <dcterms:modified xsi:type="dcterms:W3CDTF">2017-03-15T04:26:52Z</dcterms:modified>
</cp:coreProperties>
</file>