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85" r:id="rId3"/>
    <p:sldId id="258" r:id="rId4"/>
    <p:sldId id="260" r:id="rId5"/>
    <p:sldId id="270" r:id="rId6"/>
    <p:sldId id="273" r:id="rId7"/>
    <p:sldId id="272" r:id="rId8"/>
    <p:sldId id="274" r:id="rId9"/>
    <p:sldId id="275" r:id="rId10"/>
    <p:sldId id="277" r:id="rId11"/>
    <p:sldId id="278" r:id="rId12"/>
    <p:sldId id="265" r:id="rId13"/>
    <p:sldId id="28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E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09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3C415-4E64-4664-B131-8880F57BD270}" type="datetimeFigureOut">
              <a:rPr lang="en-GB" smtClean="0"/>
              <a:t>6/1/17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EB2B2-53E7-4407-AD21-9A3F114844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660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778EE-BDA6-0C42-8DE5-5E9D1D5685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59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778EE-BDA6-0C42-8DE5-5E9D1D56856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59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44D2-0123-41B9-997D-519A2004253B}" type="datetimeFigureOut">
              <a:rPr lang="en-GB" smtClean="0"/>
              <a:t>6/1/17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885D-CF9F-498E-968E-C00416477F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713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44D2-0123-41B9-997D-519A2004253B}" type="datetimeFigureOut">
              <a:rPr lang="en-GB" smtClean="0"/>
              <a:t>6/1/17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885D-CF9F-498E-968E-C00416477F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656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44D2-0123-41B9-997D-519A2004253B}" type="datetimeFigureOut">
              <a:rPr lang="en-GB" smtClean="0"/>
              <a:t>6/1/17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885D-CF9F-498E-968E-C00416477F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06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44D2-0123-41B9-997D-519A2004253B}" type="datetimeFigureOut">
              <a:rPr lang="en-GB" smtClean="0"/>
              <a:t>6/1/17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885D-CF9F-498E-968E-C00416477F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403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44D2-0123-41B9-997D-519A2004253B}" type="datetimeFigureOut">
              <a:rPr lang="en-GB" smtClean="0"/>
              <a:t>6/1/17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885D-CF9F-498E-968E-C00416477F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124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44D2-0123-41B9-997D-519A2004253B}" type="datetimeFigureOut">
              <a:rPr lang="en-GB" smtClean="0"/>
              <a:t>6/1/17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885D-CF9F-498E-968E-C00416477F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020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44D2-0123-41B9-997D-519A2004253B}" type="datetimeFigureOut">
              <a:rPr lang="en-GB" smtClean="0"/>
              <a:t>6/1/17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885D-CF9F-498E-968E-C00416477F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771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44D2-0123-41B9-997D-519A2004253B}" type="datetimeFigureOut">
              <a:rPr lang="en-GB" smtClean="0"/>
              <a:t>6/1/17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885D-CF9F-498E-968E-C00416477F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144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44D2-0123-41B9-997D-519A2004253B}" type="datetimeFigureOut">
              <a:rPr lang="en-GB" smtClean="0"/>
              <a:t>6/1/17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885D-CF9F-498E-968E-C00416477F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781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44D2-0123-41B9-997D-519A2004253B}" type="datetimeFigureOut">
              <a:rPr lang="en-GB" smtClean="0"/>
              <a:t>6/1/17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885D-CF9F-498E-968E-C00416477F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014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44D2-0123-41B9-997D-519A2004253B}" type="datetimeFigureOut">
              <a:rPr lang="en-GB" smtClean="0"/>
              <a:t>6/1/17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885D-CF9F-498E-968E-C00416477F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867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C44D2-0123-41B9-997D-519A2004253B}" type="datetimeFigureOut">
              <a:rPr lang="en-GB" smtClean="0"/>
              <a:t>6/1/17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E885D-CF9F-498E-968E-C00416477F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80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109783" y="-21688"/>
            <a:ext cx="8842375" cy="2089150"/>
          </a:xfrm>
          <a:prstGeom prst="rightArrow">
            <a:avLst>
              <a:gd name="adj1" fmla="val 45383"/>
              <a:gd name="adj2" fmla="val 32298"/>
            </a:avLst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 smtClean="0">
                <a:solidFill>
                  <a:srgbClr val="FFFFFF"/>
                </a:solidFill>
              </a:rPr>
              <a:t>Understand why animals are classified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783" y="1719835"/>
            <a:ext cx="2664296" cy="3108544"/>
          </a:xfrm>
          <a:prstGeom prst="rect">
            <a:avLst/>
          </a:prstGeom>
          <a:solidFill>
            <a:srgbClr val="FF5E3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u="sng" dirty="0"/>
              <a:t>Define</a:t>
            </a:r>
            <a:r>
              <a:rPr lang="en-US" sz="2800" dirty="0"/>
              <a:t> the word classification</a:t>
            </a:r>
          </a:p>
          <a:p>
            <a:pPr algn="ctr">
              <a:defRPr/>
            </a:pPr>
            <a:endParaRPr lang="en-US" sz="2800" b="1" u="sng" dirty="0"/>
          </a:p>
          <a:p>
            <a:pPr algn="ctr">
              <a:defRPr/>
            </a:pPr>
            <a:endParaRPr lang="en-US" sz="2800" b="1" u="sng" dirty="0" smtClean="0"/>
          </a:p>
          <a:p>
            <a:pPr algn="ctr">
              <a:defRPr/>
            </a:pPr>
            <a:endParaRPr lang="en-US" sz="2800" b="1" u="sng" dirty="0"/>
          </a:p>
          <a:p>
            <a:pPr algn="ctr">
              <a:defRPr/>
            </a:pPr>
            <a:r>
              <a:rPr lang="en-US" sz="2800" b="1" dirty="0" smtClean="0"/>
              <a:t>Bronze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97042" y="1716209"/>
            <a:ext cx="2664296" cy="26776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u="sng" dirty="0" smtClean="0">
                <a:solidFill>
                  <a:srgbClr val="000000"/>
                </a:solidFill>
              </a:rPr>
              <a:t>Follow </a:t>
            </a:r>
            <a:r>
              <a:rPr lang="en-US" sz="2800" dirty="0" smtClean="0">
                <a:solidFill>
                  <a:srgbClr val="000000"/>
                </a:solidFill>
              </a:rPr>
              <a:t>an identification key</a:t>
            </a:r>
            <a:endParaRPr lang="en-US" sz="2800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2800" b="1" u="sng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2800" b="1" u="sng" dirty="0" smtClean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sz="2800" b="1" dirty="0" smtClean="0">
                <a:solidFill>
                  <a:srgbClr val="000000"/>
                </a:solidFill>
              </a:rPr>
              <a:t>Silver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04" y="1700808"/>
            <a:ext cx="2664296" cy="35394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u="sng" dirty="0" smtClean="0">
                <a:solidFill>
                  <a:srgbClr val="000000"/>
                </a:solidFill>
              </a:rPr>
              <a:t>Create </a:t>
            </a:r>
            <a:r>
              <a:rPr lang="en-US" sz="2800" dirty="0" smtClean="0">
                <a:solidFill>
                  <a:srgbClr val="000000"/>
                </a:solidFill>
              </a:rPr>
              <a:t>your own identification key</a:t>
            </a:r>
          </a:p>
          <a:p>
            <a:pPr algn="ctr">
              <a:defRPr/>
            </a:pPr>
            <a:endParaRPr lang="en-US" sz="2800" b="1" u="sng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2800" b="1" u="sng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2800" b="1" u="sng" dirty="0" smtClean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sz="2800" b="1" dirty="0" smtClean="0">
                <a:solidFill>
                  <a:srgbClr val="000000"/>
                </a:solidFill>
              </a:rPr>
              <a:t>Gold</a:t>
            </a:r>
          </a:p>
        </p:txBody>
      </p:sp>
      <p:pic>
        <p:nvPicPr>
          <p:cNvPr id="2" name="Picture 1" descr="Bronze-med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869160"/>
            <a:ext cx="856812" cy="1656184"/>
          </a:xfrm>
          <a:prstGeom prst="rect">
            <a:avLst/>
          </a:prstGeom>
        </p:spPr>
      </p:pic>
      <p:pic>
        <p:nvPicPr>
          <p:cNvPr id="3" name="Picture 2" descr="Silver-med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797152"/>
            <a:ext cx="936105" cy="1809455"/>
          </a:xfrm>
          <a:prstGeom prst="rect">
            <a:avLst/>
          </a:prstGeom>
        </p:spPr>
      </p:pic>
      <p:pic>
        <p:nvPicPr>
          <p:cNvPr id="9" name="Picture 8" descr="Gold-Meda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941168"/>
            <a:ext cx="879897" cy="17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42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672"/>
            <a:ext cx="3672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/>
              <a:t>BIRDS</a:t>
            </a:r>
          </a:p>
          <a:p>
            <a:r>
              <a:rPr lang="en-GB" sz="3600" dirty="0" smtClean="0"/>
              <a:t>Feathers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3808" y="1484784"/>
            <a:ext cx="36724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/>
              <a:t>MAMMALS</a:t>
            </a:r>
          </a:p>
          <a:p>
            <a:r>
              <a:rPr lang="en-GB" sz="3600" dirty="0" smtClean="0"/>
              <a:t>Fur</a:t>
            </a:r>
          </a:p>
          <a:p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084168" y="2564904"/>
            <a:ext cx="36724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/>
              <a:t>FISH</a:t>
            </a:r>
          </a:p>
          <a:p>
            <a:r>
              <a:rPr lang="en-GB" sz="3600" dirty="0" smtClean="0"/>
              <a:t>Scales</a:t>
            </a:r>
          </a:p>
          <a:p>
            <a:endParaRPr lang="en-GB" sz="3600" dirty="0"/>
          </a:p>
        </p:txBody>
      </p:sp>
      <p:pic>
        <p:nvPicPr>
          <p:cNvPr id="5" name="Picture 4" descr="http://4.bp.blogspot.com/_Y8dVgrlzuG0/S94NMAv7aCI/AAAAAAAAHro/rGeOjxsBhkU/s1600/exotic+bird+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61667"/>
            <a:ext cx="2473820" cy="185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4.bp.blogspot.com/-3KWxKQqcfpI/ToHv6bnt_xI/AAAAAAAAALQ/q1VE_ctQcmY/s1600/mammals+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896037"/>
            <a:ext cx="2469155" cy="164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hcawoodlands.files.wordpress.com/2011/12/goldfish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965842"/>
            <a:ext cx="2657872" cy="201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405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This is how we construct a classification key…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772816"/>
            <a:ext cx="1944216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Does it have scales?</a:t>
            </a:r>
            <a:endParaRPr lang="en-GB" sz="2800" dirty="0"/>
          </a:p>
        </p:txBody>
      </p:sp>
      <p:cxnSp>
        <p:nvCxnSpPr>
          <p:cNvPr id="5" name="Straight Arrow Connector 4"/>
          <p:cNvCxnSpPr>
            <a:stCxn id="3" idx="3"/>
          </p:cNvCxnSpPr>
          <p:nvPr/>
        </p:nvCxnSpPr>
        <p:spPr>
          <a:xfrm flipV="1">
            <a:off x="2123728" y="2465313"/>
            <a:ext cx="187220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771800" y="4437112"/>
            <a:ext cx="46085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771800" y="2465313"/>
            <a:ext cx="6761" cy="19717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861590" y="3783669"/>
            <a:ext cx="113434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no</a:t>
            </a:r>
            <a:endParaRPr lang="en-GB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778561" y="1788364"/>
            <a:ext cx="113434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yes</a:t>
            </a:r>
            <a:endParaRPr lang="en-GB" sz="2800" dirty="0"/>
          </a:p>
        </p:txBody>
      </p:sp>
      <p:pic>
        <p:nvPicPr>
          <p:cNvPr id="16" name="Picture 4" descr="http://hcawoodlands.files.wordpress.com/2011/12/goldfish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184" y="1268192"/>
            <a:ext cx="1757000" cy="133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123184" y="2921893"/>
            <a:ext cx="1944216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Does it have feathers?</a:t>
            </a:r>
            <a:endParaRPr lang="en-GB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6245966" y="3801234"/>
            <a:ext cx="113434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yes</a:t>
            </a:r>
            <a:endParaRPr lang="en-GB" sz="28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6067400" y="4437112"/>
            <a:ext cx="6761" cy="19717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067400" y="6408911"/>
            <a:ext cx="1456928" cy="127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245966" y="5805264"/>
            <a:ext cx="113434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no</a:t>
            </a:r>
            <a:endParaRPr lang="en-GB" sz="2800" dirty="0"/>
          </a:p>
        </p:txBody>
      </p:sp>
      <p:pic>
        <p:nvPicPr>
          <p:cNvPr id="25" name="Picture 24" descr="http://4.bp.blogspot.com/_Y8dVgrlzuG0/S94NMAv7aCI/AAAAAAAAHro/rGeOjxsBhkU/s1600/exotic+bird+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9" y="3720035"/>
            <a:ext cx="144016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4.bp.blogspot.com/-3KWxKQqcfpI/ToHv6bnt_xI/AAAAAAAAALQ/q1VE_ctQcmY/s1600/mammals+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136" y="5523467"/>
            <a:ext cx="1634306" cy="108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771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17" grpId="0" animBg="1"/>
      <p:bldP spid="21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Your task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dirty="0" smtClean="0"/>
              <a:t>You need to be able to read classification keys and be able to create your own.</a:t>
            </a:r>
          </a:p>
          <a:p>
            <a:pPr marL="0" indent="0" algn="ctr">
              <a:buNone/>
            </a:pPr>
            <a:endParaRPr lang="en-GB" dirty="0"/>
          </a:p>
          <a:p>
            <a:pPr marL="514350" indent="-514350" algn="ctr">
              <a:buAutoNum type="arabicPeriod"/>
            </a:pPr>
            <a:r>
              <a:rPr lang="en-GB" dirty="0" smtClean="0"/>
              <a:t>Complete the two classification worksheets (you need to do both of them yourself)</a:t>
            </a:r>
          </a:p>
          <a:p>
            <a:pPr marL="514350" indent="-514350" algn="ctr">
              <a:buAutoNum type="arabicPeriod"/>
            </a:pPr>
            <a:r>
              <a:rPr lang="en-GB" dirty="0" smtClean="0"/>
              <a:t>Create your own classification key using 5 (minimum) animals from the cards provided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293918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109783" y="-21688"/>
            <a:ext cx="8842375" cy="2089150"/>
          </a:xfrm>
          <a:prstGeom prst="rightArrow">
            <a:avLst>
              <a:gd name="adj1" fmla="val 45383"/>
              <a:gd name="adj2" fmla="val 32298"/>
            </a:avLst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 smtClean="0">
                <a:solidFill>
                  <a:srgbClr val="FFFFFF"/>
                </a:solidFill>
              </a:rPr>
              <a:t>Understand why animals are classified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783" y="1719835"/>
            <a:ext cx="2664296" cy="2677656"/>
          </a:xfrm>
          <a:prstGeom prst="rect">
            <a:avLst/>
          </a:prstGeom>
          <a:solidFill>
            <a:srgbClr val="FF5E3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u="sng" dirty="0" smtClean="0"/>
              <a:t>Define</a:t>
            </a:r>
            <a:r>
              <a:rPr lang="en-US" sz="2800" dirty="0"/>
              <a:t> </a:t>
            </a:r>
            <a:r>
              <a:rPr lang="en-US" sz="2800" dirty="0" smtClean="0"/>
              <a:t>the word classification</a:t>
            </a:r>
          </a:p>
          <a:p>
            <a:pPr algn="ctr">
              <a:defRPr/>
            </a:pPr>
            <a:endParaRPr lang="en-US" sz="2800" b="1" u="sng" dirty="0"/>
          </a:p>
          <a:p>
            <a:pPr algn="ctr">
              <a:defRPr/>
            </a:pPr>
            <a:endParaRPr lang="en-US" sz="2800" b="1" u="sng" dirty="0" smtClean="0"/>
          </a:p>
          <a:p>
            <a:pPr algn="ctr">
              <a:defRPr/>
            </a:pPr>
            <a:endParaRPr lang="en-US" sz="2800" b="1" u="sng" dirty="0"/>
          </a:p>
          <a:p>
            <a:pPr algn="ctr">
              <a:defRPr/>
            </a:pPr>
            <a:r>
              <a:rPr lang="en-US" sz="2800" b="1" dirty="0" smtClean="0"/>
              <a:t>Bronze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97042" y="1716209"/>
            <a:ext cx="2664296" cy="26776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u="sng" dirty="0" smtClean="0">
                <a:solidFill>
                  <a:srgbClr val="000000"/>
                </a:solidFill>
              </a:rPr>
              <a:t>State </a:t>
            </a:r>
            <a:r>
              <a:rPr lang="en-US" sz="2800" dirty="0" smtClean="0">
                <a:solidFill>
                  <a:srgbClr val="000000"/>
                </a:solidFill>
              </a:rPr>
              <a:t>what MRS NERG stands for</a:t>
            </a:r>
          </a:p>
          <a:p>
            <a:pPr algn="ctr">
              <a:defRPr/>
            </a:pPr>
            <a:endParaRPr lang="en-US" sz="2800" b="1" u="sng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2800" b="1" u="sng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2800" b="1" u="sng" dirty="0" smtClean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sz="2800" b="1" dirty="0" smtClean="0">
                <a:solidFill>
                  <a:srgbClr val="000000"/>
                </a:solidFill>
              </a:rPr>
              <a:t>Silver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0465" y="1719835"/>
            <a:ext cx="2664296" cy="267765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u="sng" dirty="0" smtClean="0">
                <a:solidFill>
                  <a:srgbClr val="000000"/>
                </a:solidFill>
              </a:rPr>
              <a:t>Create </a:t>
            </a:r>
            <a:r>
              <a:rPr lang="en-US" sz="2800" dirty="0" smtClean="0">
                <a:solidFill>
                  <a:srgbClr val="000000"/>
                </a:solidFill>
              </a:rPr>
              <a:t>your own classification key</a:t>
            </a:r>
          </a:p>
          <a:p>
            <a:pPr algn="ctr">
              <a:defRPr/>
            </a:pPr>
            <a:endParaRPr lang="en-US" sz="2800" b="1" u="sng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2800" b="1" u="sng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2800" b="1" u="sng" dirty="0" smtClean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sz="2800" b="1" dirty="0" smtClean="0">
                <a:solidFill>
                  <a:srgbClr val="000000"/>
                </a:solidFill>
              </a:rPr>
              <a:t>Gold</a:t>
            </a:r>
          </a:p>
        </p:txBody>
      </p:sp>
      <p:pic>
        <p:nvPicPr>
          <p:cNvPr id="2" name="Picture 1" descr="Bronze-med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437112"/>
            <a:ext cx="1224136" cy="2366208"/>
          </a:xfrm>
          <a:prstGeom prst="rect">
            <a:avLst/>
          </a:prstGeom>
        </p:spPr>
      </p:pic>
      <p:pic>
        <p:nvPicPr>
          <p:cNvPr id="3" name="Picture 2" descr="Silver-med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7" y="4437111"/>
            <a:ext cx="1252425" cy="2420889"/>
          </a:xfrm>
          <a:prstGeom prst="rect">
            <a:avLst/>
          </a:prstGeom>
        </p:spPr>
      </p:pic>
      <p:pic>
        <p:nvPicPr>
          <p:cNvPr id="9" name="Picture 8" descr="Gold-Meda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437111"/>
            <a:ext cx="1256394" cy="242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959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2-14 at 8.50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6535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114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6420"/>
            <a:ext cx="8229600" cy="1143000"/>
          </a:xfrm>
          <a:solidFill>
            <a:srgbClr val="E134FF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Why are supermarkets organised like this?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4928266" cy="37783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800" y="3162300"/>
            <a:ext cx="5537200" cy="3695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5661248"/>
            <a:ext cx="2919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 else do you see classification?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716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222492" y="1534886"/>
            <a:ext cx="4687982" cy="350166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Classification…</a:t>
            </a:r>
          </a:p>
          <a:p>
            <a:r>
              <a:rPr lang="en-US" sz="3000" dirty="0" smtClean="0"/>
              <a:t>All living things arranged into groups according to their similarities</a:t>
            </a:r>
          </a:p>
        </p:txBody>
      </p:sp>
    </p:spTree>
    <p:extLst>
      <p:ext uri="{BB962C8B-B14F-4D97-AF65-F5344CB8AC3E}">
        <p14:creationId xmlns:p14="http://schemas.microsoft.com/office/powerpoint/2010/main" val="1700804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HOW DO IDENTIFY LIVING THINGS?</a:t>
            </a:r>
            <a:endParaRPr lang="en-GB" b="1" dirty="0"/>
          </a:p>
        </p:txBody>
      </p:sp>
      <p:pic>
        <p:nvPicPr>
          <p:cNvPr id="1026" name="Picture 2" descr="http://ts2.mm.bing.net/th?id=H.455440173557404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0" y="1412776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s3.mm.bing.net/th?id=H.5014727682689906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60848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s3.mm.bing.net/th?id=H.4825465662736558&amp;pid=1.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197003"/>
            <a:ext cx="26860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97263" y="5821582"/>
            <a:ext cx="1930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Who has a dog?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336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2780928"/>
            <a:ext cx="266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What are these?</a:t>
            </a:r>
            <a:endParaRPr lang="en-GB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520875" y="5220579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BIRDS</a:t>
            </a:r>
            <a:endParaRPr lang="en-GB" sz="4000" dirty="0"/>
          </a:p>
        </p:txBody>
      </p:sp>
      <p:pic>
        <p:nvPicPr>
          <p:cNvPr id="3074" name="Picture 2" descr="http://3.bp.blogspot.com/_Y8dVgrlzuG0/S94NKj68J6I/AAAAAAAAHrQ/5k9BakULKUc/s1600/exotic+bir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40" y="188640"/>
            <a:ext cx="297633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4.bp.blogspot.com/_Y8dVgrlzuG0/S94NMAv7aCI/AAAAAAAAHro/rGeOjxsBhkU/s1600/exotic+bird+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24644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4.bp.blogspot.com/-rTisKMSytmM/UO8uv--kVlI/AAAAAAAAAxU/h6CDfFukQzk/s1600/Neurosis-in-bird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61" y="2636912"/>
            <a:ext cx="2733887" cy="219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1.bp.blogspot.com/_4G6Re7TFPe8/TCjEwYRNH7I/AAAAAAAAAvk/ohN16w-4kfA/s1600/library-birds-finc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104367"/>
            <a:ext cx="3810790" cy="253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399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4.bp.blogspot.com/-3KWxKQqcfpI/ToHv6bnt_xI/AAAAAAAAALQ/q1VE_ctQcmY/s1600/mammals+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42" y="148714"/>
            <a:ext cx="335676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hawkcreek.org/whitepages/images/slideshow/mammals/opossumfa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36912"/>
            <a:ext cx="2618776" cy="197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ages.nationalgeographic.com/wpf/media-live/photos/000/334/cache/freshwater-mammals-platypus_33406_600x4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4421"/>
            <a:ext cx="268829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ts2.mm.bing.net/th?id=H.4848856066294533&amp;pid=1.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41" y="2636912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ts4.mm.bing.net/th?id=H.5060370294507655&amp;pid=1.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583" y="4934561"/>
            <a:ext cx="28575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5856" y="2780928"/>
            <a:ext cx="266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What are these?</a:t>
            </a:r>
            <a:endParaRPr lang="en-GB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20874" y="5220579"/>
            <a:ext cx="3259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MAMMALS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519111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2780928"/>
            <a:ext cx="266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What are these?</a:t>
            </a:r>
            <a:endParaRPr lang="en-GB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20875" y="5220579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FISH</a:t>
            </a:r>
            <a:endParaRPr lang="en-GB" sz="4000" dirty="0"/>
          </a:p>
        </p:txBody>
      </p:sp>
      <p:pic>
        <p:nvPicPr>
          <p:cNvPr id="4098" name="Picture 2" descr="http://upload.wikimedia.org/wikipedia/commons/b/bf/Clown_fi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376864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hcawoodlands.files.wordpress.com/2011/12/goldfish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1912"/>
            <a:ext cx="3810000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consilience.typepad.com/photos/uncategorized/great20white20shark2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284984"/>
            <a:ext cx="2446734" cy="183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globalfishmounts.com/product_images/l/493/salmon_King__20851_zoo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36" y="2862837"/>
            <a:ext cx="335755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641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84969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We can create a </a:t>
            </a:r>
            <a:r>
              <a:rPr lang="en-GB" sz="2800" b="1" dirty="0" smtClean="0"/>
              <a:t>classification/identification keys </a:t>
            </a:r>
            <a:r>
              <a:rPr lang="en-GB" sz="2800" dirty="0" smtClean="0"/>
              <a:t>to split these animals up. </a:t>
            </a:r>
          </a:p>
          <a:p>
            <a:endParaRPr lang="en-GB" sz="2800" dirty="0"/>
          </a:p>
          <a:p>
            <a:r>
              <a:rPr lang="en-GB" sz="2800" dirty="0" smtClean="0"/>
              <a:t>To do this we need to ask questions about them to find their differences.</a:t>
            </a:r>
          </a:p>
          <a:p>
            <a:endParaRPr lang="en-GB" sz="2800" dirty="0"/>
          </a:p>
          <a:p>
            <a:r>
              <a:rPr lang="en-GB" sz="2800" dirty="0" smtClean="0"/>
              <a:t>How are fish, mammals and birds different?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153418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214</Words>
  <Application>Microsoft Macintosh PowerPoint</Application>
  <PresentationFormat>On-screen Show (4:3)</PresentationFormat>
  <Paragraphs>68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Why are supermarkets organised like this?</vt:lpstr>
      <vt:lpstr>PowerPoint Presentation</vt:lpstr>
      <vt:lpstr>HOW DO IDENTIFY LIVING THINGS?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task</vt:lpstr>
      <vt:lpstr>PowerPoint Presentation</vt:lpstr>
    </vt:vector>
  </TitlesOfParts>
  <Company>Philip Morant School and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are supermarkets organised like this?</dc:title>
  <dc:creator>Whitehair J</dc:creator>
  <cp:lastModifiedBy>Thomas Kitwood</cp:lastModifiedBy>
  <cp:revision>33</cp:revision>
  <dcterms:created xsi:type="dcterms:W3CDTF">2013-11-24T17:12:00Z</dcterms:created>
  <dcterms:modified xsi:type="dcterms:W3CDTF">2017-01-06T06:18:46Z</dcterms:modified>
</cp:coreProperties>
</file>