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75" r:id="rId5"/>
    <p:sldId id="259" r:id="rId6"/>
    <p:sldId id="260" r:id="rId7"/>
    <p:sldId id="272" r:id="rId8"/>
    <p:sldId id="261" r:id="rId9"/>
    <p:sldId id="262" r:id="rId10"/>
    <p:sldId id="263" r:id="rId11"/>
    <p:sldId id="27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8"/>
    <p:restoredTop sz="99660" autoAdjust="0"/>
  </p:normalViewPr>
  <p:slideViewPr>
    <p:cSldViewPr snapToGrid="0" snapToObjects="1">
      <p:cViewPr>
        <p:scale>
          <a:sx n="105" d="100"/>
          <a:sy n="105" d="100"/>
        </p:scale>
        <p:origin x="148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F2BD-F6E0-094C-B144-7A563BFA2EDB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DB09-A1D9-5046-904C-70D0EA4C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2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2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FE7F-29B1-E04E-AA3A-1FBAEA2EF3AA}" type="datetimeFigureOut">
              <a:rPr lang="en-US" smtClean="0"/>
              <a:t>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0E47-7FEC-EE4A-BD69-3512C6A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14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Chi-Squared Test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97763"/>
            <a:ext cx="6400800" cy="1752600"/>
          </a:xfrm>
        </p:spPr>
        <p:txBody>
          <a:bodyPr/>
          <a:lstStyle/>
          <a:p>
            <a:r>
              <a:rPr lang="en-US" dirty="0" smtClean="0"/>
              <a:t>Looks at differences in frequencies between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0" y="4973671"/>
            <a:ext cx="2512439" cy="188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55" y="5002206"/>
            <a:ext cx="3031723" cy="1798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04" y="4983028"/>
            <a:ext cx="2810263" cy="1874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794" y="1974063"/>
            <a:ext cx="798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Is there a significant difference between the frequency (populations) of three different bird species at two different locations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16264"/>
              </p:ext>
            </p:extLst>
          </p:nvPr>
        </p:nvGraphicFramePr>
        <p:xfrm>
          <a:off x="457200" y="2816747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25233" b="-25233"/>
          <a:stretch>
            <a:fillRect/>
          </a:stretch>
        </p:blipFill>
        <p:spPr>
          <a:xfrm>
            <a:off x="1267582" y="420131"/>
            <a:ext cx="6183086" cy="34004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1335" y="1342571"/>
            <a:ext cx="1136953" cy="2068285"/>
          </a:xfrm>
          <a:prstGeom prst="ellipse">
            <a:avLst/>
          </a:prstGeom>
          <a:noFill/>
          <a:ln w="412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3618" y="4136571"/>
            <a:ext cx="7426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probability level of P = 0.05 means that the probability that the difference is due to chance is less than 5%. </a:t>
            </a:r>
          </a:p>
          <a:p>
            <a:endParaRPr lang="en-US" dirty="0"/>
          </a:p>
          <a:p>
            <a:r>
              <a:rPr lang="en-US" dirty="0" smtClean="0"/>
              <a:t>P = 0.05 is always used in biology. You can find justification for this in literature so make sure you include this in your IA and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to your plant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239485" y="2947686"/>
            <a:ext cx="6848325" cy="376631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70919"/>
              </p:ext>
            </p:extLst>
          </p:nvPr>
        </p:nvGraphicFramePr>
        <p:xfrm>
          <a:off x="653144" y="544285"/>
          <a:ext cx="7269236" cy="22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09"/>
                <a:gridCol w="1817309"/>
                <a:gridCol w="1817309"/>
                <a:gridCol w="1817309"/>
              </a:tblGrid>
              <a:tr h="445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Moth Colour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Callout 6"/>
          <p:cNvSpPr/>
          <p:nvPr/>
        </p:nvSpPr>
        <p:spPr>
          <a:xfrm rot="3386154">
            <a:off x="6204857" y="3410857"/>
            <a:ext cx="2382762" cy="12700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5267" y="3757414"/>
            <a:ext cx="957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GO!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Null Hypothesis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1600200"/>
            <a:ext cx="857559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required in your IA and EE. It needs to be written as a statement of fact...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There will be no significant difference between the frequency of bird species at two different locations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point of an investigation is to ‘disprove’ a null hypothesis rather than to ‘prove’ a hypothesis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50" b="12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Populations at two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Randomly select a square in site 1. Use two random number generators. </a:t>
            </a:r>
            <a:r>
              <a:rPr lang="en-US" sz="1600" dirty="0" smtClean="0"/>
              <a:t>(on </a:t>
            </a:r>
            <a:r>
              <a:rPr lang="en-US" sz="1600" dirty="0" err="1" smtClean="0"/>
              <a:t>calc</a:t>
            </a:r>
            <a:r>
              <a:rPr lang="en-US" sz="1600" dirty="0" smtClean="0"/>
              <a:t> (Google it))</a:t>
            </a:r>
            <a:endParaRPr lang="en-US" sz="1600" dirty="0" smtClean="0"/>
          </a:p>
          <a:p>
            <a:r>
              <a:rPr lang="en-US" dirty="0" smtClean="0"/>
              <a:t>Count the numbers of each species. </a:t>
            </a:r>
          </a:p>
          <a:p>
            <a:r>
              <a:rPr lang="en-US" dirty="0" smtClean="0"/>
              <a:t>Repeat 10 times. </a:t>
            </a:r>
          </a:p>
          <a:p>
            <a:r>
              <a:rPr lang="en-US" dirty="0" smtClean="0"/>
              <a:t>Calculate the mean.</a:t>
            </a:r>
          </a:p>
          <a:p>
            <a:r>
              <a:rPr lang="en-US" dirty="0" smtClean="0"/>
              <a:t>You now </a:t>
            </a:r>
            <a:r>
              <a:rPr lang="en-US" dirty="0" smtClean="0"/>
              <a:t>hove </a:t>
            </a:r>
            <a:r>
              <a:rPr lang="en-US" dirty="0" smtClean="0"/>
              <a:t>a mean for each species for one square. Multiply by the size of the site.</a:t>
            </a:r>
          </a:p>
          <a:p>
            <a:r>
              <a:rPr lang="en-US" dirty="0" smtClean="0"/>
              <a:t>Repeat for site 2.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936449"/>
              </p:ext>
            </p:extLst>
          </p:nvPr>
        </p:nvGraphicFramePr>
        <p:xfrm>
          <a:off x="457200" y="1534541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857" y="431010"/>
            <a:ext cx="763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is no significant difference between population/frequency of birds in a species between sites the results might look like this.</a:t>
            </a:r>
          </a:p>
          <a:p>
            <a:r>
              <a:rPr lang="en-US" dirty="0" smtClean="0"/>
              <a:t>The null hypothesis would be accepted.</a:t>
            </a:r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912550"/>
              </p:ext>
            </p:extLst>
          </p:nvPr>
        </p:nvGraphicFramePr>
        <p:xfrm>
          <a:off x="499501" y="456560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7857" y="379588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below might show some significant differences. Let’s find out if we can reject our null hypothesis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1187" y="6488668"/>
            <a:ext cx="195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*big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138950"/>
              </p:ext>
            </p:extLst>
          </p:nvPr>
        </p:nvGraphicFramePr>
        <p:xfrm>
          <a:off x="457200" y="36473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177" y="2585155"/>
            <a:ext cx="6541911" cy="4106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6779" y="2427111"/>
            <a:ext cx="3132666" cy="1397000"/>
          </a:xfrm>
          <a:prstGeom prst="rect">
            <a:avLst/>
          </a:prstGeom>
          <a:noFill/>
          <a:ln w="57150" cmpd="sng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1421" y="3960472"/>
            <a:ext cx="4955823" cy="2530639"/>
          </a:xfrm>
          <a:prstGeom prst="rect">
            <a:avLst/>
          </a:prstGeom>
          <a:noFill/>
          <a:ln w="57150" cmpd="sng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83848" y="3960472"/>
            <a:ext cx="4645952" cy="2543149"/>
            <a:chOff x="4183848" y="3960472"/>
            <a:chExt cx="4645952" cy="2543149"/>
          </a:xfrm>
        </p:grpSpPr>
        <p:sp>
          <p:nvSpPr>
            <p:cNvPr id="7" name="TextBox 6"/>
            <p:cNvSpPr txBox="1"/>
            <p:nvPr/>
          </p:nvSpPr>
          <p:spPr>
            <a:xfrm>
              <a:off x="4183848" y="3960472"/>
              <a:ext cx="35631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 is the expected frequency if the null hypothesis is true..</a:t>
              </a:r>
            </a:p>
            <a:p>
              <a:endParaRPr lang="en-US" dirty="0"/>
            </a:p>
            <a:p>
              <a:r>
                <a:rPr lang="en-US" dirty="0" smtClean="0"/>
                <a:t>Expected </a:t>
              </a:r>
            </a:p>
            <a:p>
              <a:r>
                <a:rPr lang="en-US" dirty="0" smtClean="0"/>
                <a:t>frequency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1556" y="4905780"/>
              <a:ext cx="3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9716" y="4721114"/>
              <a:ext cx="293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Row total x column total</a:t>
              </a:r>
              <a:endParaRPr lang="en-US" u="sn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9333" y="5068468"/>
              <a:ext cx="1549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Overall total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1200" y="5580291"/>
              <a:ext cx="13003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Expected </a:t>
              </a:r>
            </a:p>
            <a:p>
              <a:r>
                <a:rPr lang="en-US" dirty="0" smtClean="0"/>
                <a:t>frequency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32828" y="5580291"/>
              <a:ext cx="3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681111" y="1312333"/>
            <a:ext cx="3219877" cy="4267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9333" y="5580291"/>
            <a:ext cx="211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60 x 39</a:t>
            </a:r>
            <a:r>
              <a:rPr lang="en-US" dirty="0" smtClean="0"/>
              <a:t>   =  19.5</a:t>
            </a:r>
            <a:endParaRPr lang="en-US" u="sng" dirty="0" smtClean="0"/>
          </a:p>
          <a:p>
            <a:r>
              <a:rPr lang="en-US" dirty="0"/>
              <a:t> </a:t>
            </a:r>
            <a:r>
              <a:rPr lang="en-US" dirty="0" smtClean="0"/>
              <a:t>  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24605"/>
              </p:ext>
            </p:extLst>
          </p:nvPr>
        </p:nvGraphicFramePr>
        <p:xfrm>
          <a:off x="457200" y="36473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177" y="2585155"/>
            <a:ext cx="6541911" cy="4106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6779" y="2427111"/>
            <a:ext cx="3132666" cy="1397000"/>
          </a:xfrm>
          <a:prstGeom prst="rect">
            <a:avLst/>
          </a:prstGeom>
          <a:noFill/>
          <a:ln w="57150" cmpd="sng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1421" y="3960472"/>
            <a:ext cx="4955823" cy="2530639"/>
          </a:xfrm>
          <a:prstGeom prst="rect">
            <a:avLst/>
          </a:prstGeom>
          <a:noFill/>
          <a:ln w="57150" cmpd="sng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4277" y="4844143"/>
            <a:ext cx="336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(2 – 19.5)</a:t>
            </a:r>
            <a:r>
              <a:rPr lang="en-US" sz="2400" u="sng" baseline="30000" dirty="0" smtClean="0"/>
              <a:t>2</a:t>
            </a:r>
            <a:r>
              <a:rPr lang="en-US" sz="2400" dirty="0" smtClean="0"/>
              <a:t>  = 15.71 </a:t>
            </a:r>
            <a:endParaRPr lang="en-US" sz="2400" u="sng" dirty="0" smtClean="0"/>
          </a:p>
          <a:p>
            <a:r>
              <a:rPr lang="en-US" sz="2400" dirty="0" smtClean="0"/>
              <a:t>    19.5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03714" y="1282095"/>
            <a:ext cx="2491619" cy="356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666887"/>
              </p:ext>
            </p:extLst>
          </p:nvPr>
        </p:nvGraphicFramePr>
        <p:xfrm>
          <a:off x="84665" y="133047"/>
          <a:ext cx="8877905" cy="368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81"/>
                <a:gridCol w="2215849"/>
                <a:gridCol w="1850572"/>
                <a:gridCol w="1814285"/>
                <a:gridCol w="1221618"/>
              </a:tblGrid>
              <a:tr h="890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 of bird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2838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Pied Wagtail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Chaffinch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890210">
                <a:tc>
                  <a:txBody>
                    <a:bodyPr/>
                    <a:lstStyle/>
                    <a:p>
                      <a:r>
                        <a:rPr lang="en-US" dirty="0" smtClean="0"/>
                        <a:t>Site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890210">
                <a:tc>
                  <a:txBody>
                    <a:bodyPr/>
                    <a:lstStyle/>
                    <a:p>
                      <a:r>
                        <a:rPr lang="en-US" dirty="0" smtClean="0"/>
                        <a:t>Site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50316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 descr="Screen Shot 2017-06-09 at 10.36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65" b="-51365"/>
          <a:stretch>
            <a:fillRect/>
          </a:stretch>
        </p:blipFill>
        <p:spPr>
          <a:xfrm>
            <a:off x="1918302" y="1417638"/>
            <a:ext cx="1988459" cy="1093576"/>
          </a:xfrm>
        </p:spPr>
      </p:pic>
      <p:grpSp>
        <p:nvGrpSpPr>
          <p:cNvPr id="9" name="Group 8"/>
          <p:cNvGrpSpPr/>
          <p:nvPr/>
        </p:nvGrpSpPr>
        <p:grpSpPr>
          <a:xfrm>
            <a:off x="241903" y="3917489"/>
            <a:ext cx="4559905" cy="2639180"/>
            <a:chOff x="-124177" y="2427111"/>
            <a:chExt cx="6541911" cy="4264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4177" y="2585155"/>
              <a:ext cx="6541911" cy="4106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46779" y="2427111"/>
              <a:ext cx="3132666" cy="13970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3035906" y="2818190"/>
            <a:ext cx="3212495" cy="254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05417" y="1935238"/>
            <a:ext cx="1542984" cy="343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48401" y="1935238"/>
            <a:ext cx="488647" cy="343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05417" y="2970590"/>
            <a:ext cx="1542984" cy="2394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48401" y="2818190"/>
            <a:ext cx="911980" cy="254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3057" y="5600094"/>
            <a:ext cx="143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the rest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69415" y="5981522"/>
            <a:ext cx="119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 </a:t>
            </a:r>
            <a:r>
              <a:rPr lang="en-US" sz="2800" b="1" dirty="0" err="1" smtClean="0">
                <a:solidFill>
                  <a:srgbClr val="0000FF"/>
                </a:solidFill>
              </a:rPr>
              <a:t>d.p.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233" b="-25233"/>
          <a:stretch>
            <a:fillRect/>
          </a:stretch>
        </p:blipFill>
        <p:spPr>
          <a:xfrm>
            <a:off x="1158724" y="2040894"/>
            <a:ext cx="6183086" cy="3400459"/>
          </a:xfrm>
        </p:spPr>
      </p:pic>
      <p:pic>
        <p:nvPicPr>
          <p:cNvPr id="5" name="Picture 4" descr="Screen Shot 2017-06-09 at 10.49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609"/>
            <a:ext cx="2247946" cy="1055915"/>
          </a:xfrm>
          <a:prstGeom prst="rect">
            <a:avLst/>
          </a:prstGeom>
        </p:spPr>
      </p:pic>
      <p:pic>
        <p:nvPicPr>
          <p:cNvPr id="6" name="Picture 5" descr="Screen Shot 2017-06-09 at 10.50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3234"/>
            <a:ext cx="850900" cy="72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6952" y="317882"/>
            <a:ext cx="451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now need to work out the degrees of freedom before you can see if the results are significant or not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62477" y="2963334"/>
            <a:ext cx="1136953" cy="2068285"/>
          </a:xfrm>
          <a:prstGeom prst="ellipse">
            <a:avLst/>
          </a:prstGeom>
          <a:noFill/>
          <a:ln w="412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5146" y="1496572"/>
            <a:ext cx="612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f</a:t>
            </a:r>
            <a:r>
              <a:rPr lang="en-US" dirty="0" smtClean="0"/>
              <a:t> = (number of rows – 1) x (number of columns – 1)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5146" y="2040894"/>
            <a:ext cx="276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f</a:t>
            </a:r>
            <a:r>
              <a:rPr lang="en-US" dirty="0" smtClean="0"/>
              <a:t> = (2– 1) x (3– 1) =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39674" y="3653972"/>
            <a:ext cx="336851" cy="337457"/>
          </a:xfrm>
          <a:prstGeom prst="ellipse">
            <a:avLst/>
          </a:prstGeom>
          <a:noFill/>
          <a:ln w="412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62477" y="3641877"/>
            <a:ext cx="984551" cy="423333"/>
          </a:xfrm>
          <a:prstGeom prst="ellipse">
            <a:avLst/>
          </a:prstGeom>
          <a:noFill/>
          <a:ln w="412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668" y="5442857"/>
            <a:ext cx="739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critical value for chi-squared in the probability table. If your value for chi-squared (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) is equal or greater than the critical value then you have a significant result and can reject the null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575</Words>
  <Application>Microsoft Macintosh PowerPoint</Application>
  <PresentationFormat>On-screen Show (4:3)</PresentationFormat>
  <Paragraphs>177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Chi-Squared Test</vt:lpstr>
      <vt:lpstr>Null Hypothesis</vt:lpstr>
      <vt:lpstr>Data Collection</vt:lpstr>
      <vt:lpstr>Plant Populations at two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to your plant data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Chi-Squared Test</dc:title>
  <dc:creator>Thomas Kitwood</dc:creator>
  <cp:lastModifiedBy>Microsoft Office User</cp:lastModifiedBy>
  <cp:revision>27</cp:revision>
  <cp:lastPrinted>2018-04-30T00:22:58Z</cp:lastPrinted>
  <dcterms:created xsi:type="dcterms:W3CDTF">2017-06-09T01:27:06Z</dcterms:created>
  <dcterms:modified xsi:type="dcterms:W3CDTF">2019-02-28T02:30:38Z</dcterms:modified>
</cp:coreProperties>
</file>