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6"/>
    <p:restoredTop sz="93692"/>
  </p:normalViewPr>
  <p:slideViewPr>
    <p:cSldViewPr snapToGrid="0" snapToObjects="1">
      <p:cViewPr varScale="1">
        <p:scale>
          <a:sx n="65" d="100"/>
          <a:sy n="65" d="100"/>
        </p:scale>
        <p:origin x="21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8397-C11A-5F45-A0A6-E3650B8FB8A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B93-2E4B-394D-8D60-4C320453B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8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8397-C11A-5F45-A0A6-E3650B8FB8A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B93-2E4B-394D-8D60-4C320453B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5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8397-C11A-5F45-A0A6-E3650B8FB8A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B93-2E4B-394D-8D60-4C320453B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4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8397-C11A-5F45-A0A6-E3650B8FB8A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B93-2E4B-394D-8D60-4C320453B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8397-C11A-5F45-A0A6-E3650B8FB8A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B93-2E4B-394D-8D60-4C320453B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8397-C11A-5F45-A0A6-E3650B8FB8A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B93-2E4B-394D-8D60-4C320453B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7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8397-C11A-5F45-A0A6-E3650B8FB8A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B93-2E4B-394D-8D60-4C320453B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8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8397-C11A-5F45-A0A6-E3650B8FB8A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B93-2E4B-394D-8D60-4C320453B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9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8397-C11A-5F45-A0A6-E3650B8FB8A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B93-2E4B-394D-8D60-4C320453B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2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8397-C11A-5F45-A0A6-E3650B8FB8A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B93-2E4B-394D-8D60-4C320453B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5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8397-C11A-5F45-A0A6-E3650B8FB8A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B93-2E4B-394D-8D60-4C320453B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38397-C11A-5F45-A0A6-E3650B8FB8A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7B93-2E4B-394D-8D60-4C320453B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674"/>
            <a:ext cx="8229600" cy="70564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 smtClean="0"/>
              <a:t>Critical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4505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Use the critical values table to find the critical region for your chi-squared test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Remember to use a significance level of 0.05 (5%)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Critical value: 7.815</a:t>
            </a:r>
          </a:p>
        </p:txBody>
      </p:sp>
    </p:spTree>
    <p:extLst>
      <p:ext uri="{BB962C8B-B14F-4D97-AF65-F5344CB8AC3E}">
        <p14:creationId xmlns:p14="http://schemas.microsoft.com/office/powerpoint/2010/main" val="10183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0214" y="299745"/>
            <a:ext cx="7887978" cy="1143000"/>
          </a:xfrm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en-US" dirty="0" smtClean="0"/>
              <a:t>Complete chi squared test</a:t>
            </a:r>
            <a:endParaRPr 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943830" y="1789243"/>
            <a:ext cx="3673475" cy="1463675"/>
            <a:chOff x="385" y="1004"/>
            <a:chExt cx="2314" cy="92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5" y="1117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l-GR" sz="3600" dirty="0">
                  <a:latin typeface="Times New Roman" charset="0"/>
                  <a:cs typeface="Times New Roman" charset="0"/>
                </a:rPr>
                <a:t>χ</a:t>
              </a:r>
              <a:r>
                <a:rPr lang="en-GB" sz="3600" baseline="30000" dirty="0">
                  <a:latin typeface="Times New Roman" charset="0"/>
                  <a:cs typeface="Times New Roman" charset="0"/>
                </a:rPr>
                <a:t>2</a:t>
              </a:r>
              <a:r>
                <a:rPr lang="en-GB" sz="3200" dirty="0">
                  <a:latin typeface="Times New Roman" charset="0"/>
                  <a:cs typeface="Times New Roman" charset="0"/>
                </a:rPr>
                <a:t>  </a:t>
              </a:r>
              <a:r>
                <a:rPr lang="en-GB" sz="3200" dirty="0"/>
                <a:t>=</a:t>
              </a:r>
              <a:endParaRPr lang="en-GB" dirty="0">
                <a:sym typeface="Symbol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461" y="1004"/>
              <a:ext cx="109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4000" i="1" dirty="0"/>
                <a:t>(O – E)</a:t>
              </a:r>
              <a:r>
                <a:rPr lang="en-GB" sz="4000" i="1" baseline="30000" dirty="0"/>
                <a:t>2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82" y="1480"/>
              <a:ext cx="274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4000" i="1" dirty="0"/>
                <a:t>E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429" y="1480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020" y="1117"/>
              <a:ext cx="40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6000" dirty="0">
                  <a:sym typeface="Symbol" charset="0"/>
                </a:rPr>
                <a:t>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864984" y="3683130"/>
            <a:ext cx="2758043" cy="1463675"/>
            <a:chOff x="385" y="1004"/>
            <a:chExt cx="2915" cy="922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85" y="1117"/>
              <a:ext cx="63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 dirty="0">
                <a:sym typeface="Symbol" charset="0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1461" y="1004"/>
              <a:ext cx="183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4000" i="1" dirty="0"/>
                <a:t>(O – E)</a:t>
              </a:r>
              <a:r>
                <a:rPr lang="en-GB" sz="4000" i="1" baseline="30000" dirty="0"/>
                <a:t>2</a:t>
              </a: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1882" y="1480"/>
              <a:ext cx="45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4000" i="1" dirty="0"/>
                <a:t>E</a:t>
              </a: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1429" y="1480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20" y="1117"/>
              <a:ext cx="195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GB" sz="6000" dirty="0">
                <a:sym typeface="Symbol" charset="0"/>
              </a:endParaRP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83039" y="3683130"/>
            <a:ext cx="2758043" cy="1463675"/>
            <a:chOff x="385" y="1004"/>
            <a:chExt cx="2915" cy="922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85" y="1117"/>
              <a:ext cx="63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 dirty="0">
                <a:sym typeface="Symbol" charset="0"/>
              </a:endParaRP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1461" y="1004"/>
              <a:ext cx="183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4000" i="1" dirty="0"/>
                <a:t>(O – E)</a:t>
              </a:r>
              <a:r>
                <a:rPr lang="en-GB" sz="4000" i="1" baseline="30000" dirty="0"/>
                <a:t>2</a:t>
              </a: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1882" y="1480"/>
              <a:ext cx="45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4000" i="1" dirty="0"/>
                <a:t>E</a:t>
              </a:r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1429" y="1480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020" y="1117"/>
              <a:ext cx="195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GB" sz="6000" dirty="0">
                <a:sym typeface="Symbol" charset="0"/>
              </a:endParaRP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703071" y="3683131"/>
            <a:ext cx="2758043" cy="1463675"/>
            <a:chOff x="385" y="1004"/>
            <a:chExt cx="2915" cy="922"/>
          </a:xfrm>
        </p:grpSpPr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85" y="1117"/>
              <a:ext cx="63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 dirty="0">
                <a:sym typeface="Symbol" charset="0"/>
              </a:endParaRPr>
            </a:p>
          </p:txBody>
        </p:sp>
        <p:sp>
          <p:nvSpPr>
            <p:cNvPr id="25" name="Text Box 5"/>
            <p:cNvSpPr txBox="1">
              <a:spLocks noChangeArrowheads="1"/>
            </p:cNvSpPr>
            <p:nvPr/>
          </p:nvSpPr>
          <p:spPr bwMode="auto">
            <a:xfrm>
              <a:off x="1461" y="1004"/>
              <a:ext cx="183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4000" i="1" dirty="0"/>
                <a:t>(O – E)</a:t>
              </a:r>
              <a:r>
                <a:rPr lang="en-GB" sz="4000" i="1" baseline="30000" dirty="0"/>
                <a:t>2</a:t>
              </a:r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1882" y="1480"/>
              <a:ext cx="45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4000" i="1" dirty="0"/>
                <a:t>E</a:t>
              </a:r>
            </a:p>
          </p:txBody>
        </p:sp>
        <p:sp>
          <p:nvSpPr>
            <p:cNvPr id="27" name="Line 7"/>
            <p:cNvSpPr>
              <a:spLocks noChangeShapeType="1"/>
            </p:cNvSpPr>
            <p:nvPr/>
          </p:nvSpPr>
          <p:spPr bwMode="auto">
            <a:xfrm>
              <a:off x="1429" y="1480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020" y="1117"/>
              <a:ext cx="195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GB" sz="6000" dirty="0">
                <a:sym typeface="Symbol" charset="0"/>
              </a:endParaRP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7892474" y="3726653"/>
            <a:ext cx="2758043" cy="1463675"/>
            <a:chOff x="385" y="1004"/>
            <a:chExt cx="2915" cy="922"/>
          </a:xfrm>
        </p:grpSpPr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85" y="1117"/>
              <a:ext cx="63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 dirty="0">
                <a:sym typeface="Symbol" charset="0"/>
              </a:endParaRPr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1461" y="1004"/>
              <a:ext cx="183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4000" i="1" dirty="0"/>
                <a:t>(O – E)</a:t>
              </a:r>
              <a:r>
                <a:rPr lang="en-GB" sz="4000" i="1" baseline="30000" dirty="0"/>
                <a:t>2</a:t>
              </a:r>
            </a:p>
          </p:txBody>
        </p: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1882" y="1480"/>
              <a:ext cx="45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4000" i="1" dirty="0"/>
                <a:t>E</a:t>
              </a:r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1429" y="1480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020" y="1117"/>
              <a:ext cx="195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GB" sz="6000" dirty="0">
                <a:sym typeface="Symbol" charset="0"/>
              </a:endParaRPr>
            </a:p>
          </p:txBody>
        </p:sp>
      </p:grpSp>
      <p:sp>
        <p:nvSpPr>
          <p:cNvPr id="3" name="Plus 2"/>
          <p:cNvSpPr/>
          <p:nvPr/>
        </p:nvSpPr>
        <p:spPr>
          <a:xfrm>
            <a:off x="3549917" y="4039987"/>
            <a:ext cx="787824" cy="689635"/>
          </a:xfrm>
          <a:prstGeom prst="mathPlus">
            <a:avLst>
              <a:gd name="adj1" fmla="val 510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lus 34"/>
          <p:cNvSpPr/>
          <p:nvPr/>
        </p:nvSpPr>
        <p:spPr>
          <a:xfrm>
            <a:off x="5903032" y="4039988"/>
            <a:ext cx="787824" cy="689635"/>
          </a:xfrm>
          <a:prstGeom prst="mathPlus">
            <a:avLst>
              <a:gd name="adj1" fmla="val 510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Plus 35"/>
          <p:cNvSpPr/>
          <p:nvPr/>
        </p:nvSpPr>
        <p:spPr>
          <a:xfrm>
            <a:off x="8129541" y="4039988"/>
            <a:ext cx="787824" cy="689635"/>
          </a:xfrm>
          <a:prstGeom prst="mathPlus">
            <a:avLst>
              <a:gd name="adj1" fmla="val 510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5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0214" y="299745"/>
            <a:ext cx="7887978" cy="1143000"/>
          </a:xfrm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en-US" sz="4000" dirty="0"/>
              <a:t>Chi Squared Test</a:t>
            </a:r>
            <a:endParaRPr lang="en-US" sz="4000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943830" y="1968631"/>
            <a:ext cx="3673475" cy="1100138"/>
            <a:chOff x="385" y="1117"/>
            <a:chExt cx="2314" cy="693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5" y="1276"/>
              <a:ext cx="6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l-GR" sz="2800" dirty="0">
                  <a:latin typeface="Times New Roman" charset="0"/>
                  <a:cs typeface="Times New Roman" charset="0"/>
                </a:rPr>
                <a:t>χ</a:t>
              </a:r>
              <a:r>
                <a:rPr lang="en-GB" sz="2800" baseline="30000" dirty="0">
                  <a:latin typeface="Times New Roman" charset="0"/>
                  <a:cs typeface="Times New Roman" charset="0"/>
                </a:rPr>
                <a:t>2</a:t>
              </a:r>
              <a:r>
                <a:rPr lang="en-GB" sz="2800" dirty="0">
                  <a:latin typeface="Times New Roman" charset="0"/>
                  <a:cs typeface="Times New Roman" charset="0"/>
                </a:rPr>
                <a:t>  </a:t>
              </a:r>
              <a:r>
                <a:rPr lang="en-GB" sz="2800" dirty="0"/>
                <a:t>=</a:t>
              </a:r>
              <a:endParaRPr lang="en-GB" sz="2800" dirty="0">
                <a:sym typeface="Symbol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746" y="1117"/>
              <a:ext cx="8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800" i="1" dirty="0"/>
                <a:t>(O – E)</a:t>
              </a:r>
              <a:r>
                <a:rPr lang="en-GB" sz="2800" i="1" baseline="30000" dirty="0"/>
                <a:t>2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82" y="1480"/>
              <a:ext cx="22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800" i="1" dirty="0"/>
                <a:t>E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429" y="1480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145" y="1282"/>
              <a:ext cx="25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800" dirty="0">
                  <a:sym typeface="Symbol" charset="0"/>
                </a:rPr>
                <a:t>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864983" y="3862520"/>
            <a:ext cx="2838468" cy="1143001"/>
            <a:chOff x="385" y="1117"/>
            <a:chExt cx="3000" cy="720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85" y="1117"/>
              <a:ext cx="6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 sz="2800" dirty="0">
                <a:sym typeface="Symbol" charset="0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1215" y="1134"/>
              <a:ext cx="217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800" i="1" dirty="0"/>
                <a:t>(111-106.9)</a:t>
              </a:r>
              <a:r>
                <a:rPr lang="en-GB" sz="2800" i="1" baseline="30000" dirty="0"/>
                <a:t>2</a:t>
              </a: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1544" y="1507"/>
              <a:ext cx="106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800" i="1" dirty="0"/>
                <a:t>106.6</a:t>
              </a:r>
              <a:endParaRPr lang="en-GB" sz="2800" i="1" dirty="0"/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1429" y="1480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20" y="1117"/>
              <a:ext cx="19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GB" sz="2800" dirty="0">
                <a:sym typeface="Symbol" charset="0"/>
              </a:endParaRP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83039" y="3862518"/>
            <a:ext cx="2497851" cy="1100138"/>
            <a:chOff x="385" y="1117"/>
            <a:chExt cx="2640" cy="693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85" y="1117"/>
              <a:ext cx="6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 sz="2800" dirty="0">
                <a:sym typeface="Symbol" charset="0"/>
              </a:endParaRP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1239" y="1150"/>
              <a:ext cx="178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800" i="1" dirty="0"/>
                <a:t>(37-35.6)</a:t>
              </a:r>
              <a:r>
                <a:rPr lang="en-GB" sz="2800" i="1" baseline="30000" dirty="0"/>
                <a:t>2</a:t>
              </a: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1661" y="1480"/>
              <a:ext cx="87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800" i="1" dirty="0"/>
                <a:t>35.6</a:t>
              </a:r>
              <a:endParaRPr lang="en-GB" sz="2800" i="1" dirty="0"/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1429" y="1480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020" y="1117"/>
              <a:ext cx="19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GB" sz="2800" dirty="0">
                <a:sym typeface="Symbol" charset="0"/>
              </a:endParaRP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703070" y="3862519"/>
            <a:ext cx="2587736" cy="1100138"/>
            <a:chOff x="385" y="1117"/>
            <a:chExt cx="2735" cy="693"/>
          </a:xfrm>
        </p:grpSpPr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85" y="1117"/>
              <a:ext cx="6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 sz="2800" dirty="0">
                <a:sym typeface="Symbol" charset="0"/>
              </a:endParaRPr>
            </a:p>
          </p:txBody>
        </p:sp>
        <p:sp>
          <p:nvSpPr>
            <p:cNvPr id="25" name="Text Box 5"/>
            <p:cNvSpPr txBox="1">
              <a:spLocks noChangeArrowheads="1"/>
            </p:cNvSpPr>
            <p:nvPr/>
          </p:nvSpPr>
          <p:spPr bwMode="auto">
            <a:xfrm>
              <a:off x="1334" y="1118"/>
              <a:ext cx="178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800" i="1" dirty="0"/>
                <a:t>(34-35.6)</a:t>
              </a:r>
              <a:r>
                <a:rPr lang="en-GB" sz="2800" i="1" baseline="30000" dirty="0"/>
                <a:t>2</a:t>
              </a:r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1565" y="1480"/>
              <a:ext cx="87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800" i="1" dirty="0"/>
                <a:t>35.6</a:t>
              </a:r>
              <a:endParaRPr lang="en-GB" sz="2800" i="1" dirty="0"/>
            </a:p>
          </p:txBody>
        </p:sp>
        <p:sp>
          <p:nvSpPr>
            <p:cNvPr id="27" name="Line 7"/>
            <p:cNvSpPr>
              <a:spLocks noChangeShapeType="1"/>
            </p:cNvSpPr>
            <p:nvPr/>
          </p:nvSpPr>
          <p:spPr bwMode="auto">
            <a:xfrm>
              <a:off x="1429" y="1480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020" y="1117"/>
              <a:ext cx="19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GB" sz="2800" dirty="0">
                <a:sym typeface="Symbol" charset="0"/>
              </a:endParaRP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7892473" y="3906044"/>
            <a:ext cx="2435404" cy="1100139"/>
            <a:chOff x="385" y="1117"/>
            <a:chExt cx="2574" cy="693"/>
          </a:xfrm>
        </p:grpSpPr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85" y="1117"/>
              <a:ext cx="6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 sz="2800" dirty="0">
                <a:sym typeface="Symbol" charset="0"/>
              </a:endParaRPr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1366" y="1123"/>
              <a:ext cx="15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800" i="1" dirty="0"/>
                <a:t>(8-11.9)</a:t>
              </a:r>
              <a:r>
                <a:rPr lang="en-GB" sz="2800" i="1" baseline="30000" dirty="0"/>
                <a:t>2</a:t>
              </a:r>
            </a:p>
          </p:txBody>
        </p: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1558" y="1480"/>
              <a:ext cx="87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800" i="1" dirty="0"/>
                <a:t>11.9</a:t>
              </a:r>
              <a:endParaRPr lang="en-GB" sz="2800" i="1" dirty="0"/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1429" y="1480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020" y="1117"/>
              <a:ext cx="19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GB" sz="2800" dirty="0">
                <a:sym typeface="Symbol" charset="0"/>
              </a:endParaRPr>
            </a:p>
          </p:txBody>
        </p:sp>
      </p:grpSp>
      <p:sp>
        <p:nvSpPr>
          <p:cNvPr id="3" name="Plus 2"/>
          <p:cNvSpPr/>
          <p:nvPr/>
        </p:nvSpPr>
        <p:spPr>
          <a:xfrm>
            <a:off x="3483038" y="4049513"/>
            <a:ext cx="787824" cy="689635"/>
          </a:xfrm>
          <a:prstGeom prst="mathPlus">
            <a:avLst>
              <a:gd name="adj1" fmla="val 510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5" name="Plus 34"/>
          <p:cNvSpPr/>
          <p:nvPr/>
        </p:nvSpPr>
        <p:spPr>
          <a:xfrm>
            <a:off x="5813108" y="4039988"/>
            <a:ext cx="787824" cy="689635"/>
          </a:xfrm>
          <a:prstGeom prst="mathPlus">
            <a:avLst>
              <a:gd name="adj1" fmla="val 510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6" name="Plus 35"/>
          <p:cNvSpPr/>
          <p:nvPr/>
        </p:nvSpPr>
        <p:spPr>
          <a:xfrm>
            <a:off x="8033140" y="4039988"/>
            <a:ext cx="787824" cy="689635"/>
          </a:xfrm>
          <a:prstGeom prst="mathPlus">
            <a:avLst>
              <a:gd name="adj1" fmla="val 510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3146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0214" y="299745"/>
            <a:ext cx="7887978" cy="1143000"/>
          </a:xfrm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en-US" dirty="0" smtClean="0"/>
              <a:t>Chi Squared value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260215" y="1660352"/>
            <a:ext cx="7887977" cy="475314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Chi squared = 1.56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1427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0214" y="299745"/>
            <a:ext cx="7887978" cy="1143000"/>
          </a:xfrm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en-US" dirty="0" smtClean="0"/>
              <a:t>Which hypothesis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524000" y="1660352"/>
            <a:ext cx="9144000" cy="504948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Chi squared = 1.56</a:t>
            </a:r>
          </a:p>
          <a:p>
            <a:pPr marL="68580" indent="0">
              <a:buNone/>
            </a:pPr>
            <a:r>
              <a:rPr lang="en-US" dirty="0" smtClean="0"/>
              <a:t>Critical region = 7.815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Compare calculated chi squared value to critical region </a:t>
            </a:r>
          </a:p>
          <a:p>
            <a:pPr marL="6858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Higher than critical region = reject null hypothesis </a:t>
            </a:r>
            <a:r>
              <a:rPr lang="en-US" dirty="0"/>
              <a:t>(</a:t>
            </a:r>
            <a:r>
              <a:rPr lang="en-US" dirty="0" smtClean="0"/>
              <a:t>the traits do not assort independently)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dirty="0" smtClean="0"/>
              <a:t>Equal to or lower than critical region = keep null hypothesis (Ho = the traits are assorted independently) </a:t>
            </a:r>
          </a:p>
          <a:p>
            <a:pPr marL="6858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1009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complete the Q on page 454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496" y="1525444"/>
            <a:ext cx="9016505" cy="3856025"/>
          </a:xfrm>
        </p:spPr>
      </p:pic>
      <p:sp>
        <p:nvSpPr>
          <p:cNvPr id="5" name="TextBox 4"/>
          <p:cNvSpPr txBox="1"/>
          <p:nvPr/>
        </p:nvSpPr>
        <p:spPr>
          <a:xfrm>
            <a:off x="3682586" y="4152275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468.33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55568" y="1693888"/>
            <a:ext cx="2689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/>
              <a:t>cii    x    </a:t>
            </a:r>
            <a:r>
              <a:rPr lang="en-US" dirty="0" err="1"/>
              <a:t>CcIi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Chi Squared!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Determine whether the difference between an observed and expected frequency distribution is statistically significant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Complete your work sheet.</a:t>
            </a:r>
          </a:p>
        </p:txBody>
      </p:sp>
    </p:spTree>
    <p:extLst>
      <p:ext uri="{BB962C8B-B14F-4D97-AF65-F5344CB8AC3E}">
        <p14:creationId xmlns:p14="http://schemas.microsoft.com/office/powerpoint/2010/main" val="47193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Before we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Independent assortment states that when gametes are produced the segregation of one pair of alleles is independent of the segregation of another pair of alleles.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When homologous chromosomes separate during meiosis I, it is random which pole each chromosome travels to.</a:t>
            </a:r>
          </a:p>
        </p:txBody>
      </p:sp>
    </p:spTree>
    <p:extLst>
      <p:ext uri="{BB962C8B-B14F-4D97-AF65-F5344CB8AC3E}">
        <p14:creationId xmlns:p14="http://schemas.microsoft.com/office/powerpoint/2010/main" val="11420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Chi Squared!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</a:t>
            </a:r>
            <a:r>
              <a:rPr lang="en-US" dirty="0" smtClean="0"/>
              <a:t>hite leghorn chickens with large single combs</a:t>
            </a:r>
          </a:p>
          <a:p>
            <a:pPr marL="0" indent="0" algn="ctr">
              <a:buNone/>
            </a:pPr>
            <a:r>
              <a:rPr lang="en-US" dirty="0" smtClean="0"/>
              <a:t>X Indian game fowl with dark feathers and small pea combs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 = the traits are assorted independently </a:t>
            </a:r>
          </a:p>
          <a:p>
            <a:pPr marL="0" indent="0" algn="ctr">
              <a:buNone/>
            </a:pPr>
            <a:r>
              <a:rPr lang="en-US" dirty="0" smtClean="0"/>
              <a:t>H1 = the traits do not assort independently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66598_resized_800x8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681" y="2893408"/>
            <a:ext cx="2610977" cy="2610977"/>
          </a:xfrm>
          <a:prstGeom prst="rect">
            <a:avLst/>
          </a:prstGeom>
        </p:spPr>
      </p:pic>
      <p:pic>
        <p:nvPicPr>
          <p:cNvPr id="6" name="Picture 5" descr="LakkahaHe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100" y="2893407"/>
            <a:ext cx="3376133" cy="25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86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Start with contingency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Fill in your contingency table with the observed frequencies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24002" y="3463405"/>
          <a:ext cx="9144000" cy="258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40399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White pea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White single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Dark</a:t>
                      </a:r>
                      <a:r>
                        <a:rPr lang="en-US" sz="2400" baseline="0" dirty="0" smtClean="0"/>
                        <a:t> pea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Dark single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</a:tr>
              <a:tr h="8803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Observed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190</a:t>
                      </a:r>
                      <a:endParaRPr lang="en-US" sz="2400" dirty="0"/>
                    </a:p>
                  </a:txBody>
                  <a:tcPr/>
                </a:tc>
              </a:tr>
              <a:tr h="8803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Expected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37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674"/>
            <a:ext cx="8229600" cy="70564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 smtClean="0"/>
              <a:t>Expected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4505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Complete the expected values using what you would </a:t>
            </a:r>
            <a:r>
              <a:rPr lang="en-US" b="1" dirty="0" smtClean="0"/>
              <a:t>expect </a:t>
            </a:r>
            <a:r>
              <a:rPr lang="en-US" dirty="0" smtClean="0"/>
              <a:t>the ratio to be (remember 9:3:3:1)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Use the total number as 16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24002" y="3463405"/>
          <a:ext cx="9144000" cy="258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40399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White pea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White single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Dark</a:t>
                      </a:r>
                      <a:r>
                        <a:rPr lang="en-US" sz="2400" baseline="0" dirty="0" smtClean="0"/>
                        <a:t> pea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Dark single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</a:tr>
              <a:tr h="8803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Observed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190</a:t>
                      </a:r>
                      <a:endParaRPr lang="en-US" sz="2400" dirty="0"/>
                    </a:p>
                  </a:txBody>
                  <a:tcPr/>
                </a:tc>
              </a:tr>
              <a:tr h="8803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Expected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(9/16) x 190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(3/16) x 190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(3/16) x 190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(1/16)</a:t>
                      </a:r>
                      <a:r>
                        <a:rPr lang="en-US" sz="2400" baseline="0" dirty="0" smtClean="0"/>
                        <a:t> x 190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674"/>
            <a:ext cx="8229600" cy="70564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 smtClean="0"/>
              <a:t>Expected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4505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Complete the expected values using what you would </a:t>
            </a:r>
            <a:r>
              <a:rPr lang="en-US" b="1" dirty="0" smtClean="0"/>
              <a:t>expect </a:t>
            </a:r>
            <a:r>
              <a:rPr lang="en-US" dirty="0" smtClean="0"/>
              <a:t>the ratio to be (remember 9:3:3:1)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Use the total number as 16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24002" y="3463405"/>
          <a:ext cx="9144000" cy="258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40399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White pea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White single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Dark</a:t>
                      </a:r>
                      <a:r>
                        <a:rPr lang="en-US" sz="2400" baseline="0" dirty="0" smtClean="0"/>
                        <a:t> pea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Dark single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</a:tr>
              <a:tr h="8803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Observed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190</a:t>
                      </a:r>
                      <a:endParaRPr lang="en-US" sz="2400" dirty="0"/>
                    </a:p>
                  </a:txBody>
                  <a:tcPr/>
                </a:tc>
              </a:tr>
              <a:tr h="8803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Expected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106.9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02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674"/>
            <a:ext cx="8229600" cy="70564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 smtClean="0"/>
              <a:t>Degrees of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4505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One less than the total number of classes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(4 – 1) = 3 degrees of freedom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24002" y="3463405"/>
          <a:ext cx="9144000" cy="258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40399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White pea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White single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Dark</a:t>
                      </a:r>
                      <a:r>
                        <a:rPr lang="en-US" sz="2400" baseline="0" dirty="0" smtClean="0"/>
                        <a:t> pea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Dark single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</a:tr>
              <a:tr h="8803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Observed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190</a:t>
                      </a:r>
                      <a:endParaRPr lang="en-US" sz="2400" dirty="0"/>
                    </a:p>
                  </a:txBody>
                  <a:tcPr/>
                </a:tc>
              </a:tr>
              <a:tr h="8803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Expected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106.9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1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674"/>
            <a:ext cx="8229600" cy="70564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 smtClean="0"/>
              <a:t>Critical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4505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Use the critical values table to find the critical region for your chi-squared test</a:t>
            </a:r>
          </a:p>
          <a:p>
            <a:pPr marL="0" indent="0" algn="ctr">
              <a:buNone/>
            </a:pPr>
            <a:r>
              <a:rPr lang="en-US" dirty="0" smtClean="0"/>
              <a:t>Remember to use a significance level of 0.05 (5%)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Critical value: 7.815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1" y="2986716"/>
            <a:ext cx="8222179" cy="373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Macintosh PowerPoint</Application>
  <PresentationFormat>Widescreen</PresentationFormat>
  <Paragraphs>148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Symbol</vt:lpstr>
      <vt:lpstr>Times New Roman</vt:lpstr>
      <vt:lpstr>Arial</vt:lpstr>
      <vt:lpstr>Office Theme</vt:lpstr>
      <vt:lpstr>PowerPoint Presentation</vt:lpstr>
      <vt:lpstr>Chi Squared!</vt:lpstr>
      <vt:lpstr>Before we begin</vt:lpstr>
      <vt:lpstr>Chi Squared!</vt:lpstr>
      <vt:lpstr>Start with contingency table</vt:lpstr>
      <vt:lpstr>Expected values</vt:lpstr>
      <vt:lpstr>Expected values</vt:lpstr>
      <vt:lpstr>Degrees of freedom</vt:lpstr>
      <vt:lpstr>Critical region</vt:lpstr>
      <vt:lpstr>Critical region</vt:lpstr>
      <vt:lpstr>Complete chi squared test</vt:lpstr>
      <vt:lpstr>Chi Squared Test</vt:lpstr>
      <vt:lpstr>Chi Squared value</vt:lpstr>
      <vt:lpstr>Which hypothesis</vt:lpstr>
      <vt:lpstr>Now complete the Q on page 454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Kitwood</dc:creator>
  <cp:lastModifiedBy>Thomas Kitwood</cp:lastModifiedBy>
  <cp:revision>1</cp:revision>
  <dcterms:created xsi:type="dcterms:W3CDTF">2017-10-11T03:30:02Z</dcterms:created>
  <dcterms:modified xsi:type="dcterms:W3CDTF">2017-10-11T03:30:32Z</dcterms:modified>
</cp:coreProperties>
</file>