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8" r:id="rId4"/>
    <p:sldId id="265" r:id="rId5"/>
    <p:sldId id="259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/>
    <p:restoredTop sz="93668"/>
  </p:normalViewPr>
  <p:slideViewPr>
    <p:cSldViewPr snapToGrid="0" snapToObjects="1">
      <p:cViewPr varScale="1">
        <p:scale>
          <a:sx n="97" d="100"/>
          <a:sy n="97" d="100"/>
        </p:scale>
        <p:origin x="10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3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6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7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9226-3400-1A42-885F-D3EA412E6A49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C136-5A06-C74A-99B1-9B446B2FD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2-icEADP0J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1.4 Membrane Transport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9"/>
            <a:ext cx="4611077" cy="30695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2000" dirty="0" smtClean="0"/>
              <a:t>Particles move across membranes by simple diffusion, facilitated diffusion, osmosis and active transport</a:t>
            </a:r>
          </a:p>
          <a:p>
            <a:pPr>
              <a:buFontTx/>
              <a:buChar char="-"/>
            </a:pPr>
            <a:r>
              <a:rPr lang="en-US" sz="2000" dirty="0" smtClean="0"/>
              <a:t>The fluidity of membranes allows materials to be taken into cells by endocytosis or released by exocytosis</a:t>
            </a:r>
          </a:p>
          <a:p>
            <a:pPr>
              <a:buFontTx/>
              <a:buChar char="-"/>
            </a:pPr>
            <a:r>
              <a:rPr lang="en-US" sz="2000" dirty="0" smtClean="0"/>
              <a:t>Vesicles move materials within cells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149792"/>
            <a:ext cx="4122615" cy="371726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Applications:</a:t>
            </a:r>
            <a:endParaRPr lang="en-US" sz="2000" b="1" dirty="0"/>
          </a:p>
          <a:p>
            <a:pPr>
              <a:buFontTx/>
              <a:buChar char="-"/>
            </a:pPr>
            <a:r>
              <a:rPr lang="en-US" sz="2000" dirty="0" smtClean="0"/>
              <a:t>Structure and function of sodium potassium pumps for active transport and potassium channels for facilitated diffusion in axons</a:t>
            </a:r>
          </a:p>
          <a:p>
            <a:pPr>
              <a:buFontTx/>
              <a:buChar char="-"/>
            </a:pPr>
            <a:r>
              <a:rPr lang="en-US" sz="2000" dirty="0" smtClean="0"/>
              <a:t>Tissues or organs to be used in medical procedures must be bathed in a solution with the same osmolarity as the cytoplasm to prevent osmosis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6769" y="3867052"/>
            <a:ext cx="4611077" cy="1809862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2000" dirty="0" smtClean="0"/>
              <a:t>Estimation of osmolarity in tissues by bathing samples in hypotonic and hypertonic solutions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522287"/>
            <a:ext cx="4122615" cy="1846016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/>
              <a:t>Nature of science:</a:t>
            </a:r>
            <a:endParaRPr lang="en-US" sz="2000" b="1" dirty="0"/>
          </a:p>
          <a:p>
            <a:pPr>
              <a:buFontTx/>
              <a:buChar char="-"/>
            </a:pPr>
            <a:r>
              <a:rPr lang="en-US" sz="2000" dirty="0" smtClean="0"/>
              <a:t>Experimental design: accurate quantitative measurements in osmosis experiments are essential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Font typeface="Arial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95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078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Active Transport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456" y="1933793"/>
            <a:ext cx="7898744" cy="1950253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Define active transport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membrane proteins are involved in 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25945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137556" y="0"/>
            <a:ext cx="11815417" cy="6498024"/>
          </a:xfrm>
        </p:spPr>
      </p:pic>
      <p:sp>
        <p:nvSpPr>
          <p:cNvPr id="3" name="Down Arrow 2"/>
          <p:cNvSpPr/>
          <p:nvPr/>
        </p:nvSpPr>
        <p:spPr>
          <a:xfrm>
            <a:off x="1258957" y="2597426"/>
            <a:ext cx="583095" cy="23058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47017" y="2597426"/>
            <a:ext cx="583095" cy="23058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635077" y="2597426"/>
            <a:ext cx="583095" cy="23058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9391" y="5821482"/>
            <a:ext cx="6015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would you define active transport?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39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18187" r="-18187"/>
          <a:stretch>
            <a:fillRect/>
          </a:stretch>
        </p:blipFill>
        <p:spPr>
          <a:xfrm>
            <a:off x="-1137556" y="0"/>
            <a:ext cx="11815417" cy="6498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82" y="1586947"/>
            <a:ext cx="5155096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582" y="2014330"/>
            <a:ext cx="51550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Movement of particles from a </a:t>
            </a:r>
            <a:r>
              <a:rPr lang="en-US" sz="2400" b="1" dirty="0" smtClean="0"/>
              <a:t>low to high concentration </a:t>
            </a:r>
            <a:r>
              <a:rPr lang="en-US" sz="2400" dirty="0" smtClean="0"/>
              <a:t>(against their concentration gradient)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Required </a:t>
            </a:r>
            <a:r>
              <a:rPr lang="en-US" sz="2400" b="1" dirty="0" smtClean="0"/>
              <a:t>energy</a:t>
            </a:r>
            <a:r>
              <a:rPr lang="en-US" sz="2400" dirty="0" smtClean="0"/>
              <a:t> (ATP)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From </a:t>
            </a:r>
            <a:r>
              <a:rPr lang="en-US" sz="2400" b="1" dirty="0" smtClean="0"/>
              <a:t>respiration</a:t>
            </a:r>
            <a:r>
              <a:rPr lang="en-US" sz="2400" dirty="0"/>
              <a:t> </a:t>
            </a:r>
            <a:r>
              <a:rPr lang="en-US" sz="2400" dirty="0" smtClean="0"/>
              <a:t>(in the mitochondria)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Energy is used to change the shape of the transmembrane protein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Often called </a:t>
            </a:r>
            <a:r>
              <a:rPr lang="en-US" sz="2400" b="1" dirty="0" smtClean="0"/>
              <a:t>protein pumps</a:t>
            </a:r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02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457" b="-13457"/>
          <a:stretch>
            <a:fillRect/>
          </a:stretch>
        </p:blipFill>
        <p:spPr>
          <a:xfrm>
            <a:off x="-410586" y="-688996"/>
            <a:ext cx="10355833" cy="5695309"/>
          </a:xfrm>
        </p:spPr>
      </p:pic>
      <p:sp>
        <p:nvSpPr>
          <p:cNvPr id="5" name="TextBox 4"/>
          <p:cNvSpPr txBox="1"/>
          <p:nvPr/>
        </p:nvSpPr>
        <p:spPr>
          <a:xfrm>
            <a:off x="223438" y="4713925"/>
            <a:ext cx="8915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is </a:t>
            </a:r>
            <a:r>
              <a:rPr lang="en-US" sz="3200" dirty="0" smtClean="0"/>
              <a:t>this </a:t>
            </a:r>
            <a:r>
              <a:rPr lang="en-US" sz="3200" dirty="0" smtClean="0"/>
              <a:t>a </a:t>
            </a:r>
            <a:r>
              <a:rPr lang="en-US" sz="3200" dirty="0" smtClean="0"/>
              <a:t>good/bad </a:t>
            </a:r>
            <a:r>
              <a:rPr lang="en-US" sz="3200" dirty="0" smtClean="0"/>
              <a:t>diagram of active transport?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176051" y="64313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Active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4980562"/>
            <a:ext cx="8971722" cy="1595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will the minerals ( ) enter the root hair cell? (1)</a:t>
            </a:r>
          </a:p>
          <a:p>
            <a:r>
              <a:rPr lang="en-US" dirty="0" smtClean="0"/>
              <a:t>How is the root hair cell adapted for taking in minerals by this process? (3)</a:t>
            </a:r>
          </a:p>
          <a:p>
            <a:r>
              <a:rPr lang="en-US" dirty="0" smtClean="0"/>
              <a:t>Gardeners aerate the soil (dig to get more air into the soil). Why do you think they do this? (3)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984" y="0"/>
            <a:ext cx="6261278" cy="49805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97287" y="2769705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8707" y="3478133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13296" y="2214243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39192" y="2584174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50904" y="2643809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57461" y="2200989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38986" y="2320259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72324" y="2439529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86538" y="4471481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78694" y="4260574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71460" y="3975652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64226" y="3620593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94026" y="3228315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86792" y="2769705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90053" y="2379894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41154" y="4421222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40155" y="3461567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75411" y="2717823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66913" y="2999010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0609" y="3366053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99359" y="2960733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3627" y="2094973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50851" y="2200989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29441" y="4695077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43693" y="1714255"/>
            <a:ext cx="92766" cy="1192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active transport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703" b="2703"/>
          <a:stretch>
            <a:fillRect/>
          </a:stretch>
        </p:blipFill>
        <p:spPr/>
      </p:pic>
      <p:sp>
        <p:nvSpPr>
          <p:cNvPr id="6" name="Frame 5"/>
          <p:cNvSpPr/>
          <p:nvPr/>
        </p:nvSpPr>
        <p:spPr>
          <a:xfrm>
            <a:off x="2894185" y="3529609"/>
            <a:ext cx="1092702" cy="91563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69484" y="0"/>
            <a:ext cx="8417316" cy="647444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2676" b="-12676"/>
          <a:stretch>
            <a:fillRect/>
          </a:stretch>
        </p:blipFill>
        <p:spPr>
          <a:xfrm>
            <a:off x="1062617" y="1594858"/>
            <a:ext cx="6837327" cy="3760266"/>
          </a:xfrm>
        </p:spPr>
      </p:pic>
    </p:spTree>
    <p:extLst>
      <p:ext uri="{BB962C8B-B14F-4D97-AF65-F5344CB8AC3E}">
        <p14:creationId xmlns:p14="http://schemas.microsoft.com/office/powerpoint/2010/main" val="769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255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1.4 Membrane Transport</vt:lpstr>
      <vt:lpstr>Active Transport</vt:lpstr>
      <vt:lpstr>PowerPoint Presentation</vt:lpstr>
      <vt:lpstr>PowerPoint Presentation</vt:lpstr>
      <vt:lpstr>PowerPoint Presentation</vt:lpstr>
      <vt:lpstr>PowerPoint Presentation</vt:lpstr>
      <vt:lpstr>An example of active transport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osmosis</dc:title>
  <dc:creator>Thomas Kitwood</dc:creator>
  <cp:lastModifiedBy>Microsoft Office User</cp:lastModifiedBy>
  <cp:revision>15</cp:revision>
  <dcterms:created xsi:type="dcterms:W3CDTF">2016-11-03T06:19:57Z</dcterms:created>
  <dcterms:modified xsi:type="dcterms:W3CDTF">2017-11-06T02:10:45Z</dcterms:modified>
</cp:coreProperties>
</file>