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2" r:id="rId13"/>
    <p:sldId id="279" r:id="rId14"/>
    <p:sldId id="281" r:id="rId15"/>
    <p:sldId id="280" r:id="rId16"/>
    <p:sldId id="266" r:id="rId17"/>
    <p:sldId id="268" r:id="rId18"/>
    <p:sldId id="270" r:id="rId19"/>
    <p:sldId id="284" r:id="rId20"/>
    <p:sldId id="285" r:id="rId21"/>
    <p:sldId id="286" r:id="rId22"/>
    <p:sldId id="272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0" autoAdjust="0"/>
  </p:normalViewPr>
  <p:slideViewPr>
    <p:cSldViewPr snapToGrid="0" snapToObjects="1">
      <p:cViewPr>
        <p:scale>
          <a:sx n="125" d="100"/>
          <a:sy n="125" d="100"/>
        </p:scale>
        <p:origin x="-512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1891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tf3avaZCCQ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-h8I3cqpgn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v=vxX4sT04wv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-55023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Reproduction in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3" y="1265777"/>
            <a:ext cx="4881231" cy="3839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7040" y="1635760"/>
            <a:ext cx="253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Flowering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mRNA...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2" y="1200150"/>
            <a:ext cx="4923232" cy="3725699"/>
          </a:xfrm>
        </p:spPr>
        <p:txBody>
          <a:bodyPr/>
          <a:lstStyle/>
          <a:p>
            <a:r>
              <a:rPr lang="is-IS" sz="2000" dirty="0" smtClean="0"/>
              <a:t>…was transcribed from a flowering time gene (FT gene). FT mRNA is transported to the shoot apical meristem (via the phloem). </a:t>
            </a:r>
          </a:p>
          <a:p>
            <a:endParaRPr lang="is-IS" sz="2000" dirty="0" smtClean="0"/>
          </a:p>
          <a:p>
            <a:r>
              <a:rPr lang="is-IS" sz="2000" dirty="0" smtClean="0"/>
              <a:t>...here it is translated into a FT protein. This binds to a transcription factor and may flowering genes are activated. The meristematic cells differentiate (gene expression) and the reproductive phase begins.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93" y="606735"/>
            <a:ext cx="3604807" cy="3494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2722" y="2624718"/>
            <a:ext cx="7223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9287" y="2624718"/>
            <a:ext cx="7223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01598" y="4103657"/>
            <a:ext cx="1321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Phytochrome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6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question on page 430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2632" y="4532468"/>
            <a:ext cx="855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Q</a:t>
            </a:r>
            <a:endParaRPr lang="en-US" dirty="0"/>
          </a:p>
        </p:txBody>
      </p:sp>
      <p:pic>
        <p:nvPicPr>
          <p:cNvPr id="5" name="Picture 4" descr="Screen Shot 2017-03-30 at 8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569"/>
            <a:ext cx="9118606" cy="30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2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060"/>
            <a:ext cx="8229600" cy="857400"/>
          </a:xfrm>
        </p:spPr>
        <p:txBody>
          <a:bodyPr/>
          <a:lstStyle/>
          <a:p>
            <a:r>
              <a:rPr lang="en-US" dirty="0" smtClean="0"/>
              <a:t>How could plants be manipulated to flower out of season?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02" y="0"/>
            <a:ext cx="8229600" cy="857400"/>
          </a:xfrm>
        </p:spPr>
        <p:txBody>
          <a:bodyPr/>
          <a:lstStyle/>
          <a:p>
            <a:r>
              <a:rPr lang="en-US" dirty="0" smtClean="0"/>
              <a:t>Flower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3525" y="-18166"/>
            <a:ext cx="3419458" cy="3725699"/>
          </a:xfrm>
        </p:spPr>
        <p:txBody>
          <a:bodyPr/>
          <a:lstStyle/>
          <a:p>
            <a:r>
              <a:rPr lang="en-US" sz="2000" dirty="0" smtClean="0"/>
              <a:t>Draw a picture of an animal pollinated flower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5664" y="988227"/>
            <a:ext cx="7626582" cy="3959912"/>
            <a:chOff x="645664" y="988227"/>
            <a:chExt cx="7626582" cy="39599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8599"/>
            <a:stretch/>
          </p:blipFill>
          <p:spPr>
            <a:xfrm>
              <a:off x="645664" y="988227"/>
              <a:ext cx="7626582" cy="39599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27251" y="4334582"/>
              <a:ext cx="1917339" cy="613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7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02" y="0"/>
            <a:ext cx="8229600" cy="857400"/>
          </a:xfrm>
        </p:spPr>
        <p:txBody>
          <a:bodyPr/>
          <a:lstStyle/>
          <a:p>
            <a:r>
              <a:rPr lang="en-US" dirty="0" smtClean="0"/>
              <a:t>Flower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3525" y="-18166"/>
            <a:ext cx="3419458" cy="3725699"/>
          </a:xfrm>
        </p:spPr>
        <p:txBody>
          <a:bodyPr/>
          <a:lstStyle/>
          <a:p>
            <a:r>
              <a:rPr lang="en-US" sz="2000" dirty="0" smtClean="0"/>
              <a:t>Draw a picture of an insect pollinated flower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5664" y="988227"/>
            <a:ext cx="7626582" cy="3959912"/>
            <a:chOff x="645664" y="988227"/>
            <a:chExt cx="7626582" cy="39599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8599"/>
            <a:stretch/>
          </p:blipFill>
          <p:spPr>
            <a:xfrm>
              <a:off x="645664" y="988227"/>
              <a:ext cx="7626582" cy="39599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27251" y="4334582"/>
              <a:ext cx="1917339" cy="613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489908" y="3430583"/>
            <a:ext cx="1050263" cy="354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7791" y="1874023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27791" y="2465986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9640" y="3076491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6310" y="4064602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63525" y="4461657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9908" y="1696977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89908" y="2465534"/>
            <a:ext cx="1050263" cy="35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07803" y="134066"/>
            <a:ext cx="8229600" cy="857400"/>
          </a:xfrm>
        </p:spPr>
        <p:txBody>
          <a:bodyPr vert="horz"/>
          <a:lstStyle/>
          <a:p>
            <a:r>
              <a:rPr lang="en-US" sz="4400" dirty="0" smtClean="0"/>
              <a:t>Flower </a:t>
            </a:r>
            <a:br>
              <a:rPr lang="en-US" sz="4400" dirty="0" smtClean="0"/>
            </a:br>
            <a:r>
              <a:rPr lang="en-US" sz="4400" dirty="0" smtClean="0"/>
              <a:t>Dissection</a:t>
            </a:r>
            <a:endParaRPr lang="en-US" sz="4400" dirty="0"/>
          </a:p>
        </p:txBody>
      </p:sp>
      <p:pic>
        <p:nvPicPr>
          <p:cNvPr id="4" name="Picture 3" descr="Screen Shot 2017-03-30 at 8.1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93" y="0"/>
            <a:ext cx="72191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/>
              <a:t>Pollination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15254" y="2741924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800" dirty="0"/>
              <a:t>Pollination is the transfer of male </a:t>
            </a:r>
            <a:r>
              <a:rPr lang="en-GB" sz="1800" dirty="0" smtClean="0"/>
              <a:t>gametes</a:t>
            </a:r>
            <a:r>
              <a:rPr lang="en-GB" sz="1800" dirty="0" smtClean="0"/>
              <a:t> </a:t>
            </a:r>
            <a:r>
              <a:rPr lang="en-GB" sz="1800" dirty="0"/>
              <a:t>of </a:t>
            </a:r>
            <a:r>
              <a:rPr lang="en-GB" sz="1800" dirty="0" smtClean="0"/>
              <a:t>to </a:t>
            </a:r>
            <a:r>
              <a:rPr lang="en-GB" sz="1800" dirty="0"/>
              <a:t>the female part of the flower (Stigma). </a:t>
            </a: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-"/>
            </a:pPr>
            <a:r>
              <a:rPr lang="en-GB" sz="1800" dirty="0">
                <a:solidFill>
                  <a:srgbClr val="FF0000"/>
                </a:solidFill>
              </a:rPr>
              <a:t>Pollinators </a:t>
            </a:r>
            <a:r>
              <a:rPr lang="en-GB" sz="1800" dirty="0"/>
              <a:t>such as bees are attracted because they can gain food (nectar) and the pollen will be able to attach itself onto the bees and potentially land on a stigma. This double-beneficial relationship is called </a:t>
            </a:r>
            <a:r>
              <a:rPr lang="en-GB" sz="1800" dirty="0">
                <a:solidFill>
                  <a:srgbClr val="FF0000"/>
                </a:solidFill>
              </a:rPr>
              <a:t>Mutualism</a:t>
            </a:r>
            <a:r>
              <a:rPr lang="en-GB" sz="1800" dirty="0" smtClean="0"/>
              <a:t>. Symbiotic relationship.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-"/>
            </a:pPr>
            <a:r>
              <a:rPr lang="en-GB" sz="1800" dirty="0" smtClean="0"/>
              <a:t>Also attracted by scent and colours</a:t>
            </a:r>
            <a:endParaRPr lang="en-GB" sz="1800" dirty="0"/>
          </a:p>
          <a:p>
            <a:pPr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4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617" y="0"/>
            <a:ext cx="4501015" cy="274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" y="1331164"/>
            <a:ext cx="234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Pollination and evolution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Fertilization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-86104" y="1063378"/>
            <a:ext cx="394208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 dirty="0"/>
              <a:t>Fertilization occurs once a pollen has landed on the stigma and a reaction called the </a:t>
            </a:r>
            <a:r>
              <a:rPr lang="en-GB" sz="1600" dirty="0">
                <a:solidFill>
                  <a:srgbClr val="FF0000"/>
                </a:solidFill>
              </a:rPr>
              <a:t>enzymatic reaction</a:t>
            </a:r>
            <a:r>
              <a:rPr lang="en-GB" sz="1600" dirty="0"/>
              <a:t> will create a tube (</a:t>
            </a:r>
            <a:r>
              <a:rPr lang="en-GB" sz="1600" dirty="0">
                <a:solidFill>
                  <a:srgbClr val="FF0000"/>
                </a:solidFill>
              </a:rPr>
              <a:t>Pollen tube</a:t>
            </a:r>
            <a:r>
              <a:rPr lang="en-GB" sz="1600" dirty="0"/>
              <a:t>) within the stigma that allows the </a:t>
            </a:r>
            <a:r>
              <a:rPr lang="en-GB" sz="1600" dirty="0" smtClean="0"/>
              <a:t>gamete </a:t>
            </a:r>
            <a:r>
              <a:rPr lang="en-GB" sz="1600" dirty="0"/>
              <a:t>from the pollen </a:t>
            </a:r>
            <a:r>
              <a:rPr lang="en-GB" sz="1600" dirty="0" smtClean="0"/>
              <a:t>to travel </a:t>
            </a:r>
            <a:r>
              <a:rPr lang="en-GB" sz="1600" dirty="0"/>
              <a:t>to the ovary</a:t>
            </a:r>
            <a:r>
              <a:rPr lang="en-GB" sz="1600" dirty="0" smtClean="0"/>
              <a:t>. </a:t>
            </a:r>
            <a:r>
              <a:rPr lang="en-GB" sz="1600" dirty="0" smtClean="0"/>
              <a:t>Two male nuclei enter the </a:t>
            </a:r>
            <a:r>
              <a:rPr lang="en-GB" sz="1600" dirty="0" err="1" smtClean="0"/>
              <a:t>olule</a:t>
            </a:r>
            <a:r>
              <a:rPr lang="en-GB" sz="1600" dirty="0" smtClean="0"/>
              <a:t>.</a:t>
            </a:r>
            <a:endParaRPr lang="en-GB" sz="1600" dirty="0" smtClean="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 dirty="0" smtClean="0"/>
              <a:t>Here the male and female gametes fuse</a:t>
            </a:r>
            <a:r>
              <a:rPr lang="en-GB" sz="1600" dirty="0" smtClean="0"/>
              <a:t>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 dirty="0" smtClean="0"/>
              <a:t>One male nuclei fuses with the egg and the other fuse with the polar nuclei to produce and triploid endosperm</a:t>
            </a:r>
            <a:endParaRPr lang="en-GB" sz="1600" dirty="0" smtClean="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 dirty="0" smtClean="0"/>
              <a:t>Ovule becomes the seed and ovary becomes the fruit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76" y="522287"/>
            <a:ext cx="5288024" cy="41885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V="1">
            <a:off x="6493293" y="2239891"/>
            <a:ext cx="61455" cy="997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1040" y="2185794"/>
            <a:ext cx="1349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 nucleus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54748" y="2339683"/>
            <a:ext cx="3642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Seed dispersal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5920" y="1063378"/>
            <a:ext cx="4744720" cy="3725699"/>
          </a:xfrm>
        </p:spPr>
        <p:txBody>
          <a:bodyPr/>
          <a:lstStyle/>
          <a:p>
            <a:r>
              <a:rPr lang="en-US" dirty="0" smtClean="0"/>
              <a:t>FIND SOME INTERESTING WAYS THAT SEEDS ARE DISPERSED</a:t>
            </a:r>
            <a:endParaRPr lang="en-US" dirty="0"/>
          </a:p>
        </p:txBody>
      </p:sp>
      <p:pic>
        <p:nvPicPr>
          <p:cNvPr id="5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720" y="2205990"/>
            <a:ext cx="3867800" cy="2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59163" y="2986822"/>
            <a:ext cx="991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Dispersal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the internal and external structure of a 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6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1159799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buFont typeface="Arial"/>
              <a:buChar char="•"/>
            </a:pPr>
            <a:r>
              <a:rPr lang="en-GB" sz="2400" dirty="0" smtClean="0"/>
              <a:t>Flowering </a:t>
            </a:r>
            <a:r>
              <a:rPr lang="en-GB" sz="2400" dirty="0"/>
              <a:t>involves a change in gene expression in the shoot apex.</a:t>
            </a:r>
          </a:p>
          <a:p>
            <a:pPr marL="342900" lvl="0" indent="-342900" algn="l" rtl="0">
              <a:spcBef>
                <a:spcPts val="0"/>
              </a:spcBef>
              <a:buFont typeface="Arial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switch to flowering is a response to the length of light and dark periods in many plants.</a:t>
            </a:r>
          </a:p>
          <a:p>
            <a:pPr marL="342900" lvl="0" indent="-342900" algn="l" rtl="0">
              <a:spcBef>
                <a:spcPts val="0"/>
              </a:spcBef>
              <a:buFont typeface="Arial"/>
              <a:buChar char="•"/>
            </a:pPr>
            <a:r>
              <a:rPr lang="en-GB" sz="2400" dirty="0" smtClean="0"/>
              <a:t>Most </a:t>
            </a:r>
            <a:r>
              <a:rPr lang="en-GB" sz="2400" dirty="0"/>
              <a:t>flowering plants use mutualistic relationship with pollinators in sexual reproduction</a:t>
            </a:r>
          </a:p>
          <a:p>
            <a:pPr marL="342900" indent="-342900" algn="l">
              <a:spcBef>
                <a:spcPts val="0"/>
              </a:spcBef>
              <a:buFont typeface="Arial"/>
              <a:buChar char="•"/>
            </a:pPr>
            <a:r>
              <a:rPr lang="en-GB" sz="2400" dirty="0" smtClean="0"/>
              <a:t>Success </a:t>
            </a:r>
            <a:r>
              <a:rPr lang="en-GB" sz="2400" dirty="0"/>
              <a:t>in plant reproduction depends on </a:t>
            </a:r>
            <a:r>
              <a:rPr lang="en-GB" sz="2400" dirty="0" smtClean="0"/>
              <a:t>pollination, fertilization </a:t>
            </a:r>
            <a:r>
              <a:rPr lang="en-GB" sz="2400" dirty="0"/>
              <a:t>and seed dispersal.</a:t>
            </a:r>
            <a:r>
              <a:rPr lang="en-GB" sz="2400" b="1" dirty="0">
                <a:solidFill>
                  <a:srgbClr val="980000"/>
                </a:solidFill>
              </a:rPr>
              <a:t> 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-GB" dirty="0"/>
              <a:t>Understandings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24960" y="4114800"/>
            <a:ext cx="855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5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30990"/>
            <a:ext cx="8483600" cy="857400"/>
          </a:xfrm>
        </p:spPr>
        <p:txBody>
          <a:bodyPr/>
          <a:lstStyle/>
          <a:p>
            <a:r>
              <a:rPr lang="en-US" dirty="0" smtClean="0"/>
              <a:t>Planning a germination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6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Keywords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1400">
                <a:solidFill>
                  <a:srgbClr val="FF0000"/>
                </a:solidFill>
              </a:rPr>
              <a:t>Vegetative phase</a:t>
            </a:r>
            <a:r>
              <a:rPr lang="en-GB" sz="1400"/>
              <a:t> - The phase before reproductive phase and can be stimulated into the                                                   reproductive phase when the stimulus is present (Light). This can be spotted when there are vegetative structures present.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-GB" sz="1400">
                <a:solidFill>
                  <a:srgbClr val="FF0000"/>
                </a:solidFill>
              </a:rPr>
              <a:t>Pollinators</a:t>
            </a:r>
            <a:r>
              <a:rPr lang="en-GB" sz="1400"/>
              <a:t> - Animals that help transfer the pollen. Examples are honey bees and hummingbirds. 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-GB" sz="1400">
                <a:solidFill>
                  <a:srgbClr val="FF0000"/>
                </a:solidFill>
              </a:rPr>
              <a:t>Mutualism</a:t>
            </a:r>
            <a:r>
              <a:rPr lang="en-GB" sz="1400"/>
              <a:t> - Both organisms receive benefits. Example is when the honey bees or hummingbirds obtain nectar from the flower and help spread the pollen.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-GB" sz="1400">
                <a:solidFill>
                  <a:srgbClr val="FF0000"/>
                </a:solidFill>
              </a:rPr>
              <a:t>Enzymatic Reaction</a:t>
            </a:r>
            <a:r>
              <a:rPr lang="en-GB" sz="1400"/>
              <a:t> - A reaction that only occurs once a pollen lands on top of the stigma and it creates a tube called the pollen tube. The pollen tube allows the sperm from the pollen to swim towards the ovary.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Flowering and gene expression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-97699" y="897638"/>
            <a:ext cx="4567420" cy="42458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800" dirty="0">
                <a:solidFill>
                  <a:schemeClr val="dk1"/>
                </a:solidFill>
              </a:rPr>
              <a:t>When a seed germinates, a young plant is formed that grows </a:t>
            </a:r>
            <a:r>
              <a:rPr lang="en-GB" sz="1800" dirty="0" smtClean="0">
                <a:solidFill>
                  <a:schemeClr val="dk1"/>
                </a:solidFill>
              </a:rPr>
              <a:t>roots, </a:t>
            </a:r>
            <a:r>
              <a:rPr lang="en-GB" sz="1800" dirty="0">
                <a:solidFill>
                  <a:schemeClr val="dk1"/>
                </a:solidFill>
              </a:rPr>
              <a:t>stems and leaves and these are called </a:t>
            </a:r>
            <a:r>
              <a:rPr lang="en-GB" sz="1800" dirty="0">
                <a:solidFill>
                  <a:srgbClr val="FF0000"/>
                </a:solidFill>
              </a:rPr>
              <a:t>vegetative structures</a:t>
            </a:r>
            <a:r>
              <a:rPr lang="en-GB" sz="1800" dirty="0">
                <a:solidFill>
                  <a:schemeClr val="dk1"/>
                </a:solidFill>
              </a:rPr>
              <a:t>, which indicates that it is currently in </a:t>
            </a:r>
            <a:r>
              <a:rPr lang="en-GB" sz="1800" dirty="0">
                <a:solidFill>
                  <a:srgbClr val="FF0000"/>
                </a:solidFill>
              </a:rPr>
              <a:t>vegetative phase</a:t>
            </a:r>
            <a:r>
              <a:rPr lang="en-GB" sz="1800" dirty="0">
                <a:solidFill>
                  <a:schemeClr val="dk1"/>
                </a:solidFill>
              </a:rPr>
              <a:t>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800" dirty="0">
                <a:solidFill>
                  <a:schemeClr val="dk1"/>
                </a:solidFill>
              </a:rPr>
              <a:t>Flowers can only </a:t>
            </a:r>
            <a:r>
              <a:rPr lang="en-GB" sz="1800" dirty="0" smtClean="0">
                <a:solidFill>
                  <a:schemeClr val="dk1"/>
                </a:solidFill>
              </a:rPr>
              <a:t>be produced when </a:t>
            </a:r>
            <a:r>
              <a:rPr lang="en-GB" sz="1800" dirty="0">
                <a:solidFill>
                  <a:schemeClr val="dk1"/>
                </a:solidFill>
              </a:rPr>
              <a:t>something stimulates the plant to change from the </a:t>
            </a:r>
            <a:r>
              <a:rPr lang="en-GB" sz="1800" dirty="0">
                <a:solidFill>
                  <a:srgbClr val="FF0000"/>
                </a:solidFill>
              </a:rPr>
              <a:t>vegetative phase </a:t>
            </a:r>
            <a:r>
              <a:rPr lang="en-GB" sz="1800" dirty="0">
                <a:solidFill>
                  <a:schemeClr val="dk1"/>
                </a:solidFill>
              </a:rPr>
              <a:t>into </a:t>
            </a:r>
            <a:r>
              <a:rPr lang="en-GB" sz="1800" dirty="0">
                <a:solidFill>
                  <a:srgbClr val="FF0000"/>
                </a:solidFill>
              </a:rPr>
              <a:t>reproductive phase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1800" dirty="0">
                <a:solidFill>
                  <a:schemeClr val="dk1"/>
                </a:solidFill>
              </a:rPr>
              <a:t>S</a:t>
            </a:r>
            <a:r>
              <a:rPr lang="en-GB" sz="1800" dirty="0" smtClean="0">
                <a:solidFill>
                  <a:schemeClr val="dk1"/>
                </a:solidFill>
              </a:rPr>
              <a:t>timulus </a:t>
            </a:r>
            <a:r>
              <a:rPr lang="en-GB" sz="1800" dirty="0">
                <a:solidFill>
                  <a:schemeClr val="dk1"/>
                </a:solidFill>
              </a:rPr>
              <a:t>is a change in the length of light and </a:t>
            </a:r>
            <a:r>
              <a:rPr lang="en-GB" sz="1800" b="1" dirty="0">
                <a:solidFill>
                  <a:schemeClr val="dk1"/>
                </a:solidFill>
              </a:rPr>
              <a:t>dark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smtClean="0">
                <a:solidFill>
                  <a:schemeClr val="dk1"/>
                </a:solidFill>
              </a:rPr>
              <a:t>periods. </a:t>
            </a:r>
            <a:endParaRPr lang="en-GB" sz="1800" dirty="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563" t="10683" r="9032" b="20475"/>
          <a:stretch/>
        </p:blipFill>
        <p:spPr>
          <a:xfrm>
            <a:off x="5431444" y="1602574"/>
            <a:ext cx="3712556" cy="3540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64" y="897638"/>
            <a:ext cx="4127500" cy="2755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-23383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200" dirty="0"/>
              <a:t>Short day </a:t>
            </a:r>
            <a:r>
              <a:rPr lang="en-GB" sz="3200" dirty="0" smtClean="0"/>
              <a:t>plants </a:t>
            </a:r>
            <a:r>
              <a:rPr lang="en-GB" sz="3200" dirty="0"/>
              <a:t>and Long day </a:t>
            </a:r>
            <a:r>
              <a:rPr lang="en-GB" sz="3200" dirty="0" smtClean="0"/>
              <a:t>plants</a:t>
            </a:r>
            <a:endParaRPr lang="en-GB" sz="3200"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846057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1" dirty="0"/>
              <a:t>Chrysanthemums:                                         Irises: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75" y="1242287"/>
            <a:ext cx="3161625" cy="23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300" y="1242287"/>
            <a:ext cx="3298249" cy="2470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24587" y="3869722"/>
            <a:ext cx="2540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Flower in summer when the nights have become short enough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9378" y="3833092"/>
            <a:ext cx="2369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Flower in autumn when the nights have become long enough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9 at 6.0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46600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022" y="179964"/>
            <a:ext cx="587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Flowering controlled by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phytochrome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9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9 at 6.0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29" y="0"/>
            <a:ext cx="53692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9 at 6.0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86" y="0"/>
            <a:ext cx="689676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277" y="915756"/>
            <a:ext cx="2332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page 430 and annotate the diagram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32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6762" y="1"/>
            <a:ext cx="1224453" cy="33211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3-29 at 6.01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3" b="2963"/>
          <a:stretch/>
        </p:blipFill>
        <p:spPr>
          <a:xfrm>
            <a:off x="-173782" y="120259"/>
            <a:ext cx="9418534" cy="5023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1934" y="181992"/>
            <a:ext cx="3525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Sunlight contains red wavelength light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9548" y="1152591"/>
            <a:ext cx="2308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 is converted to </a:t>
            </a:r>
            <a:r>
              <a:rPr lang="en-US" dirty="0" err="1"/>
              <a:t>P</a:t>
            </a:r>
            <a:r>
              <a:rPr lang="en-US" dirty="0" err="1" smtClean="0"/>
              <a:t>fr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6457" y="3321146"/>
            <a:ext cx="2088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less in sun light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87425" y="3628923"/>
            <a:ext cx="2210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Pfr</a:t>
            </a:r>
            <a:r>
              <a:rPr lang="en-US" dirty="0" smtClean="0"/>
              <a:t> is unstable and is converted back into </a:t>
            </a:r>
            <a:r>
              <a:rPr lang="en-US" dirty="0" err="1" smtClean="0"/>
              <a:t>Pr</a:t>
            </a:r>
            <a:r>
              <a:rPr lang="en-US" dirty="0" smtClean="0"/>
              <a:t> in the dark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400"/>
          </a:xfrm>
        </p:spPr>
        <p:txBody>
          <a:bodyPr/>
          <a:lstStyle/>
          <a:p>
            <a:r>
              <a:rPr lang="en-US" dirty="0" smtClean="0"/>
              <a:t>Gene Expression and Flowering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22012"/>
            <a:ext cx="9144000" cy="144674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Pfr</a:t>
            </a:r>
            <a:r>
              <a:rPr lang="en-US" sz="1600" dirty="0" smtClean="0"/>
              <a:t> has been found to be the active form of </a:t>
            </a:r>
            <a:r>
              <a:rPr lang="en-US" sz="1600" dirty="0" err="1" smtClean="0"/>
              <a:t>phytochrome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Receptor proteins are present in the cytoplasm of leaf cells to which </a:t>
            </a:r>
            <a:r>
              <a:rPr lang="en-US" sz="1600" dirty="0" err="1" smtClean="0"/>
              <a:t>Pfr</a:t>
            </a:r>
            <a:r>
              <a:rPr lang="en-US" sz="1600" dirty="0" smtClean="0"/>
              <a:t> (not </a:t>
            </a:r>
            <a:r>
              <a:rPr lang="en-US" sz="1600" dirty="0" err="1" smtClean="0"/>
              <a:t>Pr</a:t>
            </a:r>
            <a:r>
              <a:rPr lang="en-US" sz="1600" dirty="0" smtClean="0"/>
              <a:t>) binds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These proteins will then cause transcription of genes needed for flowering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6812" y="122521"/>
            <a:ext cx="1465575" cy="10776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7520" y="2231922"/>
            <a:ext cx="4091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Long day plants</a:t>
            </a:r>
          </a:p>
          <a:p>
            <a:endParaRPr lang="en-US" sz="1800" b="1" dirty="0"/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Large amounts of </a:t>
            </a:r>
            <a:r>
              <a:rPr lang="en-US" sz="1800" b="1" dirty="0" err="1" smtClean="0"/>
              <a:t>Pfr</a:t>
            </a:r>
            <a:r>
              <a:rPr lang="en-US" sz="1800" b="1" dirty="0" smtClean="0"/>
              <a:t> remain to bind to the proteins and promote transcription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7606" y="2231922"/>
            <a:ext cx="409114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Short day plants</a:t>
            </a:r>
          </a:p>
          <a:p>
            <a:endParaRPr lang="en-US" sz="1800" b="1" dirty="0"/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The receptor protein inhibits the transcription of the flowering genes when bound to </a:t>
            </a:r>
            <a:r>
              <a:rPr lang="en-US" sz="1800" b="1" dirty="0" err="1" smtClean="0"/>
              <a:t>Pfr</a:t>
            </a:r>
            <a:r>
              <a:rPr lang="en-US" sz="1800" b="1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At the end of a long night there is very little </a:t>
            </a:r>
            <a:r>
              <a:rPr lang="en-US" sz="1800" b="1" dirty="0" err="1" smtClean="0"/>
              <a:t>Pfr</a:t>
            </a:r>
            <a:r>
              <a:rPr lang="en-US" sz="1800" b="1" dirty="0" smtClean="0"/>
              <a:t> so there is no inhibition and the gene is transcribed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32" y="3997542"/>
            <a:ext cx="3824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Short day plants – </a:t>
            </a:r>
            <a:r>
              <a:rPr lang="en-US" b="1" dirty="0" err="1">
                <a:solidFill>
                  <a:srgbClr val="FF0000"/>
                </a:solidFill>
              </a:rPr>
              <a:t>Pfr</a:t>
            </a:r>
            <a:r>
              <a:rPr lang="en-US" b="1" dirty="0">
                <a:solidFill>
                  <a:srgbClr val="FF0000"/>
                </a:solidFill>
              </a:rPr>
              <a:t> inhibits </a:t>
            </a:r>
            <a:r>
              <a:rPr lang="en-US" b="1" dirty="0" smtClean="0">
                <a:solidFill>
                  <a:srgbClr val="FF0000"/>
                </a:solidFill>
              </a:rPr>
              <a:t>flowing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Long </a:t>
            </a:r>
            <a:r>
              <a:rPr lang="en-US" b="1" dirty="0">
                <a:solidFill>
                  <a:srgbClr val="FF0000"/>
                </a:solidFill>
              </a:rPr>
              <a:t>day plants – </a:t>
            </a:r>
            <a:r>
              <a:rPr lang="en-US" b="1" dirty="0" err="1">
                <a:solidFill>
                  <a:srgbClr val="FF0000"/>
                </a:solidFill>
              </a:rPr>
              <a:t>Pfr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promotes </a:t>
            </a:r>
            <a:r>
              <a:rPr lang="en-US" b="1" dirty="0">
                <a:solidFill>
                  <a:srgbClr val="FF0000"/>
                </a:solidFill>
              </a:rPr>
              <a:t>flowing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1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741</Words>
  <Application>Microsoft Macintosh PowerPoint</Application>
  <PresentationFormat>On-screen Show (16:9)</PresentationFormat>
  <Paragraphs>82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light-gradient</vt:lpstr>
      <vt:lpstr>Reproduction in plants</vt:lpstr>
      <vt:lpstr>Understandings</vt:lpstr>
      <vt:lpstr>Flowering and gene expression</vt:lpstr>
      <vt:lpstr>Short day plants and Long day plants</vt:lpstr>
      <vt:lpstr>PowerPoint Presentation</vt:lpstr>
      <vt:lpstr>PowerPoint Presentation</vt:lpstr>
      <vt:lpstr>PowerPoint Presentation</vt:lpstr>
      <vt:lpstr>PowerPoint Presentation</vt:lpstr>
      <vt:lpstr>Gene Expression and Flowering</vt:lpstr>
      <vt:lpstr>The mRNA...</vt:lpstr>
      <vt:lpstr>Complete question on page 430</vt:lpstr>
      <vt:lpstr>How could plants be manipulated to flower out of season?</vt:lpstr>
      <vt:lpstr>Flower Structure</vt:lpstr>
      <vt:lpstr>Flower Structure</vt:lpstr>
      <vt:lpstr>Flower  Dissection</vt:lpstr>
      <vt:lpstr>Pollination</vt:lpstr>
      <vt:lpstr>Fertilization </vt:lpstr>
      <vt:lpstr>Seed dispersal</vt:lpstr>
      <vt:lpstr>Structure of Seeds</vt:lpstr>
      <vt:lpstr>PowerPoint Presentation</vt:lpstr>
      <vt:lpstr>Planning a germination experiment</vt:lpstr>
      <vt:lpstr>Keywords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in plants</dc:title>
  <cp:lastModifiedBy>Thomas Kitwood</cp:lastModifiedBy>
  <cp:revision>35</cp:revision>
  <dcterms:modified xsi:type="dcterms:W3CDTF">2017-04-28T02:15:45Z</dcterms:modified>
</cp:coreProperties>
</file>