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9"/>
  </p:notesMasterIdLst>
  <p:sldIdLst>
    <p:sldId id="292" r:id="rId2"/>
    <p:sldId id="293" r:id="rId3"/>
    <p:sldId id="256" r:id="rId4"/>
    <p:sldId id="275" r:id="rId5"/>
    <p:sldId id="276" r:id="rId6"/>
    <p:sldId id="258" r:id="rId7"/>
    <p:sldId id="277" r:id="rId8"/>
    <p:sldId id="279" r:id="rId9"/>
    <p:sldId id="280" r:id="rId10"/>
    <p:sldId id="260" r:id="rId11"/>
    <p:sldId id="278" r:id="rId12"/>
    <p:sldId id="268" r:id="rId13"/>
    <p:sldId id="282" r:id="rId14"/>
    <p:sldId id="270" r:id="rId15"/>
    <p:sldId id="291" r:id="rId16"/>
    <p:sldId id="272" r:id="rId17"/>
    <p:sldId id="294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59" autoAdjust="0"/>
  </p:normalViewPr>
  <p:slideViewPr>
    <p:cSldViewPr snapToGrid="0" snapToObjects="1">
      <p:cViewPr varScale="1">
        <p:scale>
          <a:sx n="118" d="100"/>
          <a:sy n="118" d="100"/>
        </p:scale>
        <p:origin x="-112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4515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FEC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s://www.youtube.com/watch?v=bsY8j8f54I0&amp;t=694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ailymotion.com/video/x218sr0_private-life-of-plants-growing_lifesty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Plant Biology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63228"/>
            <a:ext cx="53340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3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837" y="0"/>
            <a:ext cx="5622708" cy="5143500"/>
          </a:xfrm>
          <a:prstGeom prst="rect">
            <a:avLst/>
          </a:prstGeom>
        </p:spPr>
      </p:pic>
      <p:pic>
        <p:nvPicPr>
          <p:cNvPr id="4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439" y="376296"/>
            <a:ext cx="3997561" cy="4205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357"/>
            <a:ext cx="8229600" cy="857250"/>
          </a:xfrm>
        </p:spPr>
        <p:txBody>
          <a:bodyPr/>
          <a:lstStyle/>
          <a:p>
            <a:r>
              <a:rPr lang="en-US" sz="2800" dirty="0" err="1" smtClean="0"/>
              <a:t>Modelling</a:t>
            </a:r>
            <a:r>
              <a:rPr lang="en-US" sz="2800" dirty="0" smtClean="0"/>
              <a:t> water transport – capillary action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21" y="805535"/>
            <a:ext cx="2370248" cy="1975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338" y="805535"/>
            <a:ext cx="5261662" cy="2350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19" y="2665230"/>
            <a:ext cx="3746500" cy="226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4223" y="3311407"/>
            <a:ext cx="35908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Demonstrates the adhesive and cohesive properties of water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04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-5679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Tension Forces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-110466" y="736272"/>
            <a:ext cx="4274101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>
              <a:buFont typeface="Arial"/>
              <a:buChar char="-"/>
            </a:pPr>
            <a:r>
              <a:rPr lang="en-GB" sz="1800" dirty="0"/>
              <a:t>Water evaporates from surface of leaf → </a:t>
            </a:r>
            <a:r>
              <a:rPr lang="en-GB" sz="1800" dirty="0" smtClean="0"/>
              <a:t>adhesion/cohesion </a:t>
            </a:r>
            <a:r>
              <a:rPr lang="en-GB" sz="1800" dirty="0"/>
              <a:t>causes water to be drawn from nearest available source to replace the water </a:t>
            </a:r>
            <a:r>
              <a:rPr lang="en-GB" sz="1800" dirty="0" smtClean="0"/>
              <a:t>lost </a:t>
            </a:r>
            <a:r>
              <a:rPr lang="en-GB" sz="1800" b="1" u="sng" dirty="0" smtClean="0"/>
              <a:t>xylem </a:t>
            </a:r>
            <a:endParaRPr lang="en-GB" sz="1800" b="1" u="sng" dirty="0"/>
          </a:p>
          <a:p>
            <a:pPr marL="4572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1800" dirty="0" smtClean="0"/>
              <a:t>Force </a:t>
            </a:r>
            <a:r>
              <a:rPr lang="en-GB" sz="1800" dirty="0"/>
              <a:t>of adhesion between water and cell walls in the leaf = strong enough to suck water out of </a:t>
            </a:r>
            <a:r>
              <a:rPr lang="en-GB" sz="1800" dirty="0" smtClean="0"/>
              <a:t>xylem.</a:t>
            </a:r>
          </a:p>
          <a:p>
            <a:pPr marL="4572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1800" dirty="0" smtClean="0"/>
              <a:t>Lowers pressure in xylem drawing water up the xylem from below – cohesion. </a:t>
            </a:r>
          </a:p>
          <a:p>
            <a:pPr marL="4572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1800" dirty="0" smtClean="0"/>
              <a:t>Passive</a:t>
            </a:r>
            <a:endParaRPr lang="en-GB" sz="1800" dirty="0"/>
          </a:p>
          <a:p>
            <a:pPr>
              <a:spcBef>
                <a:spcPts val="0"/>
              </a:spcBef>
              <a:buNone/>
            </a:pP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635" y="736272"/>
            <a:ext cx="5017624" cy="2772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4682" y="3784407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xylem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461797" y="2985291"/>
            <a:ext cx="66846" cy="679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681925" y="3152378"/>
            <a:ext cx="612757" cy="939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822" y="4114463"/>
            <a:ext cx="678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Q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0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94071" y="-78576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200" dirty="0"/>
              <a:t>Active Uptake of </a:t>
            </a:r>
            <a:r>
              <a:rPr lang="en-GB" sz="3200" dirty="0" smtClean="0"/>
              <a:t>Minerals</a:t>
            </a:r>
            <a:r>
              <a:rPr lang="is-IS" sz="3200" dirty="0" smtClean="0"/>
              <a:t>…Water </a:t>
            </a:r>
            <a:r>
              <a:rPr lang="is-IS" sz="3200" dirty="0"/>
              <a:t>F</a:t>
            </a:r>
            <a:r>
              <a:rPr lang="is-IS" sz="3200" dirty="0" smtClean="0"/>
              <a:t>ollows</a:t>
            </a:r>
            <a:endParaRPr lang="en-GB" sz="3200" dirty="0"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4071" y="665642"/>
            <a:ext cx="9049929" cy="435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9850" lvl="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600" dirty="0"/>
              <a:t>Water is absorbed into root cells by </a:t>
            </a:r>
            <a:r>
              <a:rPr lang="en-GB" sz="1600" dirty="0" smtClean="0"/>
              <a:t>osmosis</a:t>
            </a:r>
            <a:r>
              <a:rPr lang="is-IS" sz="1600" dirty="0" smtClean="0"/>
              <a:t>…</a:t>
            </a:r>
            <a:endParaRPr lang="en-GB" sz="1600" dirty="0"/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1600" dirty="0" smtClean="0"/>
              <a:t>Root hair cells (providing a large SA) </a:t>
            </a:r>
            <a:r>
              <a:rPr lang="en-GB" sz="1600" b="1" dirty="0" smtClean="0"/>
              <a:t>actively</a:t>
            </a:r>
            <a:r>
              <a:rPr lang="en-GB" sz="1600" dirty="0" smtClean="0"/>
              <a:t> pump mineral ions into roots.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1600" dirty="0" smtClean="0"/>
              <a:t>Solute </a:t>
            </a:r>
            <a:r>
              <a:rPr lang="en-GB" sz="1600" dirty="0"/>
              <a:t>concentration inside the root cells is greater than in the </a:t>
            </a:r>
            <a:r>
              <a:rPr lang="en-GB" sz="1600" dirty="0" smtClean="0"/>
              <a:t>soil. 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1600" dirty="0" smtClean="0"/>
              <a:t>Water follows by osmosis</a:t>
            </a:r>
            <a:r>
              <a:rPr lang="en-GB" sz="1600" dirty="0"/>
              <a:t>.</a:t>
            </a:r>
          </a:p>
        </p:txBody>
      </p:sp>
      <p:pic>
        <p:nvPicPr>
          <p:cNvPr id="2" name="Picture 1" descr="Screen Shot 2017-03-22 at 5.55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1" y="1775154"/>
            <a:ext cx="6708397" cy="3242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1518" y="1775154"/>
            <a:ext cx="21301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travels through the roots into the xylem taking the minerals along too</a:t>
            </a:r>
            <a:r>
              <a:rPr lang="en-US" dirty="0" smtClean="0"/>
              <a:t>. By </a:t>
            </a:r>
            <a:r>
              <a:rPr lang="en-US" b="1" dirty="0" smtClean="0"/>
              <a:t>capillary action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u="sng" dirty="0" err="1" smtClean="0">
                <a:solidFill>
                  <a:srgbClr val="FF0000"/>
                </a:solidFill>
              </a:rPr>
              <a:t>Apoplastic</a:t>
            </a:r>
            <a:r>
              <a:rPr lang="en-US" b="1" u="sng" dirty="0" smtClean="0">
                <a:solidFill>
                  <a:srgbClr val="FF0000"/>
                </a:solidFill>
              </a:rPr>
              <a:t> pathway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Water travels through cells walls (most)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u="sng" dirty="0" err="1" smtClean="0">
                <a:solidFill>
                  <a:srgbClr val="0000FF"/>
                </a:solidFill>
              </a:rPr>
              <a:t>Symplastic</a:t>
            </a:r>
            <a:r>
              <a:rPr lang="en-US" b="1" u="sng" dirty="0" smtClean="0">
                <a:solidFill>
                  <a:srgbClr val="0000FF"/>
                </a:solidFill>
              </a:rPr>
              <a:t> pathway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Water travels through </a:t>
            </a:r>
            <a:r>
              <a:rPr lang="en-US" dirty="0" err="1" smtClean="0">
                <a:solidFill>
                  <a:srgbClr val="0000FF"/>
                </a:solidFill>
              </a:rPr>
              <a:t>plasmodesmata</a:t>
            </a:r>
            <a:r>
              <a:rPr lang="en-US" dirty="0" smtClean="0">
                <a:solidFill>
                  <a:srgbClr val="0000FF"/>
                </a:solidFill>
              </a:rPr>
              <a:t> and the cytoplasm of cells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03" y="205978"/>
            <a:ext cx="6378018" cy="450713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72660" y="8733"/>
            <a:ext cx="197134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Exam Q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0170" y="45592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Plant transport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5143" y="4559222"/>
            <a:ext cx="777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r>
              <a:rPr lang="en-US" dirty="0" err="1" smtClean="0"/>
              <a:t>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0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4989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200" dirty="0"/>
              <a:t>Losses from </a:t>
            </a:r>
            <a:r>
              <a:rPr lang="en-GB" sz="3200" dirty="0" smtClean="0"/>
              <a:t>Transpiration (summary)</a:t>
            </a:r>
            <a:endParaRPr lang="en-GB" sz="3200" dirty="0"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0" y="708900"/>
            <a:ext cx="8686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800" dirty="0"/>
              <a:t>Water leaves through stomata by transpiration</a:t>
            </a:r>
          </a:p>
          <a:p>
            <a:pPr marL="4572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800" dirty="0"/>
              <a:t>Replaced by water from xylem</a:t>
            </a:r>
          </a:p>
          <a:p>
            <a:pPr marL="4572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800" dirty="0"/>
              <a:t>Water in xylem climbs stem through pull of transpiration plus forces of adhesion and cohesion</a:t>
            </a:r>
          </a:p>
          <a:p>
            <a:pPr marL="4572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800" dirty="0"/>
              <a:t>Water moves from soil into roots by osmosis due to active transport of minerals into roots</a:t>
            </a:r>
          </a:p>
          <a:p>
            <a:pPr marL="457200" lvl="0" indent="-406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800" dirty="0"/>
              <a:t>Water in root travels to xylem through cell walls </a:t>
            </a:r>
            <a:r>
              <a:rPr lang="en-GB" sz="2800" dirty="0" smtClean="0"/>
              <a:t>(</a:t>
            </a:r>
            <a:r>
              <a:rPr lang="en-GB" sz="2800" dirty="0" err="1" smtClean="0"/>
              <a:t>apoplastic</a:t>
            </a:r>
            <a:r>
              <a:rPr lang="en-GB" sz="2800" dirty="0" smtClean="0"/>
              <a:t>) and cytoplasm (</a:t>
            </a:r>
            <a:r>
              <a:rPr lang="en-GB" sz="2800" dirty="0" err="1" smtClean="0"/>
              <a:t>symplastic</a:t>
            </a:r>
            <a:r>
              <a:rPr lang="en-GB" sz="2800" dirty="0" smtClean="0"/>
              <a:t>)</a:t>
            </a:r>
            <a:endParaRPr lang="en-GB" sz="2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69244" cy="3084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37" y="2667676"/>
            <a:ext cx="3001463" cy="22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4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05978"/>
            <a:ext cx="4719852" cy="471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13526" y="199695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200" u="sng" dirty="0" smtClean="0"/>
              <a:t>Leaves and transport in the xylem</a:t>
            </a:r>
            <a:endParaRPr lang="en-GB" sz="3200" u="sng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81633" y="1553380"/>
            <a:ext cx="5819138" cy="2542093"/>
          </a:xfrm>
          <a:solidFill>
            <a:schemeClr val="bg1"/>
          </a:solidFill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1800" dirty="0" smtClean="0"/>
              <a:t>Transpiration is the consequence of gas exchange in the leaf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 smtClean="0"/>
              <a:t>The transport of water from the roots to the leaves to replace water lost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 smtClean="0"/>
              <a:t>Cohesive and adhesive forces enable transpiration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 smtClean="0"/>
              <a:t>Active uptake of mineral ions causes absorption of water by osmosis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614" y="342900"/>
            <a:ext cx="3119186" cy="857250"/>
          </a:xfrm>
        </p:spPr>
        <p:txBody>
          <a:bodyPr/>
          <a:lstStyle/>
          <a:p>
            <a:r>
              <a:rPr lang="en-US" sz="2800" dirty="0" smtClean="0"/>
              <a:t>Gas exchange and water loss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0913" y="1231184"/>
            <a:ext cx="4053087" cy="3517724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 smtClean="0"/>
              <a:t>Water loss from a leaf is the consequence of gas exchange.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Carbon dioxide is a taken in for photosynthesis and oxygen released (some oxygen will be used in respiration)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Gas exchange and water loss happens through the stomata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Water los through the stomata is called </a:t>
            </a:r>
            <a:r>
              <a:rPr lang="en-US" sz="1800" b="1" u="sng" dirty="0" smtClean="0"/>
              <a:t>transpiration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80" y="139700"/>
            <a:ext cx="5019452" cy="46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8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496" y="329341"/>
            <a:ext cx="4214304" cy="857250"/>
          </a:xfrm>
        </p:spPr>
        <p:txBody>
          <a:bodyPr/>
          <a:lstStyle/>
          <a:p>
            <a:r>
              <a:rPr lang="en-US" dirty="0" smtClean="0"/>
              <a:t>Stomata and guard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2496" y="1362090"/>
            <a:ext cx="4214304" cy="356374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Guard cells control the opening of the stomata.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 swell with water to open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When do you think guard cells swell?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4" y="0"/>
            <a:ext cx="3846715" cy="288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230" y="2689991"/>
            <a:ext cx="4343659" cy="245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5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0" y="31641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Leaf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anatomy</a:t>
            </a:r>
            <a:endParaRPr lang="en-GB" dirty="0"/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199" y="0"/>
            <a:ext cx="6916820" cy="476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119" y="-123596"/>
            <a:ext cx="51435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78595"/>
            <a:ext cx="5155384" cy="38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1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2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563" y="5208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Transpiration - start 11 mins</a:t>
            </a:r>
            <a:endParaRPr lang="en-US" dirty="0"/>
          </a:p>
        </p:txBody>
      </p:sp>
      <p:pic>
        <p:nvPicPr>
          <p:cNvPr id="5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9866"/>
            <a:ext cx="4524375" cy="4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5" y="830891"/>
            <a:ext cx="4419600" cy="3708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04355" y="1288463"/>
            <a:ext cx="4822197" cy="1776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09272" y="3138329"/>
            <a:ext cx="4481699" cy="1536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0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376</Words>
  <Application>Microsoft Macintosh PowerPoint</Application>
  <PresentationFormat>On-screen Show (16:9)</PresentationFormat>
  <Paragraphs>48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simple-light</vt:lpstr>
      <vt:lpstr>Plant Biology</vt:lpstr>
      <vt:lpstr>PowerPoint Presentation</vt:lpstr>
      <vt:lpstr>Leaves and transport in the xylem</vt:lpstr>
      <vt:lpstr>Gas exchange and water loss</vt:lpstr>
      <vt:lpstr>Stomata and guard cells</vt:lpstr>
      <vt:lpstr>Leaf  anatomy</vt:lpstr>
      <vt:lpstr>PowerPoint Presentation</vt:lpstr>
      <vt:lpstr>PowerPoint Presentation</vt:lpstr>
      <vt:lpstr>PowerPoint Presentation</vt:lpstr>
      <vt:lpstr>PowerPoint Presentation</vt:lpstr>
      <vt:lpstr>Modelling water transport – capillary action</vt:lpstr>
      <vt:lpstr>Tension Forces</vt:lpstr>
      <vt:lpstr>Exam Q</vt:lpstr>
      <vt:lpstr>Active Uptake of Minerals…Water Follows</vt:lpstr>
      <vt:lpstr>PowerPoint Presentation</vt:lpstr>
      <vt:lpstr>Losses from Transpiration (summary)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Xylem</dc:title>
  <dc:subject/>
  <dc:creator/>
  <cp:keywords/>
  <dc:description/>
  <cp:lastModifiedBy>Thomas Kitwood</cp:lastModifiedBy>
  <cp:revision>71</cp:revision>
  <dcterms:modified xsi:type="dcterms:W3CDTF">2017-04-02T23:46:14Z</dcterms:modified>
  <cp:category/>
</cp:coreProperties>
</file>