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01" r:id="rId2"/>
    <p:sldId id="302" r:id="rId3"/>
    <p:sldId id="262" r:id="rId4"/>
    <p:sldId id="263" r:id="rId5"/>
    <p:sldId id="275" r:id="rId6"/>
    <p:sldId id="276" r:id="rId7"/>
    <p:sldId id="277" r:id="rId8"/>
    <p:sldId id="27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CE3AF-5E49-864C-A140-04E95A9E7C82}" type="datetimeFigureOut">
              <a:rPr lang="en-US" smtClean="0"/>
              <a:t>13/9/16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D14C7-0E35-6C43-A0A0-908B4C81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Skin </a:t>
            </a:r>
          </a:p>
          <a:p>
            <a:r>
              <a:rPr lang="en-US" dirty="0" smtClean="0"/>
              <a:t>Chemical in tears</a:t>
            </a:r>
          </a:p>
          <a:p>
            <a:r>
              <a:rPr lang="en-US" dirty="0" smtClean="0"/>
              <a:t>Chemical</a:t>
            </a:r>
            <a:r>
              <a:rPr lang="en-US" baseline="0" dirty="0" smtClean="0"/>
              <a:t>s in sweat</a:t>
            </a:r>
          </a:p>
          <a:p>
            <a:r>
              <a:rPr lang="en-US" baseline="0" dirty="0" smtClean="0"/>
              <a:t>Stomach acid</a:t>
            </a:r>
          </a:p>
          <a:p>
            <a:r>
              <a:rPr lang="en-US" baseline="0" dirty="0" smtClean="0"/>
              <a:t>Passive immunity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E2D5-CD0D-2749-9F8E-96F0B0499D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778EE-BDA6-0C42-8DE5-5E9D1D5685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778EE-BDA6-0C42-8DE5-5E9D1D5685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4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9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5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5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1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3CFE-C9E9-2640-BE58-493CA7895CB9}" type="datetimeFigureOut">
              <a:rPr lang="en-US" smtClean="0"/>
              <a:t>13/9/16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6385-AEA3-4342-A60C-0A42C56B9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9" y="274638"/>
            <a:ext cx="8719444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6.3 – Defense against infectious disease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u="sng" dirty="0" smtClean="0"/>
              <a:t>Primary </a:t>
            </a:r>
            <a:r>
              <a:rPr lang="en-US" sz="3200" b="1" u="sng" dirty="0" err="1" smtClean="0"/>
              <a:t>Defence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/>
              <a:t>The skin and mucous membranes form a primary </a:t>
            </a:r>
            <a:r>
              <a:rPr lang="en-US" dirty="0" err="1"/>
              <a:t>defence</a:t>
            </a:r>
            <a:r>
              <a:rPr lang="en-US" dirty="0"/>
              <a:t> against pathogens that cause infectious disease</a:t>
            </a:r>
          </a:p>
          <a:p>
            <a:pPr>
              <a:buFontTx/>
              <a:buChar char="-"/>
            </a:pPr>
            <a:r>
              <a:rPr lang="en-US" dirty="0"/>
              <a:t>Cuts in the skin are sealed by blood clotting</a:t>
            </a:r>
          </a:p>
          <a:p>
            <a:pPr>
              <a:buFontTx/>
              <a:buChar char="-"/>
            </a:pPr>
            <a:r>
              <a:rPr lang="en-US" dirty="0"/>
              <a:t>Clotting factors are released from platelets</a:t>
            </a:r>
          </a:p>
          <a:p>
            <a:pPr>
              <a:buFontTx/>
              <a:buChar char="-"/>
            </a:pPr>
            <a:r>
              <a:rPr lang="en-US" dirty="0"/>
              <a:t>The cascade results in the rapid conversion of fibrinogen to fibrin by thrombin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8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22513"/>
          </a:xfrm>
          <a:solidFill>
            <a:srgbClr val="FF27E7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Starter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72" y="505082"/>
            <a:ext cx="8889188" cy="5207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Task: 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atch up these key words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672" y="1052997"/>
            <a:ext cx="88891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Antigen</a:t>
            </a:r>
          </a:p>
          <a:p>
            <a:endParaRPr lang="en-US" sz="2400" dirty="0"/>
          </a:p>
          <a:p>
            <a:r>
              <a:rPr lang="en-US" sz="2400" dirty="0" smtClean="0"/>
              <a:t>Microbe</a:t>
            </a:r>
          </a:p>
          <a:p>
            <a:endParaRPr lang="en-US" sz="2400" dirty="0" smtClean="0"/>
          </a:p>
          <a:p>
            <a:r>
              <a:rPr lang="en-US" sz="2400" dirty="0" smtClean="0"/>
              <a:t>Pathogen</a:t>
            </a:r>
          </a:p>
          <a:p>
            <a:endParaRPr lang="en-US" sz="2400" dirty="0" smtClean="0"/>
          </a:p>
          <a:p>
            <a:r>
              <a:rPr lang="en-US" sz="2400" dirty="0" smtClean="0"/>
              <a:t>Immune system</a:t>
            </a:r>
          </a:p>
          <a:p>
            <a:endParaRPr lang="en-US" sz="2400" dirty="0" smtClean="0"/>
          </a:p>
          <a:p>
            <a:r>
              <a:rPr lang="en-US" sz="2400" dirty="0" smtClean="0"/>
              <a:t>Disease</a:t>
            </a:r>
          </a:p>
          <a:p>
            <a:endParaRPr lang="en-US" sz="2400" dirty="0" smtClean="0"/>
          </a:p>
          <a:p>
            <a:r>
              <a:rPr lang="en-US" sz="2400" dirty="0" smtClean="0"/>
              <a:t>Immunity</a:t>
            </a:r>
          </a:p>
          <a:p>
            <a:endParaRPr lang="en-US" sz="2400" dirty="0" smtClean="0"/>
          </a:p>
          <a:p>
            <a:r>
              <a:rPr lang="en-US" sz="2400" dirty="0" smtClean="0"/>
              <a:t>Vaccine</a:t>
            </a:r>
          </a:p>
          <a:p>
            <a:endParaRPr lang="en-US" sz="2400" dirty="0" smtClean="0"/>
          </a:p>
          <a:p>
            <a:r>
              <a:rPr lang="en-US" sz="2400" dirty="0" smtClean="0"/>
              <a:t>Antibody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89734" y="1068960"/>
            <a:ext cx="565426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microorganism that causes disease</a:t>
            </a:r>
          </a:p>
          <a:p>
            <a:endParaRPr lang="en-US" sz="2000" dirty="0"/>
          </a:p>
          <a:p>
            <a:r>
              <a:rPr lang="en-US" sz="2000" dirty="0"/>
              <a:t>A foreign molecule that provides an immune response</a:t>
            </a:r>
          </a:p>
          <a:p>
            <a:endParaRPr lang="en-US" sz="2000" dirty="0"/>
          </a:p>
          <a:p>
            <a:r>
              <a:rPr lang="en-US" sz="2000" dirty="0" smtClean="0"/>
              <a:t>Proteins in the blood that detect and destroy pathogens</a:t>
            </a:r>
          </a:p>
          <a:p>
            <a:endParaRPr lang="en-US" sz="2000" dirty="0"/>
          </a:p>
          <a:p>
            <a:r>
              <a:rPr lang="en-US" sz="2000" dirty="0" smtClean="0"/>
              <a:t>A microorganism (bacteria)</a:t>
            </a:r>
          </a:p>
          <a:p>
            <a:endParaRPr lang="en-US" sz="2000" dirty="0"/>
          </a:p>
          <a:p>
            <a:r>
              <a:rPr lang="en-US" sz="2000" dirty="0" smtClean="0"/>
              <a:t>A system that protects the body</a:t>
            </a:r>
          </a:p>
          <a:p>
            <a:endParaRPr lang="en-US" sz="2000" dirty="0"/>
          </a:p>
          <a:p>
            <a:r>
              <a:rPr lang="en-US" sz="2000" dirty="0" smtClean="0"/>
              <a:t>A disorder of function</a:t>
            </a:r>
          </a:p>
          <a:p>
            <a:endParaRPr lang="en-US" sz="2000" dirty="0"/>
          </a:p>
          <a:p>
            <a:r>
              <a:rPr lang="en-US" sz="2000" dirty="0" smtClean="0"/>
              <a:t>A substance used to provide immunity</a:t>
            </a:r>
          </a:p>
          <a:p>
            <a:endParaRPr lang="en-US" sz="2000" dirty="0"/>
          </a:p>
          <a:p>
            <a:r>
              <a:rPr lang="en-US" sz="2000" dirty="0" smtClean="0"/>
              <a:t>The ability to resist a particular toxin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3790" y="2136059"/>
            <a:ext cx="2065944" cy="14240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23790" y="1262743"/>
            <a:ext cx="2065944" cy="1604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08848" y="3560098"/>
            <a:ext cx="1180886" cy="788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23790" y="4349093"/>
            <a:ext cx="2034363" cy="582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75876" y="5656693"/>
            <a:ext cx="21822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23790" y="5297479"/>
            <a:ext cx="2034363" cy="1066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423790" y="2655641"/>
            <a:ext cx="2065944" cy="3867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92209" y="1353013"/>
            <a:ext cx="2065944" cy="551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86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4" y="409338"/>
            <a:ext cx="4638998" cy="61275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005708" y="1423364"/>
            <a:ext cx="27338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Label all the areas that pathogens can enter the body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Explain how the following prevent pathogens entering the blood stream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Skin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Mucous membranes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Stomach acid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8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229600" cy="1143000"/>
          </a:xfrm>
          <a:solidFill>
            <a:srgbClr val="FF42A1"/>
          </a:solidFill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a typeface="+mj-ea"/>
                <a:cs typeface="+mj-cs"/>
              </a:rPr>
              <a:t>Microbes</a:t>
            </a:r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 flipH="1">
            <a:off x="3132138" y="2205038"/>
            <a:ext cx="2311400" cy="4343400"/>
            <a:chOff x="1920" y="1152"/>
            <a:chExt cx="1456" cy="2486"/>
          </a:xfrm>
        </p:grpSpPr>
        <p:sp>
          <p:nvSpPr>
            <p:cNvPr id="225284" name="Freeform 4"/>
            <p:cNvSpPr>
              <a:spLocks/>
            </p:cNvSpPr>
            <p:nvPr/>
          </p:nvSpPr>
          <p:spPr bwMode="auto">
            <a:xfrm>
              <a:off x="1920" y="3396"/>
              <a:ext cx="598" cy="242"/>
            </a:xfrm>
            <a:custGeom>
              <a:avLst/>
              <a:gdLst>
                <a:gd name="T0" fmla="*/ 284 w 569"/>
                <a:gd name="T1" fmla="*/ 81 h 454"/>
                <a:gd name="T2" fmla="*/ 227 w 569"/>
                <a:gd name="T3" fmla="*/ 166 h 454"/>
                <a:gd name="T4" fmla="*/ 132 w 569"/>
                <a:gd name="T5" fmla="*/ 81 h 454"/>
                <a:gd name="T6" fmla="*/ 0 w 569"/>
                <a:gd name="T7" fmla="*/ 166 h 454"/>
                <a:gd name="T8" fmla="*/ 10 w 569"/>
                <a:gd name="T9" fmla="*/ 251 h 454"/>
                <a:gd name="T10" fmla="*/ 387 w 569"/>
                <a:gd name="T11" fmla="*/ 383 h 454"/>
                <a:gd name="T12" fmla="*/ 557 w 569"/>
                <a:gd name="T13" fmla="*/ 364 h 454"/>
                <a:gd name="T14" fmla="*/ 567 w 569"/>
                <a:gd name="T15" fmla="*/ 327 h 454"/>
                <a:gd name="T16" fmla="*/ 520 w 569"/>
                <a:gd name="T17" fmla="*/ 166 h 454"/>
                <a:gd name="T18" fmla="*/ 454 w 569"/>
                <a:gd name="T19" fmla="*/ 24 h 454"/>
                <a:gd name="T20" fmla="*/ 284 w 569"/>
                <a:gd name="T21" fmla="*/ 8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85" name="Freeform 5"/>
            <p:cNvSpPr>
              <a:spLocks/>
            </p:cNvSpPr>
            <p:nvPr/>
          </p:nvSpPr>
          <p:spPr bwMode="auto">
            <a:xfrm flipH="1">
              <a:off x="2545" y="3386"/>
              <a:ext cx="598" cy="243"/>
            </a:xfrm>
            <a:custGeom>
              <a:avLst/>
              <a:gdLst>
                <a:gd name="T0" fmla="*/ 284 w 569"/>
                <a:gd name="T1" fmla="*/ 81 h 454"/>
                <a:gd name="T2" fmla="*/ 227 w 569"/>
                <a:gd name="T3" fmla="*/ 166 h 454"/>
                <a:gd name="T4" fmla="*/ 132 w 569"/>
                <a:gd name="T5" fmla="*/ 81 h 454"/>
                <a:gd name="T6" fmla="*/ 0 w 569"/>
                <a:gd name="T7" fmla="*/ 166 h 454"/>
                <a:gd name="T8" fmla="*/ 10 w 569"/>
                <a:gd name="T9" fmla="*/ 251 h 454"/>
                <a:gd name="T10" fmla="*/ 387 w 569"/>
                <a:gd name="T11" fmla="*/ 383 h 454"/>
                <a:gd name="T12" fmla="*/ 557 w 569"/>
                <a:gd name="T13" fmla="*/ 364 h 454"/>
                <a:gd name="T14" fmla="*/ 567 w 569"/>
                <a:gd name="T15" fmla="*/ 327 h 454"/>
                <a:gd name="T16" fmla="*/ 520 w 569"/>
                <a:gd name="T17" fmla="*/ 166 h 454"/>
                <a:gd name="T18" fmla="*/ 454 w 569"/>
                <a:gd name="T19" fmla="*/ 24 h 454"/>
                <a:gd name="T20" fmla="*/ 284 w 569"/>
                <a:gd name="T21" fmla="*/ 8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86" name="Freeform 6"/>
            <p:cNvSpPr>
              <a:spLocks/>
            </p:cNvSpPr>
            <p:nvPr/>
          </p:nvSpPr>
          <p:spPr bwMode="auto">
            <a:xfrm flipH="1">
              <a:off x="1957" y="2703"/>
              <a:ext cx="309" cy="232"/>
            </a:xfrm>
            <a:custGeom>
              <a:avLst/>
              <a:gdLst>
                <a:gd name="T0" fmla="*/ 213 w 294"/>
                <a:gd name="T1" fmla="*/ 0 h 279"/>
                <a:gd name="T2" fmla="*/ 270 w 294"/>
                <a:gd name="T3" fmla="*/ 76 h 279"/>
                <a:gd name="T4" fmla="*/ 270 w 294"/>
                <a:gd name="T5" fmla="*/ 161 h 279"/>
                <a:gd name="T6" fmla="*/ 232 w 294"/>
                <a:gd name="T7" fmla="*/ 151 h 279"/>
                <a:gd name="T8" fmla="*/ 241 w 294"/>
                <a:gd name="T9" fmla="*/ 199 h 279"/>
                <a:gd name="T10" fmla="*/ 232 w 294"/>
                <a:gd name="T11" fmla="*/ 265 h 279"/>
                <a:gd name="T12" fmla="*/ 203 w 294"/>
                <a:gd name="T13" fmla="*/ 274 h 279"/>
                <a:gd name="T14" fmla="*/ 194 w 294"/>
                <a:gd name="T15" fmla="*/ 246 h 279"/>
                <a:gd name="T16" fmla="*/ 166 w 294"/>
                <a:gd name="T17" fmla="*/ 132 h 279"/>
                <a:gd name="T18" fmla="*/ 118 w 294"/>
                <a:gd name="T19" fmla="*/ 265 h 279"/>
                <a:gd name="T20" fmla="*/ 90 w 294"/>
                <a:gd name="T21" fmla="*/ 255 h 279"/>
                <a:gd name="T22" fmla="*/ 81 w 294"/>
                <a:gd name="T23" fmla="*/ 132 h 279"/>
                <a:gd name="T24" fmla="*/ 90 w 294"/>
                <a:gd name="T25" fmla="*/ 161 h 279"/>
                <a:gd name="T26" fmla="*/ 24 w 294"/>
                <a:gd name="T27" fmla="*/ 217 h 279"/>
                <a:gd name="T28" fmla="*/ 5 w 294"/>
                <a:gd name="T29" fmla="*/ 180 h 279"/>
                <a:gd name="T30" fmla="*/ 81 w 294"/>
                <a:gd name="T31" fmla="*/ 29 h 279"/>
                <a:gd name="T32" fmla="*/ 213 w 294"/>
                <a:gd name="T3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87" name="Freeform 7"/>
            <p:cNvSpPr>
              <a:spLocks/>
            </p:cNvSpPr>
            <p:nvPr/>
          </p:nvSpPr>
          <p:spPr bwMode="auto">
            <a:xfrm flipH="1">
              <a:off x="3083" y="2562"/>
              <a:ext cx="293" cy="250"/>
            </a:xfrm>
            <a:custGeom>
              <a:avLst/>
              <a:gdLst>
                <a:gd name="T0" fmla="*/ 147 w 279"/>
                <a:gd name="T1" fmla="*/ 0 h 302"/>
                <a:gd name="T2" fmla="*/ 33 w 279"/>
                <a:gd name="T3" fmla="*/ 47 h 302"/>
                <a:gd name="T4" fmla="*/ 62 w 279"/>
                <a:gd name="T5" fmla="*/ 113 h 302"/>
                <a:gd name="T6" fmla="*/ 43 w 279"/>
                <a:gd name="T7" fmla="*/ 142 h 302"/>
                <a:gd name="T8" fmla="*/ 15 w 279"/>
                <a:gd name="T9" fmla="*/ 160 h 302"/>
                <a:gd name="T10" fmla="*/ 90 w 279"/>
                <a:gd name="T11" fmla="*/ 208 h 302"/>
                <a:gd name="T12" fmla="*/ 100 w 279"/>
                <a:gd name="T13" fmla="*/ 236 h 302"/>
                <a:gd name="T14" fmla="*/ 166 w 279"/>
                <a:gd name="T15" fmla="*/ 264 h 302"/>
                <a:gd name="T16" fmla="*/ 185 w 279"/>
                <a:gd name="T17" fmla="*/ 283 h 302"/>
                <a:gd name="T18" fmla="*/ 213 w 279"/>
                <a:gd name="T19" fmla="*/ 302 h 302"/>
                <a:gd name="T20" fmla="*/ 269 w 279"/>
                <a:gd name="T21" fmla="*/ 227 h 302"/>
                <a:gd name="T22" fmla="*/ 260 w 279"/>
                <a:gd name="T23" fmla="*/ 28 h 302"/>
                <a:gd name="T24" fmla="*/ 147 w 279"/>
                <a:gd name="T2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88" name="Freeform 8"/>
            <p:cNvSpPr>
              <a:spLocks/>
            </p:cNvSpPr>
            <p:nvPr/>
          </p:nvSpPr>
          <p:spPr bwMode="auto">
            <a:xfrm flipH="1">
              <a:off x="2350" y="2011"/>
              <a:ext cx="332" cy="228"/>
            </a:xfrm>
            <a:custGeom>
              <a:avLst/>
              <a:gdLst>
                <a:gd name="T0" fmla="*/ 9 w 453"/>
                <a:gd name="T1" fmla="*/ 212 h 392"/>
                <a:gd name="T2" fmla="*/ 66 w 453"/>
                <a:gd name="T3" fmla="*/ 174 h 392"/>
                <a:gd name="T4" fmla="*/ 104 w 453"/>
                <a:gd name="T5" fmla="*/ 61 h 392"/>
                <a:gd name="T6" fmla="*/ 132 w 453"/>
                <a:gd name="T7" fmla="*/ 51 h 392"/>
                <a:gd name="T8" fmla="*/ 198 w 453"/>
                <a:gd name="T9" fmla="*/ 42 h 392"/>
                <a:gd name="T10" fmla="*/ 377 w 453"/>
                <a:gd name="T11" fmla="*/ 51 h 392"/>
                <a:gd name="T12" fmla="*/ 425 w 453"/>
                <a:gd name="T13" fmla="*/ 165 h 392"/>
                <a:gd name="T14" fmla="*/ 453 w 453"/>
                <a:gd name="T15" fmla="*/ 259 h 392"/>
                <a:gd name="T16" fmla="*/ 425 w 453"/>
                <a:gd name="T17" fmla="*/ 353 h 392"/>
                <a:gd name="T18" fmla="*/ 330 w 453"/>
                <a:gd name="T19" fmla="*/ 382 h 392"/>
                <a:gd name="T20" fmla="*/ 113 w 453"/>
                <a:gd name="T21" fmla="*/ 344 h 392"/>
                <a:gd name="T22" fmla="*/ 104 w 453"/>
                <a:gd name="T23" fmla="*/ 316 h 392"/>
                <a:gd name="T24" fmla="*/ 47 w 453"/>
                <a:gd name="T25" fmla="*/ 278 h 392"/>
                <a:gd name="T26" fmla="*/ 37 w 453"/>
                <a:gd name="T27" fmla="*/ 250 h 392"/>
                <a:gd name="T28" fmla="*/ 9 w 453"/>
                <a:gd name="T29" fmla="*/ 21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89" name="Oval 9"/>
            <p:cNvSpPr>
              <a:spLocks noChangeArrowheads="1"/>
            </p:cNvSpPr>
            <p:nvPr/>
          </p:nvSpPr>
          <p:spPr bwMode="auto">
            <a:xfrm flipH="1">
              <a:off x="2115" y="1385"/>
              <a:ext cx="802" cy="661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0" name="Oval 10"/>
            <p:cNvSpPr>
              <a:spLocks noChangeArrowheads="1"/>
            </p:cNvSpPr>
            <p:nvPr/>
          </p:nvSpPr>
          <p:spPr bwMode="auto">
            <a:xfrm flipH="1">
              <a:off x="2633" y="1600"/>
              <a:ext cx="118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1" name="Oval 11"/>
            <p:cNvSpPr>
              <a:spLocks noChangeArrowheads="1"/>
            </p:cNvSpPr>
            <p:nvPr/>
          </p:nvSpPr>
          <p:spPr bwMode="auto">
            <a:xfrm flipH="1">
              <a:off x="2667" y="1633"/>
              <a:ext cx="5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2" name="Oval 12"/>
            <p:cNvSpPr>
              <a:spLocks noChangeArrowheads="1"/>
            </p:cNvSpPr>
            <p:nvPr/>
          </p:nvSpPr>
          <p:spPr bwMode="auto">
            <a:xfrm flipH="1">
              <a:off x="2377" y="1602"/>
              <a:ext cx="118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3" name="Oval 13"/>
            <p:cNvSpPr>
              <a:spLocks noChangeArrowheads="1"/>
            </p:cNvSpPr>
            <p:nvPr/>
          </p:nvSpPr>
          <p:spPr bwMode="auto">
            <a:xfrm flipH="1">
              <a:off x="2411" y="1635"/>
              <a:ext cx="5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4" name="Oval 14"/>
            <p:cNvSpPr>
              <a:spLocks noChangeArrowheads="1"/>
            </p:cNvSpPr>
            <p:nvPr/>
          </p:nvSpPr>
          <p:spPr bwMode="auto">
            <a:xfrm flipH="1">
              <a:off x="2543" y="1721"/>
              <a:ext cx="57" cy="7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5" name="Freeform 15"/>
            <p:cNvSpPr>
              <a:spLocks/>
            </p:cNvSpPr>
            <p:nvPr/>
          </p:nvSpPr>
          <p:spPr bwMode="auto">
            <a:xfrm flipH="1">
              <a:off x="1988" y="2112"/>
              <a:ext cx="1257" cy="733"/>
            </a:xfrm>
            <a:custGeom>
              <a:avLst/>
              <a:gdLst>
                <a:gd name="T0" fmla="*/ 787 w 1716"/>
                <a:gd name="T1" fmla="*/ 38 h 1261"/>
                <a:gd name="T2" fmla="*/ 853 w 1716"/>
                <a:gd name="T3" fmla="*/ 76 h 1261"/>
                <a:gd name="T4" fmla="*/ 881 w 1716"/>
                <a:gd name="T5" fmla="*/ 104 h 1261"/>
                <a:gd name="T6" fmla="*/ 966 w 1716"/>
                <a:gd name="T7" fmla="*/ 142 h 1261"/>
                <a:gd name="T8" fmla="*/ 1127 w 1716"/>
                <a:gd name="T9" fmla="*/ 132 h 1261"/>
                <a:gd name="T10" fmla="*/ 1174 w 1716"/>
                <a:gd name="T11" fmla="*/ 85 h 1261"/>
                <a:gd name="T12" fmla="*/ 1230 w 1716"/>
                <a:gd name="T13" fmla="*/ 47 h 1261"/>
                <a:gd name="T14" fmla="*/ 1363 w 1716"/>
                <a:gd name="T15" fmla="*/ 9 h 1261"/>
                <a:gd name="T16" fmla="*/ 1495 w 1716"/>
                <a:gd name="T17" fmla="*/ 19 h 1261"/>
                <a:gd name="T18" fmla="*/ 1561 w 1716"/>
                <a:gd name="T19" fmla="*/ 151 h 1261"/>
                <a:gd name="T20" fmla="*/ 1589 w 1716"/>
                <a:gd name="T21" fmla="*/ 425 h 1261"/>
                <a:gd name="T22" fmla="*/ 1618 w 1716"/>
                <a:gd name="T23" fmla="*/ 585 h 1261"/>
                <a:gd name="T24" fmla="*/ 1646 w 1716"/>
                <a:gd name="T25" fmla="*/ 793 h 1261"/>
                <a:gd name="T26" fmla="*/ 1703 w 1716"/>
                <a:gd name="T27" fmla="*/ 1020 h 1261"/>
                <a:gd name="T28" fmla="*/ 1712 w 1716"/>
                <a:gd name="T29" fmla="*/ 1058 h 1261"/>
                <a:gd name="T30" fmla="*/ 1684 w 1716"/>
                <a:gd name="T31" fmla="*/ 1076 h 1261"/>
                <a:gd name="T32" fmla="*/ 1561 w 1716"/>
                <a:gd name="T33" fmla="*/ 1086 h 1261"/>
                <a:gd name="T34" fmla="*/ 1372 w 1716"/>
                <a:gd name="T35" fmla="*/ 500 h 1261"/>
                <a:gd name="T36" fmla="*/ 1334 w 1716"/>
                <a:gd name="T37" fmla="*/ 406 h 1261"/>
                <a:gd name="T38" fmla="*/ 1334 w 1716"/>
                <a:gd name="T39" fmla="*/ 1228 h 1261"/>
                <a:gd name="T40" fmla="*/ 1230 w 1716"/>
                <a:gd name="T41" fmla="*/ 1218 h 1261"/>
                <a:gd name="T42" fmla="*/ 985 w 1716"/>
                <a:gd name="T43" fmla="*/ 1143 h 1261"/>
                <a:gd name="T44" fmla="*/ 560 w 1716"/>
                <a:gd name="T45" fmla="*/ 1143 h 1261"/>
                <a:gd name="T46" fmla="*/ 569 w 1716"/>
                <a:gd name="T47" fmla="*/ 1114 h 1261"/>
                <a:gd name="T48" fmla="*/ 607 w 1716"/>
                <a:gd name="T49" fmla="*/ 519 h 1261"/>
                <a:gd name="T50" fmla="*/ 598 w 1716"/>
                <a:gd name="T51" fmla="*/ 425 h 1261"/>
                <a:gd name="T52" fmla="*/ 560 w 1716"/>
                <a:gd name="T53" fmla="*/ 491 h 1261"/>
                <a:gd name="T54" fmla="*/ 447 w 1716"/>
                <a:gd name="T55" fmla="*/ 614 h 1261"/>
                <a:gd name="T56" fmla="*/ 418 w 1716"/>
                <a:gd name="T57" fmla="*/ 642 h 1261"/>
                <a:gd name="T58" fmla="*/ 305 w 1716"/>
                <a:gd name="T59" fmla="*/ 822 h 1261"/>
                <a:gd name="T60" fmla="*/ 229 w 1716"/>
                <a:gd name="T61" fmla="*/ 954 h 1261"/>
                <a:gd name="T62" fmla="*/ 154 w 1716"/>
                <a:gd name="T63" fmla="*/ 925 h 1261"/>
                <a:gd name="T64" fmla="*/ 144 w 1716"/>
                <a:gd name="T65" fmla="*/ 897 h 1261"/>
                <a:gd name="T66" fmla="*/ 116 w 1716"/>
                <a:gd name="T67" fmla="*/ 878 h 1261"/>
                <a:gd name="T68" fmla="*/ 88 w 1716"/>
                <a:gd name="T69" fmla="*/ 850 h 1261"/>
                <a:gd name="T70" fmla="*/ 22 w 1716"/>
                <a:gd name="T71" fmla="*/ 812 h 1261"/>
                <a:gd name="T72" fmla="*/ 3 w 1716"/>
                <a:gd name="T73" fmla="*/ 774 h 1261"/>
                <a:gd name="T74" fmla="*/ 41 w 1716"/>
                <a:gd name="T75" fmla="*/ 718 h 1261"/>
                <a:gd name="T76" fmla="*/ 211 w 1716"/>
                <a:gd name="T77" fmla="*/ 557 h 1261"/>
                <a:gd name="T78" fmla="*/ 296 w 1716"/>
                <a:gd name="T79" fmla="*/ 415 h 1261"/>
                <a:gd name="T80" fmla="*/ 390 w 1716"/>
                <a:gd name="T81" fmla="*/ 330 h 1261"/>
                <a:gd name="T82" fmla="*/ 541 w 1716"/>
                <a:gd name="T83" fmla="*/ 151 h 1261"/>
                <a:gd name="T84" fmla="*/ 617 w 1716"/>
                <a:gd name="T85" fmla="*/ 47 h 1261"/>
                <a:gd name="T86" fmla="*/ 711 w 1716"/>
                <a:gd name="T87" fmla="*/ 0 h 1261"/>
                <a:gd name="T88" fmla="*/ 758 w 1716"/>
                <a:gd name="T89" fmla="*/ 9 h 1261"/>
                <a:gd name="T90" fmla="*/ 787 w 1716"/>
                <a:gd name="T91" fmla="*/ 38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0"/>
                <a:cs typeface="+mn-cs"/>
              </a:endParaRPr>
            </a:p>
          </p:txBody>
        </p:sp>
        <p:sp>
          <p:nvSpPr>
            <p:cNvPr id="225296" name="Freeform 16"/>
            <p:cNvSpPr>
              <a:spLocks/>
            </p:cNvSpPr>
            <p:nvPr/>
          </p:nvSpPr>
          <p:spPr bwMode="auto">
            <a:xfrm flipH="1">
              <a:off x="2170" y="2713"/>
              <a:ext cx="715" cy="776"/>
            </a:xfrm>
            <a:custGeom>
              <a:avLst/>
              <a:gdLst>
                <a:gd name="T0" fmla="*/ 75 w 680"/>
                <a:gd name="T1" fmla="*/ 83 h 940"/>
                <a:gd name="T2" fmla="*/ 66 w 680"/>
                <a:gd name="T3" fmla="*/ 206 h 940"/>
                <a:gd name="T4" fmla="*/ 56 w 680"/>
                <a:gd name="T5" fmla="*/ 593 h 940"/>
                <a:gd name="T6" fmla="*/ 0 w 680"/>
                <a:gd name="T7" fmla="*/ 848 h 940"/>
                <a:gd name="T8" fmla="*/ 28 w 680"/>
                <a:gd name="T9" fmla="*/ 858 h 940"/>
                <a:gd name="T10" fmla="*/ 293 w 680"/>
                <a:gd name="T11" fmla="*/ 839 h 940"/>
                <a:gd name="T12" fmla="*/ 302 w 680"/>
                <a:gd name="T13" fmla="*/ 773 h 940"/>
                <a:gd name="T14" fmla="*/ 321 w 680"/>
                <a:gd name="T15" fmla="*/ 688 h 940"/>
                <a:gd name="T16" fmla="*/ 330 w 680"/>
                <a:gd name="T17" fmla="*/ 348 h 940"/>
                <a:gd name="T18" fmla="*/ 340 w 680"/>
                <a:gd name="T19" fmla="*/ 376 h 940"/>
                <a:gd name="T20" fmla="*/ 349 w 680"/>
                <a:gd name="T21" fmla="*/ 471 h 940"/>
                <a:gd name="T22" fmla="*/ 368 w 680"/>
                <a:gd name="T23" fmla="*/ 612 h 940"/>
                <a:gd name="T24" fmla="*/ 377 w 680"/>
                <a:gd name="T25" fmla="*/ 924 h 940"/>
                <a:gd name="T26" fmla="*/ 491 w 680"/>
                <a:gd name="T27" fmla="*/ 905 h 940"/>
                <a:gd name="T28" fmla="*/ 547 w 680"/>
                <a:gd name="T29" fmla="*/ 886 h 940"/>
                <a:gd name="T30" fmla="*/ 680 w 680"/>
                <a:gd name="T31" fmla="*/ 886 h 940"/>
                <a:gd name="T32" fmla="*/ 623 w 680"/>
                <a:gd name="T33" fmla="*/ 659 h 940"/>
                <a:gd name="T34" fmla="*/ 557 w 680"/>
                <a:gd name="T35" fmla="*/ 168 h 940"/>
                <a:gd name="T36" fmla="*/ 481 w 680"/>
                <a:gd name="T37" fmla="*/ 46 h 940"/>
                <a:gd name="T38" fmla="*/ 170 w 680"/>
                <a:gd name="T39" fmla="*/ 27 h 940"/>
                <a:gd name="T40" fmla="*/ 94 w 680"/>
                <a:gd name="T41" fmla="*/ 55 h 940"/>
                <a:gd name="T42" fmla="*/ 75 w 680"/>
                <a:gd name="T43" fmla="*/ 83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7" name="Freeform 17"/>
            <p:cNvSpPr>
              <a:spLocks/>
            </p:cNvSpPr>
            <p:nvPr/>
          </p:nvSpPr>
          <p:spPr bwMode="auto">
            <a:xfrm flipH="1">
              <a:off x="2633" y="1554"/>
              <a:ext cx="133" cy="33"/>
            </a:xfrm>
            <a:custGeom>
              <a:avLst/>
              <a:gdLst>
                <a:gd name="T0" fmla="*/ 0 w 128"/>
                <a:gd name="T1" fmla="*/ 38 h 38"/>
                <a:gd name="T2" fmla="*/ 64 w 128"/>
                <a:gd name="T3" fmla="*/ 2 h 38"/>
                <a:gd name="T4" fmla="*/ 112 w 128"/>
                <a:gd name="T5" fmla="*/ 6 h 38"/>
                <a:gd name="T6" fmla="*/ 128 w 128"/>
                <a:gd name="T7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8" name="Freeform 18"/>
            <p:cNvSpPr>
              <a:spLocks/>
            </p:cNvSpPr>
            <p:nvPr/>
          </p:nvSpPr>
          <p:spPr bwMode="auto">
            <a:xfrm flipH="1">
              <a:off x="2373" y="1547"/>
              <a:ext cx="133" cy="31"/>
            </a:xfrm>
            <a:custGeom>
              <a:avLst/>
              <a:gdLst>
                <a:gd name="T0" fmla="*/ 0 w 128"/>
                <a:gd name="T1" fmla="*/ 38 h 38"/>
                <a:gd name="T2" fmla="*/ 64 w 128"/>
                <a:gd name="T3" fmla="*/ 2 h 38"/>
                <a:gd name="T4" fmla="*/ 112 w 128"/>
                <a:gd name="T5" fmla="*/ 6 h 38"/>
                <a:gd name="T6" fmla="*/ 128 w 128"/>
                <a:gd name="T7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299" name="Oval 19"/>
            <p:cNvSpPr>
              <a:spLocks noChangeArrowheads="1"/>
            </p:cNvSpPr>
            <p:nvPr/>
          </p:nvSpPr>
          <p:spPr bwMode="auto">
            <a:xfrm flipH="1">
              <a:off x="2510" y="1857"/>
              <a:ext cx="94" cy="9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25300" name="Freeform 20"/>
            <p:cNvSpPr>
              <a:spLocks/>
            </p:cNvSpPr>
            <p:nvPr/>
          </p:nvSpPr>
          <p:spPr bwMode="auto">
            <a:xfrm flipH="1">
              <a:off x="1940" y="1152"/>
              <a:ext cx="1096" cy="556"/>
            </a:xfrm>
            <a:custGeom>
              <a:avLst/>
              <a:gdLst>
                <a:gd name="T0" fmla="*/ 92 w 1044"/>
                <a:gd name="T1" fmla="*/ 620 h 673"/>
                <a:gd name="T2" fmla="*/ 56 w 1044"/>
                <a:gd name="T3" fmla="*/ 632 h 673"/>
                <a:gd name="T4" fmla="*/ 92 w 1044"/>
                <a:gd name="T5" fmla="*/ 584 h 673"/>
                <a:gd name="T6" fmla="*/ 0 w 1044"/>
                <a:gd name="T7" fmla="*/ 508 h 673"/>
                <a:gd name="T8" fmla="*/ 28 w 1044"/>
                <a:gd name="T9" fmla="*/ 308 h 673"/>
                <a:gd name="T10" fmla="*/ 144 w 1044"/>
                <a:gd name="T11" fmla="*/ 344 h 673"/>
                <a:gd name="T12" fmla="*/ 132 w 1044"/>
                <a:gd name="T13" fmla="*/ 212 h 673"/>
                <a:gd name="T14" fmla="*/ 200 w 1044"/>
                <a:gd name="T15" fmla="*/ 224 h 673"/>
                <a:gd name="T16" fmla="*/ 256 w 1044"/>
                <a:gd name="T17" fmla="*/ 288 h 673"/>
                <a:gd name="T18" fmla="*/ 260 w 1044"/>
                <a:gd name="T19" fmla="*/ 288 h 673"/>
                <a:gd name="T20" fmla="*/ 312 w 1044"/>
                <a:gd name="T21" fmla="*/ 112 h 673"/>
                <a:gd name="T22" fmla="*/ 376 w 1044"/>
                <a:gd name="T23" fmla="*/ 240 h 673"/>
                <a:gd name="T24" fmla="*/ 408 w 1044"/>
                <a:gd name="T25" fmla="*/ 188 h 673"/>
                <a:gd name="T26" fmla="*/ 468 w 1044"/>
                <a:gd name="T27" fmla="*/ 76 h 673"/>
                <a:gd name="T28" fmla="*/ 496 w 1044"/>
                <a:gd name="T29" fmla="*/ 12 h 673"/>
                <a:gd name="T30" fmla="*/ 516 w 1044"/>
                <a:gd name="T31" fmla="*/ 56 h 673"/>
                <a:gd name="T32" fmla="*/ 540 w 1044"/>
                <a:gd name="T33" fmla="*/ 212 h 673"/>
                <a:gd name="T34" fmla="*/ 688 w 1044"/>
                <a:gd name="T35" fmla="*/ 44 h 673"/>
                <a:gd name="T36" fmla="*/ 644 w 1044"/>
                <a:gd name="T37" fmla="*/ 272 h 673"/>
                <a:gd name="T38" fmla="*/ 724 w 1044"/>
                <a:gd name="T39" fmla="*/ 232 h 673"/>
                <a:gd name="T40" fmla="*/ 880 w 1044"/>
                <a:gd name="T41" fmla="*/ 200 h 673"/>
                <a:gd name="T42" fmla="*/ 792 w 1044"/>
                <a:gd name="T43" fmla="*/ 296 h 673"/>
                <a:gd name="T44" fmla="*/ 964 w 1044"/>
                <a:gd name="T45" fmla="*/ 372 h 673"/>
                <a:gd name="T46" fmla="*/ 932 w 1044"/>
                <a:gd name="T47" fmla="*/ 424 h 673"/>
                <a:gd name="T48" fmla="*/ 868 w 1044"/>
                <a:gd name="T49" fmla="*/ 460 h 673"/>
                <a:gd name="T50" fmla="*/ 888 w 1044"/>
                <a:gd name="T51" fmla="*/ 496 h 673"/>
                <a:gd name="T52" fmla="*/ 1044 w 1044"/>
                <a:gd name="T53" fmla="*/ 608 h 673"/>
                <a:gd name="T54" fmla="*/ 904 w 1044"/>
                <a:gd name="T55" fmla="*/ 584 h 673"/>
                <a:gd name="T56" fmla="*/ 892 w 1044"/>
                <a:gd name="T57" fmla="*/ 596 h 673"/>
                <a:gd name="T58" fmla="*/ 916 w 1044"/>
                <a:gd name="T59" fmla="*/ 652 h 673"/>
                <a:gd name="T60" fmla="*/ 932 w 1044"/>
                <a:gd name="T61" fmla="*/ 672 h 673"/>
                <a:gd name="T62" fmla="*/ 856 w 1044"/>
                <a:gd name="T63" fmla="*/ 624 h 673"/>
                <a:gd name="T64" fmla="*/ 800 w 1044"/>
                <a:gd name="T65" fmla="*/ 536 h 673"/>
                <a:gd name="T66" fmla="*/ 680 w 1044"/>
                <a:gd name="T67" fmla="*/ 396 h 673"/>
                <a:gd name="T68" fmla="*/ 452 w 1044"/>
                <a:gd name="T69" fmla="*/ 328 h 673"/>
                <a:gd name="T70" fmla="*/ 328 w 1044"/>
                <a:gd name="T71" fmla="*/ 348 h 673"/>
                <a:gd name="T72" fmla="*/ 208 w 1044"/>
                <a:gd name="T73" fmla="*/ 460 h 673"/>
                <a:gd name="T74" fmla="*/ 156 w 1044"/>
                <a:gd name="T75" fmla="*/ 576 h 673"/>
                <a:gd name="T76" fmla="*/ 140 w 1044"/>
                <a:gd name="T77" fmla="*/ 61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</p:grpSp>
      <p:sp>
        <p:nvSpPr>
          <p:cNvPr id="225301" name="Text Box 21"/>
          <p:cNvSpPr txBox="1">
            <a:spLocks noChangeArrowheads="1"/>
          </p:cNvSpPr>
          <p:nvPr/>
        </p:nvSpPr>
        <p:spPr bwMode="auto">
          <a:xfrm>
            <a:off x="2283619" y="1279138"/>
            <a:ext cx="4494213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+mn-cs"/>
              </a:rPr>
              <a:t>How do they enter the body?</a:t>
            </a:r>
            <a:endParaRPr lang="en-GB" sz="2400" dirty="0">
              <a:solidFill>
                <a:srgbClr val="000000"/>
              </a:solidFill>
              <a:ea typeface="ＭＳ Ｐゴシック" charset="0"/>
              <a:cs typeface="+mn-cs"/>
            </a:endParaRPr>
          </a:p>
        </p:txBody>
      </p:sp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323849" y="5229225"/>
            <a:ext cx="2187187" cy="156966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dirty="0" smtClean="0">
                <a:ea typeface="ＭＳ Ｐゴシック" charset="0"/>
                <a:cs typeface="+mn-cs"/>
              </a:rPr>
              <a:t>All natural openings</a:t>
            </a:r>
            <a:endParaRPr lang="en-GB" sz="3200" dirty="0">
              <a:ea typeface="ＭＳ Ｐゴシック" charset="0"/>
              <a:cs typeface="+mn-cs"/>
            </a:endParaRPr>
          </a:p>
        </p:txBody>
      </p:sp>
      <p:grpSp>
        <p:nvGrpSpPr>
          <p:cNvPr id="225303" name="Group 23"/>
          <p:cNvGrpSpPr>
            <a:grpSpLocks/>
          </p:cNvGrpSpPr>
          <p:nvPr/>
        </p:nvGrpSpPr>
        <p:grpSpPr bwMode="auto">
          <a:xfrm>
            <a:off x="900113" y="2060575"/>
            <a:ext cx="3384550" cy="2246313"/>
            <a:chOff x="567" y="1298"/>
            <a:chExt cx="2132" cy="1415"/>
          </a:xfrm>
        </p:grpSpPr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567" y="1298"/>
              <a:ext cx="1406" cy="14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dirty="0">
                  <a:ea typeface="ＭＳ Ｐゴシック" charset="0"/>
                  <a:cs typeface="+mn-cs"/>
                </a:rPr>
                <a:t>They can be </a:t>
              </a:r>
              <a:r>
                <a:rPr lang="en-GB" sz="2800" dirty="0" smtClean="0">
                  <a:ea typeface="ＭＳ Ｐゴシック" charset="0"/>
                  <a:cs typeface="+mn-cs"/>
                </a:rPr>
                <a:t>taken </a:t>
              </a:r>
              <a:r>
                <a:rPr lang="en-GB" sz="2800" dirty="0">
                  <a:ea typeface="ＭＳ Ｐゴシック" charset="0"/>
                  <a:cs typeface="+mn-cs"/>
                </a:rPr>
                <a:t>in through the mouth or nose</a:t>
              </a:r>
            </a:p>
          </p:txBody>
        </p:sp>
        <p:sp>
          <p:nvSpPr>
            <p:cNvPr id="225305" name="AutoShape 25"/>
            <p:cNvSpPr>
              <a:spLocks noChangeArrowheads="1"/>
            </p:cNvSpPr>
            <p:nvPr/>
          </p:nvSpPr>
          <p:spPr bwMode="auto">
            <a:xfrm>
              <a:off x="1927" y="2024"/>
              <a:ext cx="772" cy="136"/>
            </a:xfrm>
            <a:prstGeom prst="rightArrow">
              <a:avLst>
                <a:gd name="adj1" fmla="val 50000"/>
                <a:gd name="adj2" fmla="val 141912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</p:grpSp>
      <p:grpSp>
        <p:nvGrpSpPr>
          <p:cNvPr id="225306" name="Group 26"/>
          <p:cNvGrpSpPr>
            <a:grpSpLocks/>
          </p:cNvGrpSpPr>
          <p:nvPr/>
        </p:nvGrpSpPr>
        <p:grpSpPr bwMode="auto">
          <a:xfrm>
            <a:off x="5435600" y="4437063"/>
            <a:ext cx="3168650" cy="2361822"/>
            <a:chOff x="3424" y="2795"/>
            <a:chExt cx="1996" cy="872"/>
          </a:xfrm>
        </p:grpSpPr>
        <p:sp>
          <p:nvSpPr>
            <p:cNvPr id="225307" name="Text Box 27"/>
            <p:cNvSpPr txBox="1">
              <a:spLocks noChangeArrowheads="1"/>
            </p:cNvSpPr>
            <p:nvPr/>
          </p:nvSpPr>
          <p:spPr bwMode="auto">
            <a:xfrm>
              <a:off x="3833" y="2795"/>
              <a:ext cx="1587" cy="87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dirty="0">
                  <a:ea typeface="ＭＳ Ｐゴシック" charset="0"/>
                  <a:cs typeface="+mn-cs"/>
                </a:rPr>
                <a:t>They can enter through cuts or bites in the skin</a:t>
              </a:r>
            </a:p>
          </p:txBody>
        </p:sp>
        <p:sp>
          <p:nvSpPr>
            <p:cNvPr id="225308" name="AutoShape 28"/>
            <p:cNvSpPr>
              <a:spLocks noChangeArrowheads="1"/>
            </p:cNvSpPr>
            <p:nvPr/>
          </p:nvSpPr>
          <p:spPr bwMode="auto">
            <a:xfrm>
              <a:off x="3424" y="3158"/>
              <a:ext cx="454" cy="136"/>
            </a:xfrm>
            <a:prstGeom prst="leftArrow">
              <a:avLst>
                <a:gd name="adj1" fmla="val 50000"/>
                <a:gd name="adj2" fmla="val 83456"/>
              </a:avLst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</p:grp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5724525" y="2165192"/>
            <a:ext cx="3132138" cy="163121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Microbes </a:t>
            </a:r>
            <a:r>
              <a:rPr lang="en-GB" sz="2000" dirty="0"/>
              <a:t>(or the poisons they produce) damage cells – these are the symptoms of a disease.</a:t>
            </a:r>
          </a:p>
        </p:txBody>
      </p:sp>
    </p:spTree>
    <p:extLst>
      <p:ext uri="{BB962C8B-B14F-4D97-AF65-F5344CB8AC3E}">
        <p14:creationId xmlns:p14="http://schemas.microsoft.com/office/powerpoint/2010/main" val="203154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2" grpId="0" animBg="1"/>
      <p:bldP spid="266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42912" y="0"/>
            <a:ext cx="8229600" cy="1143000"/>
          </a:xfrm>
          <a:solidFill>
            <a:srgbClr val="FF42A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FF"/>
                </a:solidFill>
              </a:rPr>
              <a:t>First line of defence</a:t>
            </a:r>
            <a:endParaRPr lang="en-US" sz="5400" b="1" dirty="0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 flipH="1">
            <a:off x="3132138" y="2205038"/>
            <a:ext cx="2311400" cy="4343400"/>
            <a:chOff x="1920" y="1152"/>
            <a:chExt cx="1456" cy="2486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920" y="3396"/>
              <a:ext cx="598" cy="242"/>
            </a:xfrm>
            <a:custGeom>
              <a:avLst/>
              <a:gdLst>
                <a:gd name="T0" fmla="*/ 284 w 569"/>
                <a:gd name="T1" fmla="*/ 81 h 454"/>
                <a:gd name="T2" fmla="*/ 227 w 569"/>
                <a:gd name="T3" fmla="*/ 166 h 454"/>
                <a:gd name="T4" fmla="*/ 132 w 569"/>
                <a:gd name="T5" fmla="*/ 81 h 454"/>
                <a:gd name="T6" fmla="*/ 0 w 569"/>
                <a:gd name="T7" fmla="*/ 166 h 454"/>
                <a:gd name="T8" fmla="*/ 10 w 569"/>
                <a:gd name="T9" fmla="*/ 251 h 454"/>
                <a:gd name="T10" fmla="*/ 387 w 569"/>
                <a:gd name="T11" fmla="*/ 383 h 454"/>
                <a:gd name="T12" fmla="*/ 557 w 569"/>
                <a:gd name="T13" fmla="*/ 364 h 454"/>
                <a:gd name="T14" fmla="*/ 567 w 569"/>
                <a:gd name="T15" fmla="*/ 327 h 454"/>
                <a:gd name="T16" fmla="*/ 520 w 569"/>
                <a:gd name="T17" fmla="*/ 166 h 454"/>
                <a:gd name="T18" fmla="*/ 454 w 569"/>
                <a:gd name="T19" fmla="*/ 24 h 454"/>
                <a:gd name="T20" fmla="*/ 284 w 569"/>
                <a:gd name="T21" fmla="*/ 8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2545" y="3386"/>
              <a:ext cx="598" cy="243"/>
            </a:xfrm>
            <a:custGeom>
              <a:avLst/>
              <a:gdLst>
                <a:gd name="T0" fmla="*/ 284 w 569"/>
                <a:gd name="T1" fmla="*/ 81 h 454"/>
                <a:gd name="T2" fmla="*/ 227 w 569"/>
                <a:gd name="T3" fmla="*/ 166 h 454"/>
                <a:gd name="T4" fmla="*/ 132 w 569"/>
                <a:gd name="T5" fmla="*/ 81 h 454"/>
                <a:gd name="T6" fmla="*/ 0 w 569"/>
                <a:gd name="T7" fmla="*/ 166 h 454"/>
                <a:gd name="T8" fmla="*/ 10 w 569"/>
                <a:gd name="T9" fmla="*/ 251 h 454"/>
                <a:gd name="T10" fmla="*/ 387 w 569"/>
                <a:gd name="T11" fmla="*/ 383 h 454"/>
                <a:gd name="T12" fmla="*/ 557 w 569"/>
                <a:gd name="T13" fmla="*/ 364 h 454"/>
                <a:gd name="T14" fmla="*/ 567 w 569"/>
                <a:gd name="T15" fmla="*/ 327 h 454"/>
                <a:gd name="T16" fmla="*/ 520 w 569"/>
                <a:gd name="T17" fmla="*/ 166 h 454"/>
                <a:gd name="T18" fmla="*/ 454 w 569"/>
                <a:gd name="T19" fmla="*/ 24 h 454"/>
                <a:gd name="T20" fmla="*/ 284 w 569"/>
                <a:gd name="T21" fmla="*/ 8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flipH="1">
              <a:off x="1957" y="2703"/>
              <a:ext cx="309" cy="232"/>
            </a:xfrm>
            <a:custGeom>
              <a:avLst/>
              <a:gdLst>
                <a:gd name="T0" fmla="*/ 213 w 294"/>
                <a:gd name="T1" fmla="*/ 0 h 279"/>
                <a:gd name="T2" fmla="*/ 270 w 294"/>
                <a:gd name="T3" fmla="*/ 76 h 279"/>
                <a:gd name="T4" fmla="*/ 270 w 294"/>
                <a:gd name="T5" fmla="*/ 161 h 279"/>
                <a:gd name="T6" fmla="*/ 232 w 294"/>
                <a:gd name="T7" fmla="*/ 151 h 279"/>
                <a:gd name="T8" fmla="*/ 241 w 294"/>
                <a:gd name="T9" fmla="*/ 199 h 279"/>
                <a:gd name="T10" fmla="*/ 232 w 294"/>
                <a:gd name="T11" fmla="*/ 265 h 279"/>
                <a:gd name="T12" fmla="*/ 203 w 294"/>
                <a:gd name="T13" fmla="*/ 274 h 279"/>
                <a:gd name="T14" fmla="*/ 194 w 294"/>
                <a:gd name="T15" fmla="*/ 246 h 279"/>
                <a:gd name="T16" fmla="*/ 166 w 294"/>
                <a:gd name="T17" fmla="*/ 132 h 279"/>
                <a:gd name="T18" fmla="*/ 118 w 294"/>
                <a:gd name="T19" fmla="*/ 265 h 279"/>
                <a:gd name="T20" fmla="*/ 90 w 294"/>
                <a:gd name="T21" fmla="*/ 255 h 279"/>
                <a:gd name="T22" fmla="*/ 81 w 294"/>
                <a:gd name="T23" fmla="*/ 132 h 279"/>
                <a:gd name="T24" fmla="*/ 90 w 294"/>
                <a:gd name="T25" fmla="*/ 161 h 279"/>
                <a:gd name="T26" fmla="*/ 24 w 294"/>
                <a:gd name="T27" fmla="*/ 217 h 279"/>
                <a:gd name="T28" fmla="*/ 5 w 294"/>
                <a:gd name="T29" fmla="*/ 180 h 279"/>
                <a:gd name="T30" fmla="*/ 81 w 294"/>
                <a:gd name="T31" fmla="*/ 29 h 279"/>
                <a:gd name="T32" fmla="*/ 213 w 294"/>
                <a:gd name="T3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flipH="1">
              <a:off x="3083" y="2562"/>
              <a:ext cx="293" cy="250"/>
            </a:xfrm>
            <a:custGeom>
              <a:avLst/>
              <a:gdLst>
                <a:gd name="T0" fmla="*/ 147 w 279"/>
                <a:gd name="T1" fmla="*/ 0 h 302"/>
                <a:gd name="T2" fmla="*/ 33 w 279"/>
                <a:gd name="T3" fmla="*/ 47 h 302"/>
                <a:gd name="T4" fmla="*/ 62 w 279"/>
                <a:gd name="T5" fmla="*/ 113 h 302"/>
                <a:gd name="T6" fmla="*/ 43 w 279"/>
                <a:gd name="T7" fmla="*/ 142 h 302"/>
                <a:gd name="T8" fmla="*/ 15 w 279"/>
                <a:gd name="T9" fmla="*/ 160 h 302"/>
                <a:gd name="T10" fmla="*/ 90 w 279"/>
                <a:gd name="T11" fmla="*/ 208 h 302"/>
                <a:gd name="T12" fmla="*/ 100 w 279"/>
                <a:gd name="T13" fmla="*/ 236 h 302"/>
                <a:gd name="T14" fmla="*/ 166 w 279"/>
                <a:gd name="T15" fmla="*/ 264 h 302"/>
                <a:gd name="T16" fmla="*/ 185 w 279"/>
                <a:gd name="T17" fmla="*/ 283 h 302"/>
                <a:gd name="T18" fmla="*/ 213 w 279"/>
                <a:gd name="T19" fmla="*/ 302 h 302"/>
                <a:gd name="T20" fmla="*/ 269 w 279"/>
                <a:gd name="T21" fmla="*/ 227 h 302"/>
                <a:gd name="T22" fmla="*/ 260 w 279"/>
                <a:gd name="T23" fmla="*/ 28 h 302"/>
                <a:gd name="T24" fmla="*/ 147 w 279"/>
                <a:gd name="T2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flipH="1">
              <a:off x="2350" y="2011"/>
              <a:ext cx="332" cy="228"/>
            </a:xfrm>
            <a:custGeom>
              <a:avLst/>
              <a:gdLst>
                <a:gd name="T0" fmla="*/ 9 w 453"/>
                <a:gd name="T1" fmla="*/ 212 h 392"/>
                <a:gd name="T2" fmla="*/ 66 w 453"/>
                <a:gd name="T3" fmla="*/ 174 h 392"/>
                <a:gd name="T4" fmla="*/ 104 w 453"/>
                <a:gd name="T5" fmla="*/ 61 h 392"/>
                <a:gd name="T6" fmla="*/ 132 w 453"/>
                <a:gd name="T7" fmla="*/ 51 h 392"/>
                <a:gd name="T8" fmla="*/ 198 w 453"/>
                <a:gd name="T9" fmla="*/ 42 h 392"/>
                <a:gd name="T10" fmla="*/ 377 w 453"/>
                <a:gd name="T11" fmla="*/ 51 h 392"/>
                <a:gd name="T12" fmla="*/ 425 w 453"/>
                <a:gd name="T13" fmla="*/ 165 h 392"/>
                <a:gd name="T14" fmla="*/ 453 w 453"/>
                <a:gd name="T15" fmla="*/ 259 h 392"/>
                <a:gd name="T16" fmla="*/ 425 w 453"/>
                <a:gd name="T17" fmla="*/ 353 h 392"/>
                <a:gd name="T18" fmla="*/ 330 w 453"/>
                <a:gd name="T19" fmla="*/ 382 h 392"/>
                <a:gd name="T20" fmla="*/ 113 w 453"/>
                <a:gd name="T21" fmla="*/ 344 h 392"/>
                <a:gd name="T22" fmla="*/ 104 w 453"/>
                <a:gd name="T23" fmla="*/ 316 h 392"/>
                <a:gd name="T24" fmla="*/ 47 w 453"/>
                <a:gd name="T25" fmla="*/ 278 h 392"/>
                <a:gd name="T26" fmla="*/ 37 w 453"/>
                <a:gd name="T27" fmla="*/ 250 h 392"/>
                <a:gd name="T28" fmla="*/ 9 w 453"/>
                <a:gd name="T29" fmla="*/ 21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 flipH="1">
              <a:off x="2115" y="1385"/>
              <a:ext cx="802" cy="661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 flipH="1">
              <a:off x="2633" y="1600"/>
              <a:ext cx="118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 flipH="1">
              <a:off x="2667" y="1633"/>
              <a:ext cx="5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 flipH="1">
              <a:off x="2377" y="1602"/>
              <a:ext cx="118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 flipH="1">
              <a:off x="2411" y="1635"/>
              <a:ext cx="5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flipH="1">
              <a:off x="2543" y="1721"/>
              <a:ext cx="57" cy="7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flipH="1">
              <a:off x="1988" y="2112"/>
              <a:ext cx="1257" cy="733"/>
            </a:xfrm>
            <a:custGeom>
              <a:avLst/>
              <a:gdLst>
                <a:gd name="T0" fmla="*/ 787 w 1716"/>
                <a:gd name="T1" fmla="*/ 38 h 1261"/>
                <a:gd name="T2" fmla="*/ 853 w 1716"/>
                <a:gd name="T3" fmla="*/ 76 h 1261"/>
                <a:gd name="T4" fmla="*/ 881 w 1716"/>
                <a:gd name="T5" fmla="*/ 104 h 1261"/>
                <a:gd name="T6" fmla="*/ 966 w 1716"/>
                <a:gd name="T7" fmla="*/ 142 h 1261"/>
                <a:gd name="T8" fmla="*/ 1127 w 1716"/>
                <a:gd name="T9" fmla="*/ 132 h 1261"/>
                <a:gd name="T10" fmla="*/ 1174 w 1716"/>
                <a:gd name="T11" fmla="*/ 85 h 1261"/>
                <a:gd name="T12" fmla="*/ 1230 w 1716"/>
                <a:gd name="T13" fmla="*/ 47 h 1261"/>
                <a:gd name="T14" fmla="*/ 1363 w 1716"/>
                <a:gd name="T15" fmla="*/ 9 h 1261"/>
                <a:gd name="T16" fmla="*/ 1495 w 1716"/>
                <a:gd name="T17" fmla="*/ 19 h 1261"/>
                <a:gd name="T18" fmla="*/ 1561 w 1716"/>
                <a:gd name="T19" fmla="*/ 151 h 1261"/>
                <a:gd name="T20" fmla="*/ 1589 w 1716"/>
                <a:gd name="T21" fmla="*/ 425 h 1261"/>
                <a:gd name="T22" fmla="*/ 1618 w 1716"/>
                <a:gd name="T23" fmla="*/ 585 h 1261"/>
                <a:gd name="T24" fmla="*/ 1646 w 1716"/>
                <a:gd name="T25" fmla="*/ 793 h 1261"/>
                <a:gd name="T26" fmla="*/ 1703 w 1716"/>
                <a:gd name="T27" fmla="*/ 1020 h 1261"/>
                <a:gd name="T28" fmla="*/ 1712 w 1716"/>
                <a:gd name="T29" fmla="*/ 1058 h 1261"/>
                <a:gd name="T30" fmla="*/ 1684 w 1716"/>
                <a:gd name="T31" fmla="*/ 1076 h 1261"/>
                <a:gd name="T32" fmla="*/ 1561 w 1716"/>
                <a:gd name="T33" fmla="*/ 1086 h 1261"/>
                <a:gd name="T34" fmla="*/ 1372 w 1716"/>
                <a:gd name="T35" fmla="*/ 500 h 1261"/>
                <a:gd name="T36" fmla="*/ 1334 w 1716"/>
                <a:gd name="T37" fmla="*/ 406 h 1261"/>
                <a:gd name="T38" fmla="*/ 1334 w 1716"/>
                <a:gd name="T39" fmla="*/ 1228 h 1261"/>
                <a:gd name="T40" fmla="*/ 1230 w 1716"/>
                <a:gd name="T41" fmla="*/ 1218 h 1261"/>
                <a:gd name="T42" fmla="*/ 985 w 1716"/>
                <a:gd name="T43" fmla="*/ 1143 h 1261"/>
                <a:gd name="T44" fmla="*/ 560 w 1716"/>
                <a:gd name="T45" fmla="*/ 1143 h 1261"/>
                <a:gd name="T46" fmla="*/ 569 w 1716"/>
                <a:gd name="T47" fmla="*/ 1114 h 1261"/>
                <a:gd name="T48" fmla="*/ 607 w 1716"/>
                <a:gd name="T49" fmla="*/ 519 h 1261"/>
                <a:gd name="T50" fmla="*/ 598 w 1716"/>
                <a:gd name="T51" fmla="*/ 425 h 1261"/>
                <a:gd name="T52" fmla="*/ 560 w 1716"/>
                <a:gd name="T53" fmla="*/ 491 h 1261"/>
                <a:gd name="T54" fmla="*/ 447 w 1716"/>
                <a:gd name="T55" fmla="*/ 614 h 1261"/>
                <a:gd name="T56" fmla="*/ 418 w 1716"/>
                <a:gd name="T57" fmla="*/ 642 h 1261"/>
                <a:gd name="T58" fmla="*/ 305 w 1716"/>
                <a:gd name="T59" fmla="*/ 822 h 1261"/>
                <a:gd name="T60" fmla="*/ 229 w 1716"/>
                <a:gd name="T61" fmla="*/ 954 h 1261"/>
                <a:gd name="T62" fmla="*/ 154 w 1716"/>
                <a:gd name="T63" fmla="*/ 925 h 1261"/>
                <a:gd name="T64" fmla="*/ 144 w 1716"/>
                <a:gd name="T65" fmla="*/ 897 h 1261"/>
                <a:gd name="T66" fmla="*/ 116 w 1716"/>
                <a:gd name="T67" fmla="*/ 878 h 1261"/>
                <a:gd name="T68" fmla="*/ 88 w 1716"/>
                <a:gd name="T69" fmla="*/ 850 h 1261"/>
                <a:gd name="T70" fmla="*/ 22 w 1716"/>
                <a:gd name="T71" fmla="*/ 812 h 1261"/>
                <a:gd name="T72" fmla="*/ 3 w 1716"/>
                <a:gd name="T73" fmla="*/ 774 h 1261"/>
                <a:gd name="T74" fmla="*/ 41 w 1716"/>
                <a:gd name="T75" fmla="*/ 718 h 1261"/>
                <a:gd name="T76" fmla="*/ 211 w 1716"/>
                <a:gd name="T77" fmla="*/ 557 h 1261"/>
                <a:gd name="T78" fmla="*/ 296 w 1716"/>
                <a:gd name="T79" fmla="*/ 415 h 1261"/>
                <a:gd name="T80" fmla="*/ 390 w 1716"/>
                <a:gd name="T81" fmla="*/ 330 h 1261"/>
                <a:gd name="T82" fmla="*/ 541 w 1716"/>
                <a:gd name="T83" fmla="*/ 151 h 1261"/>
                <a:gd name="T84" fmla="*/ 617 w 1716"/>
                <a:gd name="T85" fmla="*/ 47 h 1261"/>
                <a:gd name="T86" fmla="*/ 711 w 1716"/>
                <a:gd name="T87" fmla="*/ 0 h 1261"/>
                <a:gd name="T88" fmla="*/ 758 w 1716"/>
                <a:gd name="T89" fmla="*/ 9 h 1261"/>
                <a:gd name="T90" fmla="*/ 787 w 1716"/>
                <a:gd name="T91" fmla="*/ 38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ea typeface="ＭＳ Ｐゴシック" charset="0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flipH="1">
              <a:off x="2170" y="2713"/>
              <a:ext cx="715" cy="776"/>
            </a:xfrm>
            <a:custGeom>
              <a:avLst/>
              <a:gdLst>
                <a:gd name="T0" fmla="*/ 75 w 680"/>
                <a:gd name="T1" fmla="*/ 83 h 940"/>
                <a:gd name="T2" fmla="*/ 66 w 680"/>
                <a:gd name="T3" fmla="*/ 206 h 940"/>
                <a:gd name="T4" fmla="*/ 56 w 680"/>
                <a:gd name="T5" fmla="*/ 593 h 940"/>
                <a:gd name="T6" fmla="*/ 0 w 680"/>
                <a:gd name="T7" fmla="*/ 848 h 940"/>
                <a:gd name="T8" fmla="*/ 28 w 680"/>
                <a:gd name="T9" fmla="*/ 858 h 940"/>
                <a:gd name="T10" fmla="*/ 293 w 680"/>
                <a:gd name="T11" fmla="*/ 839 h 940"/>
                <a:gd name="T12" fmla="*/ 302 w 680"/>
                <a:gd name="T13" fmla="*/ 773 h 940"/>
                <a:gd name="T14" fmla="*/ 321 w 680"/>
                <a:gd name="T15" fmla="*/ 688 h 940"/>
                <a:gd name="T16" fmla="*/ 330 w 680"/>
                <a:gd name="T17" fmla="*/ 348 h 940"/>
                <a:gd name="T18" fmla="*/ 340 w 680"/>
                <a:gd name="T19" fmla="*/ 376 h 940"/>
                <a:gd name="T20" fmla="*/ 349 w 680"/>
                <a:gd name="T21" fmla="*/ 471 h 940"/>
                <a:gd name="T22" fmla="*/ 368 w 680"/>
                <a:gd name="T23" fmla="*/ 612 h 940"/>
                <a:gd name="T24" fmla="*/ 377 w 680"/>
                <a:gd name="T25" fmla="*/ 924 h 940"/>
                <a:gd name="T26" fmla="*/ 491 w 680"/>
                <a:gd name="T27" fmla="*/ 905 h 940"/>
                <a:gd name="T28" fmla="*/ 547 w 680"/>
                <a:gd name="T29" fmla="*/ 886 h 940"/>
                <a:gd name="T30" fmla="*/ 680 w 680"/>
                <a:gd name="T31" fmla="*/ 886 h 940"/>
                <a:gd name="T32" fmla="*/ 623 w 680"/>
                <a:gd name="T33" fmla="*/ 659 h 940"/>
                <a:gd name="T34" fmla="*/ 557 w 680"/>
                <a:gd name="T35" fmla="*/ 168 h 940"/>
                <a:gd name="T36" fmla="*/ 481 w 680"/>
                <a:gd name="T37" fmla="*/ 46 h 940"/>
                <a:gd name="T38" fmla="*/ 170 w 680"/>
                <a:gd name="T39" fmla="*/ 27 h 940"/>
                <a:gd name="T40" fmla="*/ 94 w 680"/>
                <a:gd name="T41" fmla="*/ 55 h 940"/>
                <a:gd name="T42" fmla="*/ 75 w 680"/>
                <a:gd name="T43" fmla="*/ 83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flipH="1">
              <a:off x="2633" y="1554"/>
              <a:ext cx="133" cy="33"/>
            </a:xfrm>
            <a:custGeom>
              <a:avLst/>
              <a:gdLst>
                <a:gd name="T0" fmla="*/ 0 w 128"/>
                <a:gd name="T1" fmla="*/ 38 h 38"/>
                <a:gd name="T2" fmla="*/ 64 w 128"/>
                <a:gd name="T3" fmla="*/ 2 h 38"/>
                <a:gd name="T4" fmla="*/ 112 w 128"/>
                <a:gd name="T5" fmla="*/ 6 h 38"/>
                <a:gd name="T6" fmla="*/ 128 w 128"/>
                <a:gd name="T7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flipH="1">
              <a:off x="2373" y="1547"/>
              <a:ext cx="133" cy="31"/>
            </a:xfrm>
            <a:custGeom>
              <a:avLst/>
              <a:gdLst>
                <a:gd name="T0" fmla="*/ 0 w 128"/>
                <a:gd name="T1" fmla="*/ 38 h 38"/>
                <a:gd name="T2" fmla="*/ 64 w 128"/>
                <a:gd name="T3" fmla="*/ 2 h 38"/>
                <a:gd name="T4" fmla="*/ 112 w 128"/>
                <a:gd name="T5" fmla="*/ 6 h 38"/>
                <a:gd name="T6" fmla="*/ 128 w 128"/>
                <a:gd name="T7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>
              <a:off x="2510" y="1857"/>
              <a:ext cx="94" cy="9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flipH="1">
              <a:off x="1940" y="1152"/>
              <a:ext cx="1096" cy="556"/>
            </a:xfrm>
            <a:custGeom>
              <a:avLst/>
              <a:gdLst>
                <a:gd name="T0" fmla="*/ 92 w 1044"/>
                <a:gd name="T1" fmla="*/ 620 h 673"/>
                <a:gd name="T2" fmla="*/ 56 w 1044"/>
                <a:gd name="T3" fmla="*/ 632 h 673"/>
                <a:gd name="T4" fmla="*/ 92 w 1044"/>
                <a:gd name="T5" fmla="*/ 584 h 673"/>
                <a:gd name="T6" fmla="*/ 0 w 1044"/>
                <a:gd name="T7" fmla="*/ 508 h 673"/>
                <a:gd name="T8" fmla="*/ 28 w 1044"/>
                <a:gd name="T9" fmla="*/ 308 h 673"/>
                <a:gd name="T10" fmla="*/ 144 w 1044"/>
                <a:gd name="T11" fmla="*/ 344 h 673"/>
                <a:gd name="T12" fmla="*/ 132 w 1044"/>
                <a:gd name="T13" fmla="*/ 212 h 673"/>
                <a:gd name="T14" fmla="*/ 200 w 1044"/>
                <a:gd name="T15" fmla="*/ 224 h 673"/>
                <a:gd name="T16" fmla="*/ 256 w 1044"/>
                <a:gd name="T17" fmla="*/ 288 h 673"/>
                <a:gd name="T18" fmla="*/ 260 w 1044"/>
                <a:gd name="T19" fmla="*/ 288 h 673"/>
                <a:gd name="T20" fmla="*/ 312 w 1044"/>
                <a:gd name="T21" fmla="*/ 112 h 673"/>
                <a:gd name="T22" fmla="*/ 376 w 1044"/>
                <a:gd name="T23" fmla="*/ 240 h 673"/>
                <a:gd name="T24" fmla="*/ 408 w 1044"/>
                <a:gd name="T25" fmla="*/ 188 h 673"/>
                <a:gd name="T26" fmla="*/ 468 w 1044"/>
                <a:gd name="T27" fmla="*/ 76 h 673"/>
                <a:gd name="T28" fmla="*/ 496 w 1044"/>
                <a:gd name="T29" fmla="*/ 12 h 673"/>
                <a:gd name="T30" fmla="*/ 516 w 1044"/>
                <a:gd name="T31" fmla="*/ 56 h 673"/>
                <a:gd name="T32" fmla="*/ 540 w 1044"/>
                <a:gd name="T33" fmla="*/ 212 h 673"/>
                <a:gd name="T34" fmla="*/ 688 w 1044"/>
                <a:gd name="T35" fmla="*/ 44 h 673"/>
                <a:gd name="T36" fmla="*/ 644 w 1044"/>
                <a:gd name="T37" fmla="*/ 272 h 673"/>
                <a:gd name="T38" fmla="*/ 724 w 1044"/>
                <a:gd name="T39" fmla="*/ 232 h 673"/>
                <a:gd name="T40" fmla="*/ 880 w 1044"/>
                <a:gd name="T41" fmla="*/ 200 h 673"/>
                <a:gd name="T42" fmla="*/ 792 w 1044"/>
                <a:gd name="T43" fmla="*/ 296 h 673"/>
                <a:gd name="T44" fmla="*/ 964 w 1044"/>
                <a:gd name="T45" fmla="*/ 372 h 673"/>
                <a:gd name="T46" fmla="*/ 932 w 1044"/>
                <a:gd name="T47" fmla="*/ 424 h 673"/>
                <a:gd name="T48" fmla="*/ 868 w 1044"/>
                <a:gd name="T49" fmla="*/ 460 h 673"/>
                <a:gd name="T50" fmla="*/ 888 w 1044"/>
                <a:gd name="T51" fmla="*/ 496 h 673"/>
                <a:gd name="T52" fmla="*/ 1044 w 1044"/>
                <a:gd name="T53" fmla="*/ 608 h 673"/>
                <a:gd name="T54" fmla="*/ 904 w 1044"/>
                <a:gd name="T55" fmla="*/ 584 h 673"/>
                <a:gd name="T56" fmla="*/ 892 w 1044"/>
                <a:gd name="T57" fmla="*/ 596 h 673"/>
                <a:gd name="T58" fmla="*/ 916 w 1044"/>
                <a:gd name="T59" fmla="*/ 652 h 673"/>
                <a:gd name="T60" fmla="*/ 932 w 1044"/>
                <a:gd name="T61" fmla="*/ 672 h 673"/>
                <a:gd name="T62" fmla="*/ 856 w 1044"/>
                <a:gd name="T63" fmla="*/ 624 h 673"/>
                <a:gd name="T64" fmla="*/ 800 w 1044"/>
                <a:gd name="T65" fmla="*/ 536 h 673"/>
                <a:gd name="T66" fmla="*/ 680 w 1044"/>
                <a:gd name="T67" fmla="*/ 396 h 673"/>
                <a:gd name="T68" fmla="*/ 452 w 1044"/>
                <a:gd name="T69" fmla="*/ 328 h 673"/>
                <a:gd name="T70" fmla="*/ 328 w 1044"/>
                <a:gd name="T71" fmla="*/ 348 h 673"/>
                <a:gd name="T72" fmla="*/ 208 w 1044"/>
                <a:gd name="T73" fmla="*/ 460 h 673"/>
                <a:gd name="T74" fmla="*/ 156 w 1044"/>
                <a:gd name="T75" fmla="*/ 576 h 673"/>
                <a:gd name="T76" fmla="*/ 140 w 1044"/>
                <a:gd name="T77" fmla="*/ 61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602" y="0"/>
            <a:ext cx="1695047" cy="1695047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1643743" y="2394857"/>
            <a:ext cx="2456770" cy="867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851095"/>
            <a:ext cx="1513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SKIN</a:t>
            </a:r>
            <a:endParaRPr lang="en-GB" sz="4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432300" y="2595151"/>
            <a:ext cx="1685697" cy="7096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04857" y="2003495"/>
            <a:ext cx="2155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MUCUS</a:t>
            </a:r>
            <a:endParaRPr lang="en-GB" sz="4000" dirty="0"/>
          </a:p>
        </p:txBody>
      </p:sp>
      <p:cxnSp>
        <p:nvCxnSpPr>
          <p:cNvPr id="31" name="Straight Arrow Connector 30"/>
          <p:cNvCxnSpPr>
            <a:endCxn id="13" idx="5"/>
          </p:cNvCxnSpPr>
          <p:nvPr/>
        </p:nvCxnSpPr>
        <p:spPr>
          <a:xfrm flipH="1" flipV="1">
            <a:off x="4690618" y="3146346"/>
            <a:ext cx="1694874" cy="1626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55228" y="4616134"/>
            <a:ext cx="2514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TEARS</a:t>
            </a:r>
            <a:endParaRPr lang="en-GB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9525" y="5320195"/>
            <a:ext cx="4090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PREVENTION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26" y="3705835"/>
            <a:ext cx="2977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STOMACH ACID</a:t>
            </a:r>
            <a:endParaRPr lang="en-GB" sz="4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712006" y="4595672"/>
            <a:ext cx="2720294" cy="17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78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Clotting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dirty="0" smtClean="0"/>
              <a:t>When skin is cut – blood vessels in it are severed and start to bleed. </a:t>
            </a:r>
          </a:p>
          <a:p>
            <a:pPr marL="0" indent="0">
              <a:buFont typeface="Arial"/>
              <a:buNone/>
            </a:pPr>
            <a:endParaRPr lang="en-GB" dirty="0"/>
          </a:p>
          <a:p>
            <a:pPr marL="0" indent="0">
              <a:buFont typeface="Arial"/>
              <a:buNone/>
            </a:pPr>
            <a:r>
              <a:rPr lang="en-GB" dirty="0" smtClean="0"/>
              <a:t>Clotting is important:</a:t>
            </a:r>
          </a:p>
          <a:p>
            <a:pPr>
              <a:buFontTx/>
              <a:buChar char="-"/>
            </a:pPr>
            <a:r>
              <a:rPr lang="en-GB" dirty="0" smtClean="0"/>
              <a:t>Prevents blood </a:t>
            </a:r>
            <a:r>
              <a:rPr lang="en-GB" dirty="0" smtClean="0"/>
              <a:t>loss (problem?)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Prevents entry of pathogens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99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Clotting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dirty="0" smtClean="0"/>
              <a:t>Cascade of reactions – each stage a catalyst for the next.</a:t>
            </a:r>
          </a:p>
          <a:p>
            <a:pPr marL="0" indent="0">
              <a:buFont typeface="Arial"/>
              <a:buNone/>
            </a:pPr>
            <a:endParaRPr lang="en-GB" dirty="0"/>
          </a:p>
          <a:p>
            <a:pPr marL="0" indent="0">
              <a:buFont typeface="Arial"/>
              <a:buNone/>
            </a:pPr>
            <a:r>
              <a:rPr lang="en-GB" dirty="0" smtClean="0"/>
              <a:t>Clotting must be closely controlled so it does not happen inside blood vessels.</a:t>
            </a:r>
          </a:p>
          <a:p>
            <a:pPr marL="0" indent="0">
              <a:buFont typeface="Arial"/>
              <a:buNone/>
            </a:pPr>
            <a:endParaRPr lang="en-GB" dirty="0"/>
          </a:p>
          <a:p>
            <a:pPr marL="0" indent="0">
              <a:buFont typeface="Arial"/>
              <a:buNone/>
            </a:pPr>
            <a:r>
              <a:rPr lang="en-GB" dirty="0" smtClean="0"/>
              <a:t>Platelets plug the site that has been cut, then must release clotting agents to trigger the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1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Clotting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/>
              <a:t>Cascade of reactions results in production of the enzyme thrombin. </a:t>
            </a:r>
          </a:p>
          <a:p>
            <a:pPr marL="0" indent="0">
              <a:buFont typeface="Arial"/>
              <a:buNone/>
            </a:pPr>
            <a:endParaRPr lang="en-GB" sz="2800" dirty="0"/>
          </a:p>
          <a:p>
            <a:pPr marL="0" indent="0">
              <a:buFont typeface="Arial"/>
              <a:buNone/>
            </a:pPr>
            <a:r>
              <a:rPr lang="en-GB" sz="2800" dirty="0" smtClean="0"/>
              <a:t>Thrombin converts fibrinogen (soluble protein) into fibrin (insoluble).</a:t>
            </a:r>
          </a:p>
          <a:p>
            <a:pPr marL="0" indent="0">
              <a:buFont typeface="Arial"/>
              <a:buNone/>
            </a:pPr>
            <a:endParaRPr lang="en-GB" sz="2800" dirty="0"/>
          </a:p>
          <a:p>
            <a:pPr marL="0" indent="0">
              <a:buFont typeface="Arial"/>
              <a:buNone/>
            </a:pPr>
            <a:r>
              <a:rPr lang="en-GB" sz="2800" dirty="0" smtClean="0"/>
              <a:t>Fibrin forms a mesh in cuts to trap more platelets and blood cells.</a:t>
            </a:r>
          </a:p>
          <a:p>
            <a:pPr marL="0" indent="0">
              <a:buFont typeface="Arial"/>
              <a:buNone/>
            </a:pPr>
            <a:endParaRPr lang="en-GB" sz="2800" dirty="0"/>
          </a:p>
          <a:p>
            <a:pPr marL="0" indent="0">
              <a:buFont typeface="Arial"/>
              <a:buNone/>
            </a:pPr>
            <a:r>
              <a:rPr lang="en-GB" sz="2800" dirty="0" smtClean="0"/>
              <a:t>When exposed to the air – this clot dries into a scab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3389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488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Clotting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09551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400" dirty="0" smtClean="0"/>
              <a:t>	Cut forms</a:t>
            </a:r>
          </a:p>
          <a:p>
            <a:pPr marL="0" indent="0">
              <a:buFont typeface="Arial"/>
              <a:buNone/>
            </a:pPr>
            <a:endParaRPr lang="en-GB" sz="2400" dirty="0" smtClean="0"/>
          </a:p>
          <a:p>
            <a:pPr marL="0" indent="0">
              <a:buFont typeface="Arial"/>
              <a:buNone/>
            </a:pPr>
            <a:r>
              <a:rPr lang="en-GB" sz="2400" dirty="0" smtClean="0"/>
              <a:t>		Platelets plug site														</a:t>
            </a:r>
          </a:p>
          <a:p>
            <a:pPr marL="0" indent="0">
              <a:buFont typeface="Arial"/>
              <a:buNone/>
            </a:pPr>
            <a:r>
              <a:rPr lang="en-GB" sz="2400" dirty="0" smtClean="0"/>
              <a:t>			Release clotting agent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r>
              <a:rPr lang="en-GB" sz="2400" dirty="0" smtClean="0"/>
              <a:t>				CASCADE OF REACTIONS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r>
              <a:rPr lang="en-GB" sz="2400" dirty="0" smtClean="0"/>
              <a:t>					Thrombin enzyme produced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			</a:t>
            </a:r>
            <a:r>
              <a:rPr lang="en-GB" sz="2400" dirty="0"/>
              <a:t>F</a:t>
            </a:r>
            <a:r>
              <a:rPr lang="en-GB" sz="2400" dirty="0" smtClean="0"/>
              <a:t>ibrinogen broken down into fibrin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					Clot dries into a scab in the air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r>
              <a:rPr lang="en-GB" sz="2400" dirty="0" smtClean="0"/>
              <a:t>						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r>
              <a:rPr lang="en-GB" sz="2400" dirty="0" smtClean="0"/>
              <a:t>				</a:t>
            </a:r>
          </a:p>
        </p:txBody>
      </p:sp>
      <p:pic>
        <p:nvPicPr>
          <p:cNvPr id="4" name="Picture 3" descr="resized_225x217_skinned20knee20cartoon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941" y="1095517"/>
            <a:ext cx="2575859" cy="2484273"/>
          </a:xfrm>
          <a:prstGeom prst="rect">
            <a:avLst/>
          </a:prstGeom>
        </p:spPr>
      </p:pic>
      <p:pic>
        <p:nvPicPr>
          <p:cNvPr id="5" name="Picture 4" descr="sca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1" y="4265389"/>
            <a:ext cx="2328177" cy="22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9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4826"/>
          </a:xfrm>
          <a:solidFill>
            <a:srgbClr val="FF27E7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Starter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72" y="624827"/>
            <a:ext cx="8889188" cy="5207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Task: 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atch up these key words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672" y="1145602"/>
            <a:ext cx="88891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Antigen</a:t>
            </a:r>
          </a:p>
          <a:p>
            <a:endParaRPr lang="en-US" sz="2400" dirty="0" smtClean="0"/>
          </a:p>
          <a:p>
            <a:r>
              <a:rPr lang="en-US" sz="2400" dirty="0" smtClean="0"/>
              <a:t>Microbe</a:t>
            </a:r>
          </a:p>
          <a:p>
            <a:endParaRPr lang="en-US" sz="2400" dirty="0" smtClean="0"/>
          </a:p>
          <a:p>
            <a:r>
              <a:rPr lang="en-US" sz="2400" dirty="0" smtClean="0"/>
              <a:t>Pathogen</a:t>
            </a:r>
          </a:p>
          <a:p>
            <a:endParaRPr lang="en-US" sz="2400" dirty="0" smtClean="0"/>
          </a:p>
          <a:p>
            <a:r>
              <a:rPr lang="en-US" sz="2400" dirty="0" smtClean="0"/>
              <a:t>Immune system</a:t>
            </a:r>
          </a:p>
          <a:p>
            <a:endParaRPr lang="en-US" sz="2400" dirty="0" smtClean="0"/>
          </a:p>
          <a:p>
            <a:r>
              <a:rPr lang="en-US" sz="2400" dirty="0" smtClean="0"/>
              <a:t>Disease</a:t>
            </a:r>
          </a:p>
          <a:p>
            <a:endParaRPr lang="en-US" sz="2400" dirty="0" smtClean="0"/>
          </a:p>
          <a:p>
            <a:r>
              <a:rPr lang="en-US" sz="2400" dirty="0" smtClean="0"/>
              <a:t>Immunity</a:t>
            </a:r>
          </a:p>
          <a:p>
            <a:endParaRPr lang="en-US" sz="2400" dirty="0" smtClean="0"/>
          </a:p>
          <a:p>
            <a:r>
              <a:rPr lang="en-US" sz="2400" dirty="0" smtClean="0"/>
              <a:t>Vaccine</a:t>
            </a:r>
          </a:p>
          <a:p>
            <a:endParaRPr lang="en-US" sz="2400" dirty="0" smtClean="0"/>
          </a:p>
          <a:p>
            <a:r>
              <a:rPr lang="en-US" sz="2400" dirty="0" smtClean="0"/>
              <a:t>Antibody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89734" y="1177820"/>
            <a:ext cx="565426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microorganism that causes disease</a:t>
            </a:r>
          </a:p>
          <a:p>
            <a:endParaRPr lang="en-US" sz="2000" dirty="0"/>
          </a:p>
          <a:p>
            <a:r>
              <a:rPr lang="en-US" sz="2000" dirty="0" smtClean="0"/>
              <a:t>A foreign molecule that provides an immune response</a:t>
            </a:r>
          </a:p>
          <a:p>
            <a:endParaRPr lang="en-US" sz="2000" dirty="0"/>
          </a:p>
          <a:p>
            <a:r>
              <a:rPr lang="en-US" sz="2000" dirty="0" smtClean="0"/>
              <a:t>Proteins in the blood that detect and destroy pathogens</a:t>
            </a:r>
          </a:p>
          <a:p>
            <a:endParaRPr lang="en-US" sz="2000" dirty="0"/>
          </a:p>
          <a:p>
            <a:r>
              <a:rPr lang="en-US" sz="2000" dirty="0" smtClean="0"/>
              <a:t>A microorganism (bacteria)</a:t>
            </a:r>
          </a:p>
          <a:p>
            <a:endParaRPr lang="en-US" sz="2000" dirty="0"/>
          </a:p>
          <a:p>
            <a:r>
              <a:rPr lang="en-US" sz="2000" dirty="0" smtClean="0"/>
              <a:t>A system that protects the body</a:t>
            </a:r>
          </a:p>
          <a:p>
            <a:endParaRPr lang="en-US" sz="2000" dirty="0"/>
          </a:p>
          <a:p>
            <a:r>
              <a:rPr lang="en-US" sz="2000" dirty="0" smtClean="0"/>
              <a:t>A disorder of function</a:t>
            </a:r>
          </a:p>
          <a:p>
            <a:endParaRPr lang="en-US" sz="2000" dirty="0"/>
          </a:p>
          <a:p>
            <a:r>
              <a:rPr lang="en-US" sz="2000" dirty="0" smtClean="0"/>
              <a:t>A substance used to provide immunity</a:t>
            </a:r>
          </a:p>
          <a:p>
            <a:endParaRPr lang="en-US" sz="2000" dirty="0"/>
          </a:p>
          <a:p>
            <a:r>
              <a:rPr lang="en-US" sz="2000" dirty="0" smtClean="0"/>
              <a:t>The ability to resist a particular toxin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226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413</Words>
  <Application>Microsoft Macintosh PowerPoint</Application>
  <PresentationFormat>On-screen Show (4:3)</PresentationFormat>
  <Paragraphs>146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6.3 – Defense against infectious disease  Primary Defence</vt:lpstr>
      <vt:lpstr>PowerPoint Presentation</vt:lpstr>
      <vt:lpstr>Microbes</vt:lpstr>
      <vt:lpstr>First line of defence</vt:lpstr>
      <vt:lpstr>Clotting</vt:lpstr>
      <vt:lpstr>Clotting</vt:lpstr>
      <vt:lpstr>Clotting</vt:lpstr>
      <vt:lpstr>Clotting</vt:lpstr>
      <vt:lpstr>Starter</vt:lpstr>
      <vt:lpstr>Starter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Defense against infectious diseases</dc:title>
  <dc:creator>Jennifer</dc:creator>
  <cp:lastModifiedBy>Thomas Kitwood</cp:lastModifiedBy>
  <cp:revision>43</cp:revision>
  <dcterms:created xsi:type="dcterms:W3CDTF">2015-09-11T04:21:15Z</dcterms:created>
  <dcterms:modified xsi:type="dcterms:W3CDTF">2016-09-13T05:56:07Z</dcterms:modified>
</cp:coreProperties>
</file>