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79" r:id="rId5"/>
    <p:sldId id="262" r:id="rId6"/>
    <p:sldId id="264" r:id="rId7"/>
    <p:sldId id="281" r:id="rId8"/>
    <p:sldId id="284" r:id="rId9"/>
    <p:sldId id="265" r:id="rId10"/>
    <p:sldId id="285" r:id="rId11"/>
    <p:sldId id="270" r:id="rId12"/>
    <p:sldId id="280" r:id="rId13"/>
    <p:sldId id="286" r:id="rId14"/>
    <p:sldId id="267" r:id="rId15"/>
    <p:sldId id="268" r:id="rId16"/>
    <p:sldId id="287" r:id="rId17"/>
    <p:sldId id="282" r:id="rId18"/>
    <p:sldId id="283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1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1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3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0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2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1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8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59F5-B66C-8A4C-87AE-6E2D20A71E02}" type="datetimeFigureOut">
              <a:rPr lang="en-US" smtClean="0"/>
              <a:t>3/4/17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90B9-E388-1F42-B1DA-78D05530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hyperlink" Target="https://www.youtube.com/watch?v=Edcz_MzM5qc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s://www.youtube.com/watch?v=DpwEf5Ibr5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9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5.4 Cladistics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507998"/>
            <a:ext cx="4611077" cy="6350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Understanding:</a:t>
            </a:r>
          </a:p>
          <a:p>
            <a:pPr>
              <a:buFontTx/>
              <a:buChar char="-"/>
            </a:pPr>
            <a:r>
              <a:rPr lang="en-US" sz="1600" dirty="0" smtClean="0"/>
              <a:t>A clade is a group of organisms that have evolved form the same ancestor</a:t>
            </a:r>
          </a:p>
          <a:p>
            <a:pPr>
              <a:buFontTx/>
              <a:buChar char="-"/>
            </a:pPr>
            <a:r>
              <a:rPr lang="en-US" sz="1600" dirty="0" smtClean="0"/>
              <a:t>Evidence for which species are part of a clade can be obtained from the base sequences of a gene or the corresponding amino acid sequence of a protein</a:t>
            </a:r>
          </a:p>
          <a:p>
            <a:pPr>
              <a:buFontTx/>
              <a:buChar char="-"/>
            </a:pPr>
            <a:r>
              <a:rPr lang="en-US" sz="1600" dirty="0" smtClean="0"/>
              <a:t>Sequence differences accumulate gradually so there is a positive correlation between the number of differences between two species and the time since they diverged from a common ancestor</a:t>
            </a:r>
          </a:p>
          <a:p>
            <a:pPr>
              <a:buFontTx/>
              <a:buChar char="-"/>
            </a:pPr>
            <a:r>
              <a:rPr lang="en-US" sz="1600" dirty="0" smtClean="0"/>
              <a:t>Traits can be analogous or homologous</a:t>
            </a:r>
          </a:p>
          <a:p>
            <a:pPr>
              <a:buFontTx/>
              <a:buChar char="-"/>
            </a:pPr>
            <a:r>
              <a:rPr lang="en-US" sz="1600" dirty="0" smtClean="0"/>
              <a:t>Cladograms are tree diagrams that show the most probably sequence of divergence in clades</a:t>
            </a:r>
          </a:p>
          <a:p>
            <a:pPr>
              <a:buFontTx/>
              <a:buChar char="-"/>
            </a:pPr>
            <a:r>
              <a:rPr lang="en-US" sz="1600" dirty="0" smtClean="0"/>
              <a:t>Evidence from cladistics has shown that classifications of some groups based on structure did not correspond with the evolutionary origins of a group of species.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84616" y="19536"/>
            <a:ext cx="4122615" cy="1602156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Nature of science:</a:t>
            </a:r>
            <a:endParaRPr lang="en-US" sz="1600" b="1" dirty="0"/>
          </a:p>
          <a:p>
            <a:pPr>
              <a:buFontTx/>
              <a:buChar char="-"/>
            </a:pPr>
            <a:r>
              <a:rPr lang="en-US" sz="1600" dirty="0" smtClean="0"/>
              <a:t>Falsification of theories with one theory being superseded by another: plant families have been reclassified as a result of evidence from cladistics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84616" y="1808302"/>
            <a:ext cx="4122615" cy="2238766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Applications</a:t>
            </a:r>
          </a:p>
          <a:p>
            <a:pPr>
              <a:buFontTx/>
              <a:buChar char="-"/>
            </a:pPr>
            <a:r>
              <a:rPr lang="en-US" sz="1600" dirty="0" smtClean="0"/>
              <a:t>Cladograms including humans and other primates</a:t>
            </a:r>
          </a:p>
          <a:p>
            <a:pPr>
              <a:buFontTx/>
              <a:buChar char="-"/>
            </a:pPr>
            <a:r>
              <a:rPr lang="en-US" sz="1600" dirty="0" smtClean="0"/>
              <a:t>Reclassification of the figwort family using evidence from cladistics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84616" y="4285436"/>
            <a:ext cx="4122615" cy="1735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b="1" dirty="0" smtClean="0"/>
              <a:t>Skills</a:t>
            </a:r>
          </a:p>
          <a:p>
            <a:pPr>
              <a:buFontTx/>
              <a:buChar char="-"/>
            </a:pPr>
            <a:r>
              <a:rPr lang="en-US" sz="1600" dirty="0" smtClean="0"/>
              <a:t>Analysis of </a:t>
            </a:r>
            <a:r>
              <a:rPr lang="en-US" sz="1600" dirty="0" err="1" smtClean="0"/>
              <a:t>cladograms</a:t>
            </a:r>
            <a:r>
              <a:rPr lang="en-US" sz="1600" dirty="0" smtClean="0"/>
              <a:t> to deduce evolutionary relationships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221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417" r="12178"/>
          <a:stretch/>
        </p:blipFill>
        <p:spPr>
          <a:xfrm rot="5400000">
            <a:off x="1456050" y="-1247388"/>
            <a:ext cx="5732728" cy="9265185"/>
          </a:xfrm>
        </p:spPr>
      </p:pic>
    </p:spTree>
    <p:extLst>
      <p:ext uri="{BB962C8B-B14F-4D97-AF65-F5344CB8AC3E}">
        <p14:creationId xmlns:p14="http://schemas.microsoft.com/office/powerpoint/2010/main" val="41714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26" y="1417638"/>
            <a:ext cx="8818374" cy="15290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Nodes = branching points </a:t>
            </a:r>
          </a:p>
          <a:p>
            <a:pPr marL="0" indent="0">
              <a:buNone/>
            </a:pPr>
            <a:r>
              <a:rPr lang="en-US" sz="2400" dirty="0" smtClean="0"/>
              <a:t>(usually splits into two, but can be three or more)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node represents ancestral species. Modern </a:t>
            </a:r>
            <a:r>
              <a:rPr lang="en-US" sz="2400" dirty="0" err="1" smtClean="0"/>
              <a:t>cladograms</a:t>
            </a:r>
            <a:r>
              <a:rPr lang="en-US" sz="2400" dirty="0" smtClean="0"/>
              <a:t> based on DNA/AA sequences. Old ones based on fossil record. Very often they match. Sometimes they don’t and need to be changed.</a:t>
            </a:r>
          </a:p>
        </p:txBody>
      </p:sp>
      <p:pic>
        <p:nvPicPr>
          <p:cNvPr id="4" name="Picture 3" descr="cladogra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49" y="2946701"/>
            <a:ext cx="6085765" cy="39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>
          <a:xfrm>
            <a:off x="-340586" y="925843"/>
            <a:ext cx="9950231" cy="5472244"/>
          </a:xfrm>
        </p:spPr>
      </p:pic>
    </p:spTree>
    <p:extLst>
      <p:ext uri="{BB962C8B-B14F-4D97-AF65-F5344CB8AC3E}">
        <p14:creationId xmlns:p14="http://schemas.microsoft.com/office/powerpoint/2010/main" val="29445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are organisms put in clades?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DNA/AA sequences (molecular phylogeny</a:t>
            </a:r>
          </a:p>
          <a:p>
            <a:r>
              <a:rPr lang="en-US" sz="2800" dirty="0" smtClean="0"/>
              <a:t>Homologous traits</a:t>
            </a:r>
          </a:p>
          <a:p>
            <a:endParaRPr lang="en-US" sz="2800" dirty="0" smtClean="0"/>
          </a:p>
          <a:p>
            <a:r>
              <a:rPr lang="en-US" sz="2800" dirty="0" smtClean="0"/>
              <a:t>Analogous traits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097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Homologous traits: </a:t>
            </a:r>
          </a:p>
          <a:p>
            <a:pPr>
              <a:buFontTx/>
              <a:buChar char="-"/>
            </a:pPr>
            <a:r>
              <a:rPr lang="en-US" dirty="0" smtClean="0"/>
              <a:t>Similar traits due to similar ancestry.</a:t>
            </a:r>
          </a:p>
          <a:p>
            <a:pPr>
              <a:buFontTx/>
              <a:buChar char="-"/>
            </a:pPr>
            <a:r>
              <a:rPr lang="en-US" dirty="0" smtClean="0"/>
              <a:t>Pentadactyl limb/vertebrate forearm</a:t>
            </a:r>
            <a:endParaRPr lang="en-US" dirty="0"/>
          </a:p>
        </p:txBody>
      </p:sp>
      <p:pic>
        <p:nvPicPr>
          <p:cNvPr id="6" name="Picture 5" descr="83445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403600"/>
            <a:ext cx="7152217" cy="34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4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Analogous Traits:</a:t>
            </a:r>
          </a:p>
          <a:p>
            <a:pPr>
              <a:buFontTx/>
              <a:buChar char="-"/>
            </a:pPr>
            <a:r>
              <a:rPr lang="en-US" dirty="0" smtClean="0"/>
              <a:t>Similar due to convergent evolution</a:t>
            </a:r>
          </a:p>
          <a:p>
            <a:pPr>
              <a:buFontTx/>
              <a:buChar char="-"/>
            </a:pPr>
            <a:r>
              <a:rPr lang="en-US" dirty="0" smtClean="0"/>
              <a:t>Evolved independently from different common ancestors</a:t>
            </a:r>
            <a:endParaRPr lang="en-US" dirty="0"/>
          </a:p>
        </p:txBody>
      </p:sp>
      <p:pic>
        <p:nvPicPr>
          <p:cNvPr id="7" name="Picture 6" descr="image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3887788"/>
            <a:ext cx="4933950" cy="2238375"/>
          </a:xfrm>
          <a:prstGeom prst="rect">
            <a:avLst/>
          </a:prstGeom>
        </p:spPr>
      </p:pic>
      <p:pic>
        <p:nvPicPr>
          <p:cNvPr id="8" name="Picture 7" descr="SharkDolphin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3606800"/>
            <a:ext cx="43180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26000" y="14139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Homolgy v Analogy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99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97" r="27555"/>
          <a:stretch/>
        </p:blipFill>
        <p:spPr>
          <a:xfrm rot="5400000">
            <a:off x="1792011" y="-2126073"/>
            <a:ext cx="5455964" cy="9248017"/>
          </a:xfrm>
        </p:spPr>
      </p:pic>
      <p:sp>
        <p:nvSpPr>
          <p:cNvPr id="5" name="TextBox 4"/>
          <p:cNvSpPr txBox="1"/>
          <p:nvPr/>
        </p:nvSpPr>
        <p:spPr>
          <a:xfrm>
            <a:off x="732660" y="5242198"/>
            <a:ext cx="70498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Primitive characteristics </a:t>
            </a:r>
            <a:r>
              <a:rPr lang="en-US" sz="2400" dirty="0" smtClean="0"/>
              <a:t>– same structure and function evolved at the start of a clade</a:t>
            </a:r>
          </a:p>
          <a:p>
            <a:r>
              <a:rPr lang="en-US" sz="2400" b="1" u="sng" dirty="0" smtClean="0"/>
              <a:t>Derived characteristics </a:t>
            </a:r>
            <a:r>
              <a:rPr lang="en-US" sz="2400" dirty="0" smtClean="0"/>
              <a:t>- </a:t>
            </a:r>
            <a:r>
              <a:rPr lang="en-US" sz="2400" dirty="0"/>
              <a:t>same structure and function evolved </a:t>
            </a:r>
            <a:r>
              <a:rPr lang="en-US" sz="2400" dirty="0" smtClean="0"/>
              <a:t>later in the clade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3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86" r="29204"/>
          <a:stretch/>
        </p:blipFill>
        <p:spPr>
          <a:xfrm rot="5400000">
            <a:off x="1165114" y="-1327914"/>
            <a:ext cx="7020804" cy="9351028"/>
          </a:xfrm>
        </p:spPr>
      </p:pic>
    </p:spTree>
    <p:extLst>
      <p:ext uri="{BB962C8B-B14F-4D97-AF65-F5344CB8AC3E}">
        <p14:creationId xmlns:p14="http://schemas.microsoft.com/office/powerpoint/2010/main" val="258786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526" r="2868"/>
          <a:stretch/>
        </p:blipFill>
        <p:spPr>
          <a:xfrm rot="5400000">
            <a:off x="3155737" y="-1153066"/>
            <a:ext cx="3222199" cy="8754327"/>
          </a:xfrm>
        </p:spPr>
      </p:pic>
    </p:spTree>
    <p:extLst>
      <p:ext uri="{BB962C8B-B14F-4D97-AF65-F5344CB8AC3E}">
        <p14:creationId xmlns:p14="http://schemas.microsoft.com/office/powerpoint/2010/main" val="23422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Tree diagram based on similarities and differences between the species in a clade.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Base sequences/amino acid sequences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Principle of parsimony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Computer programs calculate how species in a clade could have evolved with the smallest number of changes of base/amino acid sequences</a:t>
            </a:r>
          </a:p>
          <a:p>
            <a:pPr>
              <a:buFontTx/>
              <a:buChar char="-"/>
            </a:pPr>
            <a:r>
              <a:rPr lang="en-US" dirty="0" smtClean="0"/>
              <a:t>Does not prove how a clade actually evolved – but shows the most probable sequence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2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Clades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Group of organisms that have evolved from a common ancestor</a:t>
            </a:r>
            <a:endParaRPr lang="en-US" dirty="0"/>
          </a:p>
        </p:txBody>
      </p:sp>
      <p:pic>
        <p:nvPicPr>
          <p:cNvPr id="4" name="Picture 3" descr="2000px-Clade-grade_II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6467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Humans, chimpanzees and bonobos are closely related</a:t>
            </a:r>
          </a:p>
        </p:txBody>
      </p:sp>
      <p:pic>
        <p:nvPicPr>
          <p:cNvPr id="5" name="Picture 4" descr="03-bonobo-aka-pygmy-chimpanzee-6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32" y="3616251"/>
            <a:ext cx="3691467" cy="2462815"/>
          </a:xfrm>
          <a:prstGeom prst="rect">
            <a:avLst/>
          </a:prstGeom>
        </p:spPr>
      </p:pic>
      <p:pic>
        <p:nvPicPr>
          <p:cNvPr id="6" name="Picture 5" descr="hooting-chi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66" y="3595571"/>
            <a:ext cx="3105126" cy="2483495"/>
          </a:xfrm>
          <a:prstGeom prst="rect">
            <a:avLst/>
          </a:prstGeom>
        </p:spPr>
      </p:pic>
      <p:pic>
        <p:nvPicPr>
          <p:cNvPr id="7" name="Picture 6" descr="img_09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2044"/>
            <a:ext cx="2929467" cy="39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0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Cladograms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Genomes have been sequenced giving strong evidence for a </a:t>
            </a:r>
            <a:r>
              <a:rPr lang="en-US" dirty="0" err="1" smtClean="0"/>
              <a:t>cladogram</a:t>
            </a:r>
            <a:r>
              <a:rPr lang="en-US" dirty="0" smtClean="0"/>
              <a:t>. </a:t>
            </a:r>
          </a:p>
        </p:txBody>
      </p:sp>
      <p:pic>
        <p:nvPicPr>
          <p:cNvPr id="4" name="Picture 3" descr="ASclad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5791200" cy="4013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960532" y="2997200"/>
            <a:ext cx="3335867" cy="40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5MYA human-chimpanzee/bonobo split</a:t>
            </a:r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 algn="ctr">
              <a:buFont typeface="Arial"/>
              <a:buNone/>
            </a:pPr>
            <a:r>
              <a:rPr lang="en-US" dirty="0" smtClean="0"/>
              <a:t>1MYA Chimpanzee-bonobo split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34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Using base sequences only became possible at the end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Sequence data and computer software not available to analyse sequences.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Cladistics = </a:t>
            </a:r>
            <a:r>
              <a:rPr lang="en-US" dirty="0" smtClean="0"/>
              <a:t>creating clades using sequences </a:t>
            </a:r>
          </a:p>
        </p:txBody>
      </p:sp>
    </p:spTree>
    <p:extLst>
      <p:ext uri="{BB962C8B-B14F-4D97-AF65-F5344CB8AC3E}">
        <p14:creationId xmlns:p14="http://schemas.microsoft.com/office/powerpoint/2010/main" val="929405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Caused revolutions in classification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Morphology does not always match evolutionary origins of groups of species</a:t>
            </a:r>
          </a:p>
          <a:p>
            <a:pPr marL="0" indent="0" algn="ctr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dirty="0" smtClean="0"/>
              <a:t>Groups split</a:t>
            </a:r>
          </a:p>
          <a:p>
            <a:pPr algn="ctr">
              <a:buFontTx/>
              <a:buChar char="-"/>
            </a:pPr>
            <a:r>
              <a:rPr lang="en-US" dirty="0" smtClean="0"/>
              <a:t>Groups merged </a:t>
            </a:r>
          </a:p>
          <a:p>
            <a:pPr algn="ctr">
              <a:buFontTx/>
              <a:buChar char="-"/>
            </a:pPr>
            <a:r>
              <a:rPr lang="en-US" dirty="0" smtClean="0"/>
              <a:t>Species transferred to different groups</a:t>
            </a:r>
          </a:p>
        </p:txBody>
      </p:sp>
    </p:spTree>
    <p:extLst>
      <p:ext uri="{BB962C8B-B14F-4D97-AF65-F5344CB8AC3E}">
        <p14:creationId xmlns:p14="http://schemas.microsoft.com/office/powerpoint/2010/main" val="2532480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Figwort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One of the hundreds of families of angiosperms</a:t>
            </a:r>
          </a:p>
        </p:txBody>
      </p:sp>
      <p:pic>
        <p:nvPicPr>
          <p:cNvPr id="4" name="Picture 3" descr="100727-182036_30402 (Small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96" y="2235200"/>
            <a:ext cx="3324803" cy="2218267"/>
          </a:xfrm>
          <a:prstGeom prst="rect">
            <a:avLst/>
          </a:prstGeom>
        </p:spPr>
      </p:pic>
      <p:pic>
        <p:nvPicPr>
          <p:cNvPr id="5" name="Picture 4" descr="5879088400_7c7873670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96" y="3710838"/>
            <a:ext cx="3251200" cy="3147162"/>
          </a:xfrm>
          <a:prstGeom prst="rect">
            <a:avLst/>
          </a:prstGeom>
        </p:spPr>
      </p:pic>
      <p:pic>
        <p:nvPicPr>
          <p:cNvPr id="6" name="Picture 5" descr="PEPA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597" y="2235200"/>
            <a:ext cx="4439093" cy="26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2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Figwort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Included 16 genera originally based on morphology</a:t>
            </a:r>
          </a:p>
          <a:p>
            <a:pPr marL="0" indent="0" algn="ctr">
              <a:buNone/>
            </a:pPr>
            <a:r>
              <a:rPr lang="en-US" dirty="0" smtClean="0"/>
              <a:t>Grew to 275 genera with 5000+ species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Recently investigated evolutionary origins using cladistics…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Found species in figwort family were not a true clade and had been incorrectly put into the same family. (Many differences between base sequences)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2169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Figwort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small families were merged </a:t>
            </a:r>
          </a:p>
          <a:p>
            <a:r>
              <a:rPr lang="en-US" dirty="0" smtClean="0"/>
              <a:t>50 genera moved to plantain family</a:t>
            </a:r>
          </a:p>
          <a:p>
            <a:r>
              <a:rPr lang="en-US" dirty="0" smtClean="0"/>
              <a:t>12 genera moved to </a:t>
            </a:r>
            <a:r>
              <a:rPr lang="en-US" dirty="0" err="1" smtClean="0"/>
              <a:t>boomrape</a:t>
            </a:r>
            <a:r>
              <a:rPr lang="en-US" dirty="0" smtClean="0"/>
              <a:t> family</a:t>
            </a:r>
          </a:p>
          <a:p>
            <a:r>
              <a:rPr lang="en-US" dirty="0" smtClean="0"/>
              <a:t>13 genera moved to a newly created family</a:t>
            </a:r>
          </a:p>
          <a:p>
            <a:r>
              <a:rPr lang="en-US" dirty="0" smtClean="0"/>
              <a:t>2 genera moved to another newly created family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Less than half of the species have been retained in the family </a:t>
            </a:r>
          </a:p>
          <a:p>
            <a:pPr marL="0" indent="0">
              <a:buNone/>
            </a:pPr>
            <a:r>
              <a:rPr lang="en-US" dirty="0" smtClean="0"/>
              <a:t>Was the 8</a:t>
            </a:r>
            <a:r>
              <a:rPr lang="en-US" baseline="30000" dirty="0" smtClean="0"/>
              <a:t>th</a:t>
            </a:r>
            <a:r>
              <a:rPr lang="en-US" dirty="0" smtClean="0"/>
              <a:t> largest family, not the 36</a:t>
            </a:r>
            <a:r>
              <a:rPr lang="en-US" baseline="30000" dirty="0" smtClean="0"/>
              <a:t>th</a:t>
            </a:r>
            <a:r>
              <a:rPr lang="en-US" dirty="0" smtClean="0"/>
              <a:t> largest among angiosperms</a:t>
            </a:r>
          </a:p>
        </p:txBody>
      </p:sp>
    </p:spTree>
    <p:extLst>
      <p:ext uri="{BB962C8B-B14F-4D97-AF65-F5344CB8AC3E}">
        <p14:creationId xmlns:p14="http://schemas.microsoft.com/office/powerpoint/2010/main" val="229151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Clades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6375" y="1600200"/>
            <a:ext cx="9525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Species evolve over time to from a new species</a:t>
            </a:r>
          </a:p>
          <a:p>
            <a:pPr marL="0" indent="0" algn="ctr">
              <a:buNone/>
            </a:pPr>
            <a:r>
              <a:rPr lang="en-US" sz="2800" dirty="0" smtClean="0"/>
              <a:t>Happens repeatedly so many groups of species have derived from one common ancestor</a:t>
            </a:r>
            <a:endParaRPr lang="en-US" sz="2800" dirty="0"/>
          </a:p>
        </p:txBody>
      </p:sp>
      <p:pic>
        <p:nvPicPr>
          <p:cNvPr id="4" name="Picture 3" descr="2000px-Clade-grade_II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5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13262" r="-13262"/>
          <a:stretch>
            <a:fillRect/>
          </a:stretch>
        </p:blipFill>
        <p:spPr>
          <a:xfrm>
            <a:off x="1139825" y="274638"/>
            <a:ext cx="6337300" cy="3485271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3933825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US" sz="2800" dirty="0" smtClean="0"/>
              <a:t>Include all species that are alive today</a:t>
            </a:r>
          </a:p>
          <a:p>
            <a:pPr marL="514350" indent="-514350">
              <a:buFont typeface="Arial"/>
              <a:buAutoNum type="arabicPeriod"/>
            </a:pPr>
            <a:r>
              <a:rPr lang="en-US" sz="2800" dirty="0" smtClean="0"/>
              <a:t>Include the common ancestral species</a:t>
            </a:r>
          </a:p>
          <a:p>
            <a:pPr marL="514350" indent="-514350">
              <a:buFont typeface="Arial"/>
              <a:buAutoNum type="arabicPeriod"/>
            </a:pPr>
            <a:r>
              <a:rPr lang="en-US" sz="2800" dirty="0" smtClean="0"/>
              <a:t>Species that did evolve from the ancestral species but became extinct</a:t>
            </a:r>
          </a:p>
          <a:p>
            <a:pPr marL="0" indent="0">
              <a:buFont typeface="Arial"/>
              <a:buNone/>
            </a:pPr>
            <a:r>
              <a:rPr lang="en-US" sz="2800" dirty="0" smtClean="0"/>
              <a:t>4. Can be very large and contain thousands of   	species. Can be very small with just a few.</a:t>
            </a:r>
          </a:p>
          <a:p>
            <a:pPr marL="514350" indent="-514350">
              <a:buFont typeface="Arial"/>
              <a:buAutoNum type="arabicPeriod"/>
            </a:pPr>
            <a:endParaRPr lang="en-US" sz="2800" dirty="0" smtClean="0"/>
          </a:p>
          <a:p>
            <a:pPr marL="514350" indent="-514350">
              <a:buFont typeface="Arial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707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Clades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 can also have a clade within a clade</a:t>
            </a:r>
            <a:endParaRPr lang="en-US" dirty="0"/>
          </a:p>
        </p:txBody>
      </p:sp>
      <p:pic>
        <p:nvPicPr>
          <p:cNvPr id="5" name="Picture 4" descr="clade_highlights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" y="2840225"/>
            <a:ext cx="9145314" cy="38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8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Identifying members of a clade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Not always obvious. How would you decide which clade an organism belongs to?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base sequences of genes, or amino acid sequences of proteins.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Those with recent common ancestors will have little differences in base/amino acid sequences – </a:t>
            </a:r>
            <a:r>
              <a:rPr lang="en-US" b="1" u="sng" dirty="0" smtClean="0">
                <a:solidFill>
                  <a:srgbClr val="FF0000"/>
                </a:solidFill>
              </a:rPr>
              <a:t>molecular phylogeny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9" y="2250878"/>
            <a:ext cx="9004388" cy="27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9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0559" b="-105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216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262" t="3424" r="23254" b="947"/>
          <a:stretch/>
        </p:blipFill>
        <p:spPr>
          <a:xfrm rot="5400000">
            <a:off x="2724668" y="2410045"/>
            <a:ext cx="3209635" cy="56862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617" r="37543"/>
          <a:stretch/>
        </p:blipFill>
        <p:spPr>
          <a:xfrm rot="5400000">
            <a:off x="3484203" y="-1671294"/>
            <a:ext cx="2100291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592" y="2968566"/>
            <a:ext cx="798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a </a:t>
            </a:r>
            <a:r>
              <a:rPr lang="en-US" dirty="0" err="1" smtClean="0"/>
              <a:t>cladogram</a:t>
            </a:r>
            <a:r>
              <a:rPr lang="en-US" dirty="0" smtClean="0"/>
              <a:t> to show the evolutionary history of these 4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83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Molecular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Mutations cause differences in base sequences.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Mutations accumulate gradually over time.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Use mutations as a molecular clock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Number of differences in sequence can be used to deduce how long ago a species split from a common ancestor</a:t>
            </a:r>
            <a:endParaRPr lang="en-US" dirty="0"/>
          </a:p>
        </p:txBody>
      </p:sp>
      <p:pic>
        <p:nvPicPr>
          <p:cNvPr id="4" name="Picture 3" descr="depositphotos_6497124-cartoon-red-alarm-c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33" y="1"/>
            <a:ext cx="1507066" cy="1507066"/>
          </a:xfrm>
          <a:prstGeom prst="rect">
            <a:avLst/>
          </a:prstGeom>
        </p:spPr>
      </p:pic>
      <p:pic>
        <p:nvPicPr>
          <p:cNvPr id="5" name="Picture 4" descr="depositphotos_6497124-cartoon-red-alarm-cl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7066" cy="15070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5987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Molecular clocks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8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757</Words>
  <Application>Microsoft Macintosh PowerPoint</Application>
  <PresentationFormat>On-screen Show (4:3)</PresentationFormat>
  <Paragraphs>118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5.4 Cladistics</vt:lpstr>
      <vt:lpstr>Clades</vt:lpstr>
      <vt:lpstr>Clades</vt:lpstr>
      <vt:lpstr>PowerPoint Presentation</vt:lpstr>
      <vt:lpstr>Clades</vt:lpstr>
      <vt:lpstr>Identifying members of a clade</vt:lpstr>
      <vt:lpstr>PowerPoint Presentation</vt:lpstr>
      <vt:lpstr>PowerPoint Presentation</vt:lpstr>
      <vt:lpstr>Molecular clocks</vt:lpstr>
      <vt:lpstr>PowerPoint Presentation</vt:lpstr>
      <vt:lpstr>Cladograms</vt:lpstr>
      <vt:lpstr>PowerPoint Presentation</vt:lpstr>
      <vt:lpstr>How are organisms put in clades?</vt:lpstr>
      <vt:lpstr>Traits</vt:lpstr>
      <vt:lpstr>Traits</vt:lpstr>
      <vt:lpstr>PowerPoint Presentation</vt:lpstr>
      <vt:lpstr>PowerPoint Presentation</vt:lpstr>
      <vt:lpstr>PowerPoint Presentation</vt:lpstr>
      <vt:lpstr>Cladograms</vt:lpstr>
      <vt:lpstr>Cladograms</vt:lpstr>
      <vt:lpstr>Cladograms</vt:lpstr>
      <vt:lpstr>Technology</vt:lpstr>
      <vt:lpstr>Technology</vt:lpstr>
      <vt:lpstr>Figwort Family</vt:lpstr>
      <vt:lpstr>Figwort Family</vt:lpstr>
      <vt:lpstr>Figwort Family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Thomas Kitwood</cp:lastModifiedBy>
  <cp:revision>71</cp:revision>
  <dcterms:created xsi:type="dcterms:W3CDTF">2015-03-12T03:47:03Z</dcterms:created>
  <dcterms:modified xsi:type="dcterms:W3CDTF">2017-04-03T03:20:32Z</dcterms:modified>
</cp:coreProperties>
</file>