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65349-B03F-3C44-8E7F-00C09953C850}" type="datetimeFigureOut">
              <a:rPr lang="en-US" smtClean="0"/>
              <a:t>28/3/17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6EFA6-B86A-184F-93FC-CCE0B8A8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0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BDCA-5A85-0A40-9C45-778E8397C856}" type="datetimeFigureOut">
              <a:rPr lang="en-US" smtClean="0"/>
              <a:t>28/3/17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568D-278C-7C47-8379-6CBC92F6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1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BDCA-5A85-0A40-9C45-778E8397C856}" type="datetimeFigureOut">
              <a:rPr lang="en-US" smtClean="0"/>
              <a:t>28/3/17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568D-278C-7C47-8379-6CBC92F6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BDCA-5A85-0A40-9C45-778E8397C856}" type="datetimeFigureOut">
              <a:rPr lang="en-US" smtClean="0"/>
              <a:t>28/3/17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568D-278C-7C47-8379-6CBC92F6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BDCA-5A85-0A40-9C45-778E8397C856}" type="datetimeFigureOut">
              <a:rPr lang="en-US" smtClean="0"/>
              <a:t>28/3/17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568D-278C-7C47-8379-6CBC92F6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6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BDCA-5A85-0A40-9C45-778E8397C856}" type="datetimeFigureOut">
              <a:rPr lang="en-US" smtClean="0"/>
              <a:t>28/3/17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568D-278C-7C47-8379-6CBC92F6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5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BDCA-5A85-0A40-9C45-778E8397C856}" type="datetimeFigureOut">
              <a:rPr lang="en-US" smtClean="0"/>
              <a:t>28/3/17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568D-278C-7C47-8379-6CBC92F6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7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BDCA-5A85-0A40-9C45-778E8397C856}" type="datetimeFigureOut">
              <a:rPr lang="en-US" smtClean="0"/>
              <a:t>28/3/17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568D-278C-7C47-8379-6CBC92F6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0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BDCA-5A85-0A40-9C45-778E8397C856}" type="datetimeFigureOut">
              <a:rPr lang="en-US" smtClean="0"/>
              <a:t>28/3/17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568D-278C-7C47-8379-6CBC92F6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1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BDCA-5A85-0A40-9C45-778E8397C856}" type="datetimeFigureOut">
              <a:rPr lang="en-US" smtClean="0"/>
              <a:t>28/3/17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568D-278C-7C47-8379-6CBC92F6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1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BDCA-5A85-0A40-9C45-778E8397C856}" type="datetimeFigureOut">
              <a:rPr lang="en-US" smtClean="0"/>
              <a:t>28/3/17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568D-278C-7C47-8379-6CBC92F6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7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BDCA-5A85-0A40-9C45-778E8397C856}" type="datetimeFigureOut">
              <a:rPr lang="en-US" smtClean="0"/>
              <a:t>28/3/17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4568D-278C-7C47-8379-6CBC92F6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1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2BDCA-5A85-0A40-9C45-778E8397C856}" type="datetimeFigureOut">
              <a:rPr lang="en-US" smtClean="0"/>
              <a:t>28/3/17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4568D-278C-7C47-8379-6CBC92F6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9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oudy Old Style" charset="0"/>
              </a:rPr>
              <a:t>What are dichotomous keys?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Goudy Old Style" charset="0"/>
              </a:rPr>
              <a:t>A method of identifying an unknown organism into a taxa</a:t>
            </a:r>
          </a:p>
        </p:txBody>
      </p:sp>
    </p:spTree>
    <p:extLst>
      <p:ext uri="{BB962C8B-B14F-4D97-AF65-F5344CB8AC3E}">
        <p14:creationId xmlns:p14="http://schemas.microsoft.com/office/powerpoint/2010/main" val="376654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oudy Old Style" charset="0"/>
              </a:rPr>
              <a:t>Let’s play taboo!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275"/>
          </a:xfrm>
        </p:spPr>
        <p:txBody>
          <a:bodyPr>
            <a:normAutofit fontScale="92500"/>
          </a:bodyPr>
          <a:lstStyle/>
          <a:p>
            <a:pPr marL="0" indent="0">
              <a:buFont typeface="Wingdings" charset="0"/>
              <a:buNone/>
            </a:pPr>
            <a:r>
              <a:rPr lang="en-US">
                <a:solidFill>
                  <a:srgbClr val="008000"/>
                </a:solidFill>
                <a:latin typeface="Goudy Old Style" charset="0"/>
              </a:rPr>
              <a:t>Word you want them to guess: autotroph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850" y="5229225"/>
            <a:ext cx="86407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l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¡"/>
              <a:defRPr sz="27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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Words you can’t use: Plants, photosynthesis, producer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92375"/>
            <a:ext cx="3429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84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oudy Old Style" charset="0"/>
              </a:rPr>
              <a:t>Let’s play taboo!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676275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Wingdings" charset="0"/>
              <a:buNone/>
            </a:pPr>
            <a:r>
              <a:rPr lang="en-US">
                <a:solidFill>
                  <a:srgbClr val="008000"/>
                </a:solidFill>
                <a:latin typeface="Goudy Old Style" charset="0"/>
              </a:rPr>
              <a:t>Word you want them to guess: Greenhouse effect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850" y="5229225"/>
            <a:ext cx="86407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l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¡"/>
              <a:defRPr sz="27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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Words you can’t use: temperature, global warming, UV rays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76475"/>
            <a:ext cx="2959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38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oudy Old Style" charset="0"/>
              </a:rPr>
              <a:t>Let’s play taboo!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676275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Wingdings" charset="0"/>
              <a:buNone/>
            </a:pPr>
            <a:r>
              <a:rPr lang="en-US">
                <a:solidFill>
                  <a:srgbClr val="008000"/>
                </a:solidFill>
                <a:latin typeface="Goudy Old Style" charset="0"/>
              </a:rPr>
              <a:t>Word you want them to guess: dichotomous keys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850" y="5229225"/>
            <a:ext cx="86407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l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¡"/>
              <a:defRPr sz="27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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Words you can’t use: two, identify, unknown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011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49500"/>
            <a:ext cx="33623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66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oudy Old Style" charset="0"/>
              </a:rPr>
              <a:t>Let’s play taboo!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>
                <a:solidFill>
                  <a:srgbClr val="008000"/>
                </a:solidFill>
                <a:latin typeface="Goudy Old Style" charset="0"/>
              </a:rPr>
              <a:t>Word you want them to guess: food web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850" y="5345113"/>
            <a:ext cx="86407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l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¡"/>
              <a:defRPr sz="27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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Words you can’t use: ecosystem, food chain, consumers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11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193925"/>
            <a:ext cx="48768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70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oudy Old Style" charset="0"/>
              </a:rPr>
              <a:t>Let’s play taboo!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676275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Wingdings" charset="0"/>
              <a:buNone/>
            </a:pPr>
            <a:r>
              <a:rPr lang="en-US">
                <a:solidFill>
                  <a:srgbClr val="008000"/>
                </a:solidFill>
                <a:latin typeface="Goudy Old Style" charset="0"/>
              </a:rPr>
              <a:t>Word you want them to guess: homologous structures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850" y="5345113"/>
            <a:ext cx="86407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l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¡"/>
              <a:defRPr sz="27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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Words you can’t use: evidence, evolution, </a:t>
            </a:r>
            <a:r>
              <a:rPr lang="en-US" dirty="0" err="1" smtClean="0">
                <a:solidFill>
                  <a:srgbClr val="FF0000"/>
                </a:solidFill>
              </a:rPr>
              <a:t>pentadactyl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6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6516687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19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oudy Old Style" charset="0"/>
              </a:rPr>
              <a:t>Let’s play taboo!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676275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Wingdings" charset="0"/>
              <a:buNone/>
            </a:pPr>
            <a:r>
              <a:rPr lang="en-US">
                <a:solidFill>
                  <a:srgbClr val="008000"/>
                </a:solidFill>
                <a:latin typeface="Goudy Old Style" charset="0"/>
              </a:rPr>
              <a:t>Word you want them to guess: artificial selection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850" y="5345113"/>
            <a:ext cx="86407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l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¡"/>
              <a:defRPr sz="27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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Words you can’t use: evidence, evolution, dogs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31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89138"/>
            <a:ext cx="4259262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88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cs typeface="+mj-cs"/>
              </a:rPr>
              <a:t>D</a:t>
            </a:r>
            <a:r>
              <a:rPr lang="en-US" sz="2800" b="1" dirty="0" smtClean="0">
                <a:cs typeface="+mj-cs"/>
              </a:rPr>
              <a:t>ichotomous keys</a:t>
            </a:r>
            <a:endParaRPr lang="en-US" sz="2800" b="1" dirty="0">
              <a:cs typeface="+mj-cs"/>
            </a:endParaRPr>
          </a:p>
        </p:txBody>
      </p:sp>
      <p:sp>
        <p:nvSpPr>
          <p:cNvPr id="79874" name="AutoShape 3"/>
          <p:cNvSpPr>
            <a:spLocks noChangeArrowheads="1"/>
          </p:cNvSpPr>
          <p:nvPr/>
        </p:nvSpPr>
        <p:spPr bwMode="auto">
          <a:xfrm>
            <a:off x="250825" y="1844675"/>
            <a:ext cx="8670925" cy="48244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Goudy Old Style" charset="0"/>
              <a:cs typeface="Goudy Old Style" charset="0"/>
            </a:endParaRPr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3203575" y="2565400"/>
            <a:ext cx="5689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sz="2000" b="1">
                <a:solidFill>
                  <a:schemeClr val="bg1"/>
                </a:solidFill>
                <a:latin typeface="Goudy Old Style" charset="0"/>
                <a:cs typeface="Goudy Old Style" charset="0"/>
              </a:rPr>
              <a:t>Stalk does not have a frill	go to 2</a:t>
            </a:r>
            <a:br>
              <a:rPr lang="en-GB" sz="2000" b="1">
                <a:solidFill>
                  <a:schemeClr val="bg1"/>
                </a:solidFill>
                <a:latin typeface="Goudy Old Style" charset="0"/>
                <a:cs typeface="Goudy Old Style" charset="0"/>
              </a:rPr>
            </a:br>
            <a:r>
              <a:rPr lang="en-GB" sz="2000" b="1">
                <a:solidFill>
                  <a:schemeClr val="bg1"/>
                </a:solidFill>
                <a:latin typeface="Goudy Old Style" charset="0"/>
                <a:cs typeface="Goudy Old Style" charset="0"/>
              </a:rPr>
              <a:t>Stalk has a frill		go to 3</a:t>
            </a:r>
            <a:br>
              <a:rPr lang="en-GB" sz="2000" b="1">
                <a:solidFill>
                  <a:schemeClr val="bg1"/>
                </a:solidFill>
                <a:latin typeface="Goudy Old Style" charset="0"/>
                <a:cs typeface="Goudy Old Style" charset="0"/>
              </a:rPr>
            </a:br>
            <a:endParaRPr lang="en-GB" sz="2000" b="1">
              <a:solidFill>
                <a:schemeClr val="bg1"/>
              </a:solidFill>
              <a:latin typeface="Goudy Old Style" charset="0"/>
              <a:cs typeface="Goudy Old Style" charset="0"/>
            </a:endParaRPr>
          </a:p>
          <a:p>
            <a:pPr eaLnBrk="1" hangingPunct="1">
              <a:buFontTx/>
              <a:buAutoNum type="arabicPeriod"/>
            </a:pPr>
            <a:r>
              <a:rPr lang="en-GB" sz="2000" b="1">
                <a:solidFill>
                  <a:schemeClr val="bg1"/>
                </a:solidFill>
                <a:latin typeface="Goudy Old Style" charset="0"/>
                <a:cs typeface="Goudy Old Style" charset="0"/>
              </a:rPr>
              <a:t>Stem is brown		Fungus A</a:t>
            </a:r>
            <a:br>
              <a:rPr lang="en-GB" sz="2000" b="1">
                <a:solidFill>
                  <a:schemeClr val="bg1"/>
                </a:solidFill>
                <a:latin typeface="Goudy Old Style" charset="0"/>
                <a:cs typeface="Goudy Old Style" charset="0"/>
              </a:rPr>
            </a:br>
            <a:r>
              <a:rPr lang="en-GB" sz="2000" b="1">
                <a:solidFill>
                  <a:schemeClr val="bg1"/>
                </a:solidFill>
                <a:latin typeface="Goudy Old Style" charset="0"/>
                <a:cs typeface="Goudy Old Style" charset="0"/>
              </a:rPr>
              <a:t>Stem is yellow    		Fungus B</a:t>
            </a:r>
            <a:br>
              <a:rPr lang="en-GB" sz="2000" b="1">
                <a:solidFill>
                  <a:schemeClr val="bg1"/>
                </a:solidFill>
                <a:latin typeface="Goudy Old Style" charset="0"/>
                <a:cs typeface="Goudy Old Style" charset="0"/>
              </a:rPr>
            </a:br>
            <a:endParaRPr lang="en-GB" sz="2000" b="1">
              <a:solidFill>
                <a:schemeClr val="bg1"/>
              </a:solidFill>
              <a:latin typeface="Goudy Old Style" charset="0"/>
              <a:cs typeface="Goudy Old Style" charset="0"/>
            </a:endParaRPr>
          </a:p>
          <a:p>
            <a:pPr eaLnBrk="1" hangingPunct="1">
              <a:buFontTx/>
              <a:buAutoNum type="arabicPeriod"/>
            </a:pPr>
            <a:r>
              <a:rPr lang="en-GB" sz="2000" b="1">
                <a:solidFill>
                  <a:schemeClr val="bg1"/>
                </a:solidFill>
                <a:latin typeface="Goudy Old Style" charset="0"/>
                <a:cs typeface="Goudy Old Style" charset="0"/>
              </a:rPr>
              <a:t>Cap has spots		go to 4</a:t>
            </a:r>
            <a:br>
              <a:rPr lang="en-GB" sz="2000" b="1">
                <a:solidFill>
                  <a:schemeClr val="bg1"/>
                </a:solidFill>
                <a:latin typeface="Goudy Old Style" charset="0"/>
                <a:cs typeface="Goudy Old Style" charset="0"/>
              </a:rPr>
            </a:br>
            <a:r>
              <a:rPr lang="en-GB" sz="2000" b="1">
                <a:solidFill>
                  <a:schemeClr val="bg1"/>
                </a:solidFill>
                <a:latin typeface="Goudy Old Style" charset="0"/>
                <a:cs typeface="Goudy Old Style" charset="0"/>
              </a:rPr>
              <a:t>Cap does not have spots	Fungus C</a:t>
            </a:r>
            <a:br>
              <a:rPr lang="en-GB" sz="2000" b="1">
                <a:solidFill>
                  <a:schemeClr val="bg1"/>
                </a:solidFill>
                <a:latin typeface="Goudy Old Style" charset="0"/>
                <a:cs typeface="Goudy Old Style" charset="0"/>
              </a:rPr>
            </a:br>
            <a:endParaRPr lang="en-GB" sz="2000" b="1">
              <a:solidFill>
                <a:schemeClr val="bg1"/>
              </a:solidFill>
              <a:latin typeface="Goudy Old Style" charset="0"/>
              <a:cs typeface="Goudy Old Style" charset="0"/>
            </a:endParaRPr>
          </a:p>
          <a:p>
            <a:pPr eaLnBrk="1" hangingPunct="1">
              <a:buFontTx/>
              <a:buAutoNum type="arabicPeriod"/>
            </a:pPr>
            <a:r>
              <a:rPr lang="en-GB" sz="2000" b="1">
                <a:solidFill>
                  <a:schemeClr val="bg1"/>
                </a:solidFill>
                <a:latin typeface="Goudy Old Style" charset="0"/>
                <a:cs typeface="Goudy Old Style" charset="0"/>
              </a:rPr>
              <a:t>Cap is red			Fungus D</a:t>
            </a:r>
            <a:br>
              <a:rPr lang="en-GB" sz="2000" b="1">
                <a:solidFill>
                  <a:schemeClr val="bg1"/>
                </a:solidFill>
                <a:latin typeface="Goudy Old Style" charset="0"/>
                <a:cs typeface="Goudy Old Style" charset="0"/>
              </a:rPr>
            </a:br>
            <a:r>
              <a:rPr lang="en-GB" sz="2000" b="1">
                <a:solidFill>
                  <a:schemeClr val="bg1"/>
                </a:solidFill>
                <a:latin typeface="Goudy Old Style" charset="0"/>
                <a:cs typeface="Goudy Old Style" charset="0"/>
              </a:rPr>
              <a:t>Cap is brown		Fungus E</a:t>
            </a:r>
          </a:p>
          <a:p>
            <a:pPr eaLnBrk="1" hangingPunct="1"/>
            <a:r>
              <a:rPr lang="en-GB" sz="2000">
                <a:solidFill>
                  <a:schemeClr val="bg1"/>
                </a:solidFill>
                <a:latin typeface="Goudy Old Style" charset="0"/>
                <a:cs typeface="Goudy Old Style" charset="0"/>
              </a:rPr>
              <a:t>      </a:t>
            </a:r>
          </a:p>
        </p:txBody>
      </p:sp>
      <p:grpSp>
        <p:nvGrpSpPr>
          <p:cNvPr id="79876" name="Group 5"/>
          <p:cNvGrpSpPr>
            <a:grpSpLocks/>
          </p:cNvGrpSpPr>
          <p:nvPr/>
        </p:nvGrpSpPr>
        <p:grpSpPr bwMode="auto">
          <a:xfrm>
            <a:off x="395288" y="2276475"/>
            <a:ext cx="2768600" cy="3889375"/>
            <a:chOff x="633" y="1514"/>
            <a:chExt cx="1744" cy="1893"/>
          </a:xfrm>
        </p:grpSpPr>
        <p:pic>
          <p:nvPicPr>
            <p:cNvPr id="79882" name="Picture 6" descr="j012249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616"/>
              <a:ext cx="1629" cy="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83" name="Line 7"/>
            <p:cNvSpPr>
              <a:spLocks noChangeShapeType="1"/>
            </p:cNvSpPr>
            <p:nvPr/>
          </p:nvSpPr>
          <p:spPr bwMode="auto">
            <a:xfrm flipV="1">
              <a:off x="930" y="2568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84" name="Text Box 8"/>
            <p:cNvSpPr txBox="1">
              <a:spLocks noChangeArrowheads="1"/>
            </p:cNvSpPr>
            <p:nvPr/>
          </p:nvSpPr>
          <p:spPr bwMode="auto">
            <a:xfrm>
              <a:off x="657" y="2432"/>
              <a:ext cx="33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bg1"/>
                  </a:solidFill>
                  <a:latin typeface="Goudy Old Style" charset="0"/>
                  <a:cs typeface="Goudy Old Style" charset="0"/>
                </a:rPr>
                <a:t>frill</a:t>
              </a:r>
            </a:p>
          </p:txBody>
        </p:sp>
        <p:sp>
          <p:nvSpPr>
            <p:cNvPr id="79885" name="Text Box 9"/>
            <p:cNvSpPr txBox="1">
              <a:spLocks noChangeArrowheads="1"/>
            </p:cNvSpPr>
            <p:nvPr/>
          </p:nvSpPr>
          <p:spPr bwMode="auto">
            <a:xfrm>
              <a:off x="633" y="1514"/>
              <a:ext cx="31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bg1"/>
                  </a:solidFill>
                  <a:latin typeface="Goudy Old Style" charset="0"/>
                  <a:cs typeface="Goudy Old Style" charset="0"/>
                </a:rPr>
                <a:t>cap</a:t>
              </a:r>
            </a:p>
          </p:txBody>
        </p:sp>
        <p:sp>
          <p:nvSpPr>
            <p:cNvPr id="79886" name="Line 10"/>
            <p:cNvSpPr>
              <a:spLocks noChangeShapeType="1"/>
            </p:cNvSpPr>
            <p:nvPr/>
          </p:nvSpPr>
          <p:spPr bwMode="auto">
            <a:xfrm>
              <a:off x="944" y="1661"/>
              <a:ext cx="317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77" name="Text Box 11"/>
          <p:cNvSpPr txBox="1">
            <a:spLocks noChangeArrowheads="1"/>
          </p:cNvSpPr>
          <p:nvPr/>
        </p:nvSpPr>
        <p:spPr bwMode="auto">
          <a:xfrm>
            <a:off x="3471863" y="1989138"/>
            <a:ext cx="2573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b="1">
                <a:solidFill>
                  <a:schemeClr val="bg1"/>
                </a:solidFill>
                <a:latin typeface="Goudy Old Style" charset="0"/>
                <a:cs typeface="Goudy Old Style" charset="0"/>
              </a:rPr>
              <a:t>Identify the fungus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2916238" y="4724400"/>
            <a:ext cx="5761037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Goudy Old Style" charset="0"/>
              <a:cs typeface="Goudy Old Style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2843213" y="5661025"/>
            <a:ext cx="5761037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Goudy Old Style" charset="0"/>
              <a:cs typeface="Goudy Old Style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132138" y="3284538"/>
            <a:ext cx="5761037" cy="1008062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Goudy Old Style" charset="0"/>
              <a:cs typeface="Goudy Old Style" charset="0"/>
            </a:endParaRP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2627313" y="2565400"/>
            <a:ext cx="5761037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Goudy Old Style" charset="0"/>
              <a:cs typeface="Goudy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2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>
                <a:latin typeface="Goudy Old Style" charset="0"/>
                <a:cs typeface="Goudy Old Style" charset="0"/>
              </a:rPr>
              <a:t>Making a dichotomous key</a:t>
            </a:r>
          </a:p>
        </p:txBody>
      </p:sp>
      <p:sp>
        <p:nvSpPr>
          <p:cNvPr id="80898" name="AutoShape 3"/>
          <p:cNvSpPr>
            <a:spLocks noChangeArrowheads="1"/>
          </p:cNvSpPr>
          <p:nvPr/>
        </p:nvSpPr>
        <p:spPr bwMode="auto">
          <a:xfrm>
            <a:off x="250825" y="2132857"/>
            <a:ext cx="8670925" cy="44647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9750" y="2387600"/>
            <a:ext cx="7920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sz="2000" b="1">
                <a:solidFill>
                  <a:srgbClr val="FFFFFF"/>
                </a:solidFill>
                <a:latin typeface="Goudy Old Style" charset="0"/>
                <a:cs typeface="Goudy Old Style" charset="0"/>
              </a:rPr>
              <a:t>a. wings covered by exoskeleton	                  </a:t>
            </a:r>
            <a:br>
              <a:rPr lang="en-GB" sz="2000" b="1">
                <a:solidFill>
                  <a:srgbClr val="FFFFFF"/>
                </a:solidFill>
                <a:latin typeface="Goudy Old Style" charset="0"/>
                <a:cs typeface="Goudy Old Style" charset="0"/>
              </a:rPr>
            </a:br>
            <a:r>
              <a:rPr lang="en-GB" sz="2000" b="1">
                <a:solidFill>
                  <a:srgbClr val="FFFFFF"/>
                </a:solidFill>
                <a:latin typeface="Goudy Old Style" charset="0"/>
                <a:cs typeface="Goudy Old Style" charset="0"/>
              </a:rPr>
              <a:t>b. wings not covered by exoskeleton             </a:t>
            </a:r>
            <a:r>
              <a:rPr lang="en-GB" sz="200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     </a:t>
            </a:r>
          </a:p>
        </p:txBody>
      </p:sp>
      <p:sp>
        <p:nvSpPr>
          <p:cNvPr id="80900" name="AutoShape 12"/>
          <p:cNvSpPr>
            <a:spLocks noChangeArrowheads="1"/>
          </p:cNvSpPr>
          <p:nvPr/>
        </p:nvSpPr>
        <p:spPr bwMode="auto">
          <a:xfrm>
            <a:off x="2916238" y="5051425"/>
            <a:ext cx="5761037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</p:txBody>
      </p:sp>
      <p:pic>
        <p:nvPicPr>
          <p:cNvPr id="80901" name="Picture 3" descr="C:\Users\Mandy\AppData\Local\Microsoft\Windows\Temporary Internet Files\Content.IE5\9EKWJP8W\MC90000203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79450"/>
            <a:ext cx="1260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5" descr="C:\Users\Mandy\AppData\Local\Microsoft\Windows\Temporary Internet Files\Content.IE5\9EKWJP8W\MC90019926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79450"/>
            <a:ext cx="18176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6" descr="C:\Users\Mandy\AppData\Local\Microsoft\Windows\Temporary Internet Files\Content.IE5\OIYAE1DY\MC90043802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8613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11188" y="3106738"/>
            <a:ext cx="8281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Statements that will identify the ladybug from the grasshopper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39552" y="3645024"/>
            <a:ext cx="7920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buFont typeface="Arial" charset="0"/>
              <a:buAutoNum type="arabicPeriod" startAt="2"/>
            </a:pPr>
            <a:r>
              <a:rPr lang="en-GB" sz="2000" b="1" dirty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a. body has round shape	                  </a:t>
            </a:r>
            <a:br>
              <a:rPr lang="en-GB" sz="2000" b="1" dirty="0">
                <a:solidFill>
                  <a:srgbClr val="FFFFFF"/>
                </a:solidFill>
                <a:latin typeface="Goudy Old Style" charset="0"/>
                <a:cs typeface="Goudy Old Style" charset="0"/>
              </a:rPr>
            </a:br>
            <a:r>
              <a:rPr lang="en-GB" sz="2000" b="1" dirty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b. body has elongated shape             </a:t>
            </a:r>
            <a:r>
              <a:rPr lang="en-GB" sz="2000" dirty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     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453188" y="2349500"/>
            <a:ext cx="1935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FFFF"/>
                </a:solidFill>
                <a:latin typeface="Goudy Old Style" charset="0"/>
                <a:cs typeface="Goudy Old Style" charset="0"/>
              </a:rPr>
              <a:t>Go to step 2</a:t>
            </a:r>
          </a:p>
          <a:p>
            <a:pPr eaLnBrk="1" hangingPunct="1"/>
            <a:r>
              <a:rPr lang="en-GB" sz="2000" b="1">
                <a:solidFill>
                  <a:srgbClr val="FFFFFF"/>
                </a:solidFill>
                <a:latin typeface="Goudy Old Style" charset="0"/>
                <a:cs typeface="Goudy Old Style" charset="0"/>
              </a:rPr>
              <a:t>Go to step 3</a:t>
            </a:r>
            <a:endParaRPr lang="en-GB" sz="200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444208" y="3789040"/>
            <a:ext cx="1935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ladybug</a:t>
            </a:r>
            <a:endParaRPr lang="en-GB" sz="2000" dirty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  <a:p>
            <a:pPr eaLnBrk="1" hangingPunct="1"/>
            <a:r>
              <a:rPr lang="en-GB" sz="2000" b="1" dirty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grasshopper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11560" y="4437112"/>
            <a:ext cx="792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Statements that will identify the fly from the dragonfly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39552" y="4797152"/>
            <a:ext cx="7920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buFont typeface="Arial" charset="0"/>
              <a:buAutoNum type="arabicPeriod" startAt="3"/>
            </a:pPr>
            <a:r>
              <a:rPr lang="en-GB" sz="2000" b="1" dirty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a. wings point to back of body                  </a:t>
            </a:r>
            <a:br>
              <a:rPr lang="en-GB" sz="2000" b="1" dirty="0">
                <a:solidFill>
                  <a:srgbClr val="FFFFFF"/>
                </a:solidFill>
                <a:latin typeface="Goudy Old Style" charset="0"/>
                <a:cs typeface="Goudy Old Style" charset="0"/>
              </a:rPr>
            </a:br>
            <a:r>
              <a:rPr lang="en-GB" sz="2000" b="1" dirty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b. wings point to side of body           </a:t>
            </a:r>
            <a:r>
              <a:rPr lang="en-GB" sz="2000" dirty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     </a:t>
            </a:r>
          </a:p>
        </p:txBody>
      </p:sp>
      <p:pic>
        <p:nvPicPr>
          <p:cNvPr id="80910" name="Picture 8" descr="C:\Users\Mandy\AppData\Local\Microsoft\Windows\Temporary Internet Files\Content.IE5\9EKWJP8W\MC900083870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763588"/>
            <a:ext cx="19986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444208" y="4797152"/>
            <a:ext cx="1935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000" b="1" dirty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fly</a:t>
            </a:r>
          </a:p>
          <a:p>
            <a:pPr eaLnBrk="1" hangingPunct="1"/>
            <a:r>
              <a:rPr lang="en-GB" sz="2000" b="1" dirty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dragonfly</a:t>
            </a:r>
            <a:endParaRPr lang="en-GB" sz="2000" dirty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39750" y="5600700"/>
            <a:ext cx="792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*There is always one less step than the number of organisms involved!</a:t>
            </a:r>
          </a:p>
        </p:txBody>
      </p:sp>
    </p:spTree>
    <p:extLst>
      <p:ext uri="{BB962C8B-B14F-4D97-AF65-F5344CB8AC3E}">
        <p14:creationId xmlns:p14="http://schemas.microsoft.com/office/powerpoint/2010/main" val="284593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Content Placeholder 3" descr="Screen Shot 2015-03-10 at 9.20.2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1318"/>
          <a:stretch>
            <a:fillRect/>
          </a:stretch>
        </p:blipFill>
        <p:spPr>
          <a:xfrm>
            <a:off x="204788" y="765175"/>
            <a:ext cx="8543925" cy="5265738"/>
          </a:xfrm>
        </p:spPr>
      </p:pic>
    </p:spTree>
    <p:extLst>
      <p:ext uri="{BB962C8B-B14F-4D97-AF65-F5344CB8AC3E}">
        <p14:creationId xmlns:p14="http://schemas.microsoft.com/office/powerpoint/2010/main" val="23111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Goudy Old Style" charset="0"/>
            </a:endParaRPr>
          </a:p>
        </p:txBody>
      </p:sp>
      <p:pic>
        <p:nvPicPr>
          <p:cNvPr id="82946" name="Content Placeholder 3" descr="Screen Shot 2015-03-10 at 9.20.3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-5623" r="258"/>
          <a:stretch>
            <a:fillRect/>
          </a:stretch>
        </p:blipFill>
        <p:spPr>
          <a:xfrm>
            <a:off x="914400" y="1506538"/>
            <a:ext cx="7313613" cy="4284662"/>
          </a:xfrm>
        </p:spPr>
      </p:pic>
    </p:spTree>
    <p:extLst>
      <p:ext uri="{BB962C8B-B14F-4D97-AF65-F5344CB8AC3E}">
        <p14:creationId xmlns:p14="http://schemas.microsoft.com/office/powerpoint/2010/main" val="171319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Goudy Old Style" charset="0"/>
            </a:endParaRPr>
          </a:p>
        </p:txBody>
      </p:sp>
      <p:pic>
        <p:nvPicPr>
          <p:cNvPr id="83970" name="Content Placeholder 3" descr="Screen Shot 2015-03-10 at 9.20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" b="-3"/>
          <a:stretch>
            <a:fillRect/>
          </a:stretch>
        </p:blipFill>
        <p:spPr>
          <a:xfrm>
            <a:off x="914400" y="1168400"/>
            <a:ext cx="7313613" cy="5300663"/>
          </a:xfrm>
        </p:spPr>
      </p:pic>
    </p:spTree>
    <p:extLst>
      <p:ext uri="{BB962C8B-B14F-4D97-AF65-F5344CB8AC3E}">
        <p14:creationId xmlns:p14="http://schemas.microsoft.com/office/powerpoint/2010/main" val="136336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Content Placeholder 3" descr="Screen Shot 2015-03-10 at 9.20.5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" b="82"/>
          <a:stretch>
            <a:fillRect/>
          </a:stretch>
        </p:blipFill>
        <p:spPr>
          <a:xfrm>
            <a:off x="914400" y="1100138"/>
            <a:ext cx="7313613" cy="5318125"/>
          </a:xfrm>
        </p:spPr>
      </p:pic>
    </p:spTree>
    <p:extLst>
      <p:ext uri="{BB962C8B-B14F-4D97-AF65-F5344CB8AC3E}">
        <p14:creationId xmlns:p14="http://schemas.microsoft.com/office/powerpoint/2010/main" val="203323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3" descr="Screen Shot 2015-03-10 at 9.21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571500"/>
            <a:ext cx="73279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8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oudy Old Style" charset="0"/>
              </a:rPr>
              <a:t>Let’s play taboo!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676275"/>
          </a:xfrm>
        </p:spPr>
        <p:txBody>
          <a:bodyPr>
            <a:normAutofit fontScale="92500"/>
          </a:bodyPr>
          <a:lstStyle/>
          <a:p>
            <a:pPr marL="0" indent="0">
              <a:buFont typeface="Wingdings" charset="0"/>
              <a:buNone/>
            </a:pPr>
            <a:r>
              <a:rPr lang="en-US">
                <a:solidFill>
                  <a:srgbClr val="008000"/>
                </a:solidFill>
                <a:latin typeface="Goudy Old Style" charset="0"/>
              </a:rPr>
              <a:t>Word you want them to guess: Natural selection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850" y="5229225"/>
            <a:ext cx="8229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l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¡"/>
              <a:defRPr sz="27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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Words you can’t use: Charles Darwin, evolution, theory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70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05038"/>
            <a:ext cx="3055937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92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260</Words>
  <Application>Microsoft Macintosh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What are dichotomous keys?</vt:lpstr>
      <vt:lpstr>Dichotomous keys</vt:lpstr>
      <vt:lpstr>Making a dichotomous key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 taboo!</vt:lpstr>
      <vt:lpstr>Let’s play taboo!</vt:lpstr>
      <vt:lpstr>Let’s play taboo!</vt:lpstr>
      <vt:lpstr>Let’s play taboo!</vt:lpstr>
      <vt:lpstr>Let’s play taboo!</vt:lpstr>
      <vt:lpstr>Let’s play taboo!</vt:lpstr>
      <vt:lpstr>Let’s play taboo!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name all the plant and animal phyla?</dc:title>
  <dc:creator>Thomas Kitwood</dc:creator>
  <cp:lastModifiedBy>Thomas Kitwood</cp:lastModifiedBy>
  <cp:revision>2</cp:revision>
  <dcterms:created xsi:type="dcterms:W3CDTF">2017-03-28T05:58:45Z</dcterms:created>
  <dcterms:modified xsi:type="dcterms:W3CDTF">2017-03-28T06:34:34Z</dcterms:modified>
</cp:coreProperties>
</file>