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6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F338-6E5C-A14D-AA33-42B7E4C03328}" type="datetimeFigureOut">
              <a:rPr lang="en-US" smtClean="0"/>
              <a:t>28/3/17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D7B0-8C9D-3545-BB78-795FA7EF8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8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F338-6E5C-A14D-AA33-42B7E4C03328}" type="datetimeFigureOut">
              <a:rPr lang="en-US" smtClean="0"/>
              <a:t>28/3/17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D7B0-8C9D-3545-BB78-795FA7EF8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0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F338-6E5C-A14D-AA33-42B7E4C03328}" type="datetimeFigureOut">
              <a:rPr lang="en-US" smtClean="0"/>
              <a:t>28/3/17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D7B0-8C9D-3545-BB78-795FA7EF8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4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F338-6E5C-A14D-AA33-42B7E4C03328}" type="datetimeFigureOut">
              <a:rPr lang="en-US" smtClean="0"/>
              <a:t>28/3/17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D7B0-8C9D-3545-BB78-795FA7EF8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2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F338-6E5C-A14D-AA33-42B7E4C03328}" type="datetimeFigureOut">
              <a:rPr lang="en-US" smtClean="0"/>
              <a:t>28/3/17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D7B0-8C9D-3545-BB78-795FA7EF8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15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F338-6E5C-A14D-AA33-42B7E4C03328}" type="datetimeFigureOut">
              <a:rPr lang="en-US" smtClean="0"/>
              <a:t>28/3/17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D7B0-8C9D-3545-BB78-795FA7EF8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33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F338-6E5C-A14D-AA33-42B7E4C03328}" type="datetimeFigureOut">
              <a:rPr lang="en-US" smtClean="0"/>
              <a:t>28/3/17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D7B0-8C9D-3545-BB78-795FA7EF8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34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F338-6E5C-A14D-AA33-42B7E4C03328}" type="datetimeFigureOut">
              <a:rPr lang="en-US" smtClean="0"/>
              <a:t>28/3/17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D7B0-8C9D-3545-BB78-795FA7EF8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55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F338-6E5C-A14D-AA33-42B7E4C03328}" type="datetimeFigureOut">
              <a:rPr lang="en-US" smtClean="0"/>
              <a:t>28/3/17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D7B0-8C9D-3545-BB78-795FA7EF8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4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F338-6E5C-A14D-AA33-42B7E4C03328}" type="datetimeFigureOut">
              <a:rPr lang="en-US" smtClean="0"/>
              <a:t>28/3/17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D7B0-8C9D-3545-BB78-795FA7EF8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97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F338-6E5C-A14D-AA33-42B7E4C03328}" type="datetimeFigureOut">
              <a:rPr lang="en-US" smtClean="0"/>
              <a:t>28/3/17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D7B0-8C9D-3545-BB78-795FA7EF8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77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8F338-6E5C-A14D-AA33-42B7E4C03328}" type="datetimeFigureOut">
              <a:rPr lang="en-US" smtClean="0"/>
              <a:t>28/3/17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1D7B0-8C9D-3545-BB78-795FA7EF8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3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hyperlink" Target="https://www.youtube.com/watch?v=mRidGna-V4E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QNoQvjlmGdk" TargetMode="Externa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oudy Old Style" charset="0"/>
              </a:rPr>
              <a:t>The old method</a:t>
            </a:r>
            <a:r>
              <a:rPr lang="is-IS">
                <a:latin typeface="Goudy Old Style" charset="0"/>
              </a:rPr>
              <a:t>…</a:t>
            </a:r>
            <a:endParaRPr lang="en-US">
              <a:latin typeface="Goudy Old Style" charset="0"/>
            </a:endParaRPr>
          </a:p>
        </p:txBody>
      </p:sp>
      <p:pic>
        <p:nvPicPr>
          <p:cNvPr id="37890" name="Picture 3" descr="Screen Shot 2017-03-23 at 4.38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201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971550" y="5516563"/>
            <a:ext cx="71294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With modern scientific methods the bacteria kingdom was found to be extremely diverse</a:t>
            </a:r>
          </a:p>
        </p:txBody>
      </p:sp>
      <p:sp>
        <p:nvSpPr>
          <p:cNvPr id="37892" name="TextBox 1"/>
          <p:cNvSpPr txBox="1">
            <a:spLocks noChangeArrowheads="1"/>
          </p:cNvSpPr>
          <p:nvPr/>
        </p:nvSpPr>
        <p:spPr bwMode="auto">
          <a:xfrm>
            <a:off x="5148263" y="3644900"/>
            <a:ext cx="151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/>
              <a:t>prokaryotes</a:t>
            </a:r>
          </a:p>
        </p:txBody>
      </p:sp>
    </p:spTree>
    <p:extLst>
      <p:ext uri="{BB962C8B-B14F-4D97-AF65-F5344CB8AC3E}">
        <p14:creationId xmlns:p14="http://schemas.microsoft.com/office/powerpoint/2010/main" val="2541207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-252413" y="0"/>
            <a:ext cx="7313613" cy="868363"/>
          </a:xfrm>
        </p:spPr>
        <p:txBody>
          <a:bodyPr/>
          <a:lstStyle/>
          <a:p>
            <a:r>
              <a:rPr lang="en-US">
                <a:latin typeface="Goudy Old Style" charset="0"/>
              </a:rPr>
              <a:t>Vertebrates/Chordata</a:t>
            </a:r>
          </a:p>
        </p:txBody>
      </p:sp>
      <p:pic>
        <p:nvPicPr>
          <p:cNvPr id="47106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78" r="-19778"/>
          <a:stretch>
            <a:fillRect/>
          </a:stretch>
        </p:blipFill>
        <p:spPr>
          <a:xfrm>
            <a:off x="-182563" y="1268413"/>
            <a:ext cx="9348788" cy="5184775"/>
          </a:xfrm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95288" y="184467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hlinkClick r:id="rId3"/>
              </a:rPr>
              <a:t>Classsifying vertebrates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44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oudy Old Style" charset="0"/>
              </a:rPr>
              <a:t>Platypus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>
                <a:latin typeface="Goudy Old Style" charset="0"/>
              </a:rPr>
              <a:t>How would you classify the platypus?</a:t>
            </a:r>
          </a:p>
          <a:p>
            <a:pPr marL="0" indent="0">
              <a:buFontTx/>
              <a:buNone/>
            </a:pPr>
            <a:endParaRPr lang="en-US">
              <a:latin typeface="Goudy Old Style" charset="0"/>
            </a:endParaRPr>
          </a:p>
          <a:p>
            <a:pPr marL="0" indent="0">
              <a:buFontTx/>
              <a:buNone/>
            </a:pPr>
            <a:endParaRPr lang="en-US">
              <a:latin typeface="Goudy Old Style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468313" y="119697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hlinkClick r:id="rId2"/>
              </a:rPr>
              <a:t>Platypus</a:t>
            </a:r>
            <a:endParaRPr lang="en-US"/>
          </a:p>
        </p:txBody>
      </p:sp>
      <p:pic>
        <p:nvPicPr>
          <p:cNvPr id="4813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276475"/>
            <a:ext cx="7451725" cy="41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181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 descr="Screen Shot 2017-03-23 at 4.37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3"/>
          <a:stretch>
            <a:fillRect/>
          </a:stretch>
        </p:blipFill>
        <p:spPr bwMode="auto">
          <a:xfrm>
            <a:off x="0" y="2319338"/>
            <a:ext cx="916305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TextBox 4"/>
          <p:cNvSpPr txBox="1">
            <a:spLocks noChangeArrowheads="1"/>
          </p:cNvSpPr>
          <p:nvPr/>
        </p:nvSpPr>
        <p:spPr bwMode="auto">
          <a:xfrm>
            <a:off x="2268538" y="0"/>
            <a:ext cx="36972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3600"/>
              <a:t>The 3 </a:t>
            </a:r>
            <a:r>
              <a:rPr lang="en-US" sz="3600" b="1" u="sng"/>
              <a:t>Domains</a:t>
            </a:r>
          </a:p>
        </p:txBody>
      </p:sp>
      <p:sp>
        <p:nvSpPr>
          <p:cNvPr id="38915" name="TextBox 5"/>
          <p:cNvSpPr txBox="1">
            <a:spLocks noChangeArrowheads="1"/>
          </p:cNvSpPr>
          <p:nvPr/>
        </p:nvSpPr>
        <p:spPr bwMode="auto">
          <a:xfrm>
            <a:off x="900113" y="981075"/>
            <a:ext cx="3581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/>
              <a:t>Split into bacteria and archaea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835150" y="1412875"/>
            <a:ext cx="576263" cy="1008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708400" y="1341438"/>
            <a:ext cx="215900" cy="1223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18" name="TextBox 12"/>
          <p:cNvSpPr txBox="1">
            <a:spLocks noChangeArrowheads="1"/>
          </p:cNvSpPr>
          <p:nvPr/>
        </p:nvSpPr>
        <p:spPr bwMode="auto">
          <a:xfrm>
            <a:off x="5003800" y="1052513"/>
            <a:ext cx="3816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The three domains are now </a:t>
            </a:r>
            <a:r>
              <a:rPr lang="en-US" b="1"/>
              <a:t>Bacteria</a:t>
            </a:r>
            <a:r>
              <a:rPr lang="en-US"/>
              <a:t>, </a:t>
            </a:r>
            <a:r>
              <a:rPr lang="en-US" b="1"/>
              <a:t>Archaea</a:t>
            </a:r>
            <a:r>
              <a:rPr lang="en-US"/>
              <a:t> and </a:t>
            </a:r>
            <a:r>
              <a:rPr lang="en-US" b="1"/>
              <a:t>Eukarya</a:t>
            </a:r>
          </a:p>
        </p:txBody>
      </p:sp>
    </p:spTree>
    <p:extLst>
      <p:ext uri="{BB962C8B-B14F-4D97-AF65-F5344CB8AC3E}">
        <p14:creationId xmlns:p14="http://schemas.microsoft.com/office/powerpoint/2010/main" val="1709575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868363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Goudy Old Style" charset="0"/>
              </a:rPr>
              <a:t>All organisms are classified into three </a:t>
            </a:r>
            <a:r>
              <a:rPr lang="en-US" sz="4000" b="1">
                <a:latin typeface="Goudy Old Style" charset="0"/>
              </a:rPr>
              <a:t>domains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628775"/>
          <a:ext cx="9144000" cy="4619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441090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1759" marB="417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Eubacteria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1759" marB="417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Archaea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1759" marB="417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Eukarya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1759" marB="41759"/>
                </a:tc>
              </a:tr>
              <a:tr h="44109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Histones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1759" marB="41759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1759" marB="41759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Histone-like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1759" marB="41759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present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1759" marB="41759"/>
                </a:tc>
              </a:tr>
              <a:tr h="44109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Introns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1759" marB="41759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1759" marB="41759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In some DNA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1759" marB="41759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present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1759" marB="41759"/>
                </a:tc>
              </a:tr>
              <a:tr h="44109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Ribosomes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1759" marB="41759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70S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1759" marB="41759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70S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1759" marB="41759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80S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1759" marB="41759"/>
                </a:tc>
              </a:tr>
              <a:tr h="971924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Cell membrane Lipids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1759" marB="41759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Unbranched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 hydrocarbons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1759" marB="41759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Branched hydrocarbons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1759" marB="41759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Unbranched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hydrocarbons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1759" marB="41759"/>
                </a:tc>
              </a:tr>
              <a:tr h="793986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Peptidoglycan in cell walls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1759" marB="41759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present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1759" marB="41759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absent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1759" marB="41759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absent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1759" marB="41759"/>
                </a:tc>
              </a:tr>
              <a:tr h="1089357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Membrane bound organelles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1759" marB="41759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1759" marB="41759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1759" marB="41759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present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1759" marB="4175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398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Goudy Old Style" charset="0"/>
            </a:endParaRPr>
          </a:p>
        </p:txBody>
      </p:sp>
      <p:pic>
        <p:nvPicPr>
          <p:cNvPr id="4096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242" r="-27242"/>
          <a:stretch>
            <a:fillRect/>
          </a:stretch>
        </p:blipFill>
        <p:spPr>
          <a:xfrm>
            <a:off x="-2197100" y="549275"/>
            <a:ext cx="10647363" cy="5903913"/>
          </a:xfrm>
        </p:spPr>
      </p:pic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6588125" y="1700213"/>
            <a:ext cx="255587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/>
              <a:t>Common </a:t>
            </a:r>
          </a:p>
          <a:p>
            <a:pPr eaLnBrk="1" hangingPunct="1"/>
            <a:r>
              <a:rPr lang="en-US" b="1"/>
              <a:t>Ancestry</a:t>
            </a:r>
          </a:p>
          <a:p>
            <a:pPr eaLnBrk="1" hangingPunct="1"/>
            <a:endParaRPr lang="en-US" b="1"/>
          </a:p>
          <a:p>
            <a:pPr eaLnBrk="1" hangingPunct="1"/>
            <a:r>
              <a:rPr lang="en-US" b="1" u="sng"/>
              <a:t>Natural</a:t>
            </a:r>
          </a:p>
          <a:p>
            <a:pPr eaLnBrk="1" hangingPunct="1"/>
            <a:r>
              <a:rPr lang="en-US" b="1" u="sng"/>
              <a:t>Classification</a:t>
            </a:r>
          </a:p>
          <a:p>
            <a:pPr eaLnBrk="1" hangingPunct="1"/>
            <a:endParaRPr lang="en-US" b="1"/>
          </a:p>
          <a:p>
            <a:pPr eaLnBrk="1" hangingPunct="1"/>
            <a:r>
              <a:rPr lang="en-US" b="1"/>
              <a:t>What do you think is meant by artificial classification?</a:t>
            </a:r>
          </a:p>
        </p:txBody>
      </p:sp>
    </p:spTree>
    <p:extLst>
      <p:ext uri="{BB962C8B-B14F-4D97-AF65-F5344CB8AC3E}">
        <p14:creationId xmlns:p14="http://schemas.microsoft.com/office/powerpoint/2010/main" val="212767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3"/>
          </a:xfrm>
        </p:spPr>
        <p:txBody>
          <a:bodyPr/>
          <a:lstStyle/>
          <a:p>
            <a:r>
              <a:rPr lang="en-US">
                <a:latin typeface="Goudy Old Style" charset="0"/>
              </a:rPr>
              <a:t>Classifications can change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0" y="908050"/>
            <a:ext cx="8748713" cy="4056063"/>
          </a:xfrm>
        </p:spPr>
        <p:txBody>
          <a:bodyPr/>
          <a:lstStyle/>
          <a:p>
            <a:r>
              <a:rPr lang="en-US">
                <a:latin typeface="Goudy Old Style" charset="0"/>
              </a:rPr>
              <a:t>Classification can change based on new evidence. Molecular biology shows natural classification more clearly. </a:t>
            </a:r>
          </a:p>
          <a:p>
            <a:r>
              <a:rPr lang="en-US">
                <a:latin typeface="Goudy Old Style" charset="0"/>
              </a:rPr>
              <a:t>Two similar visually species may have evolved from different ancestral species </a:t>
            </a:r>
          </a:p>
        </p:txBody>
      </p:sp>
      <p:pic>
        <p:nvPicPr>
          <p:cNvPr id="4198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402013"/>
            <a:ext cx="691197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519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3" descr="Screen Shot 2015-03-10 at 9.14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620713"/>
            <a:ext cx="8990012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516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Plants phyla: </a:t>
            </a:r>
            <a:r>
              <a:rPr lang="en-US" sz="2800" b="1" dirty="0" err="1" smtClean="0">
                <a:cs typeface="+mj-cs"/>
              </a:rPr>
              <a:t>bryophyta</a:t>
            </a:r>
            <a:r>
              <a:rPr lang="en-US" sz="2800" b="1" dirty="0" smtClean="0">
                <a:cs typeface="+mj-cs"/>
              </a:rPr>
              <a:t>, </a:t>
            </a:r>
            <a:r>
              <a:rPr lang="en-US" sz="2800" b="1" dirty="0" err="1" smtClean="0">
                <a:cs typeface="+mj-cs"/>
              </a:rPr>
              <a:t>filicinophyta</a:t>
            </a:r>
            <a:r>
              <a:rPr lang="en-US" sz="2800" b="1" dirty="0" smtClean="0">
                <a:cs typeface="+mj-cs"/>
              </a:rPr>
              <a:t>, </a:t>
            </a:r>
            <a:r>
              <a:rPr lang="en-US" sz="2800" b="1" dirty="0" err="1" smtClean="0">
                <a:cs typeface="+mj-cs"/>
              </a:rPr>
              <a:t>coniferophyta</a:t>
            </a:r>
            <a:r>
              <a:rPr lang="en-US" sz="2800" b="1" dirty="0" smtClean="0">
                <a:cs typeface="+mj-cs"/>
              </a:rPr>
              <a:t> and </a:t>
            </a:r>
            <a:r>
              <a:rPr lang="en-US" sz="2800" b="1" dirty="0" err="1" smtClean="0">
                <a:cs typeface="+mj-cs"/>
              </a:rPr>
              <a:t>angiospermophyta</a:t>
            </a:r>
            <a:endParaRPr lang="en-US" sz="2800" dirty="0">
              <a:cs typeface="+mj-cs"/>
            </a:endParaRPr>
          </a:p>
        </p:txBody>
      </p:sp>
      <p:graphicFrame>
        <p:nvGraphicFramePr>
          <p:cNvPr id="44034" name="Object 7"/>
          <p:cNvGraphicFramePr>
            <a:graphicFrameLocks noChangeAspect="1"/>
          </p:cNvGraphicFramePr>
          <p:nvPr/>
        </p:nvGraphicFramePr>
        <p:xfrm>
          <a:off x="0" y="1543050"/>
          <a:ext cx="9144000" cy="462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Document" r:id="rId3" imgW="8368992" imgH="3771761" progId="Word.Document.12">
                  <p:embed/>
                </p:oleObj>
              </mc:Choice>
              <mc:Fallback>
                <p:oleObj name="Document" r:id="rId3" imgW="8368992" imgH="3771761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43050"/>
                        <a:ext cx="9144000" cy="462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4067175" y="6308725"/>
            <a:ext cx="552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/>
              <a:t>HW</a:t>
            </a:r>
          </a:p>
        </p:txBody>
      </p:sp>
    </p:spTree>
    <p:extLst>
      <p:ext uri="{BB962C8B-B14F-4D97-AF65-F5344CB8AC3E}">
        <p14:creationId xmlns:p14="http://schemas.microsoft.com/office/powerpoint/2010/main" val="4217594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3" descr="Screen Shot 2015-03-10 at 9.15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8697913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637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323850" y="0"/>
            <a:ext cx="8820150" cy="868363"/>
          </a:xfrm>
        </p:spPr>
        <p:txBody>
          <a:bodyPr/>
          <a:lstStyle/>
          <a:p>
            <a:r>
              <a:rPr lang="en-US">
                <a:latin typeface="Goudy Old Style" charset="0"/>
              </a:rPr>
              <a:t>Animal phyla - Invertebrates</a:t>
            </a:r>
          </a:p>
        </p:txBody>
      </p:sp>
      <p:pic>
        <p:nvPicPr>
          <p:cNvPr id="46082" name="Picture 1" descr="Screen Shot 2017-03-24 at 8.01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868045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Box 2"/>
          <p:cNvSpPr txBox="1">
            <a:spLocks noChangeArrowheads="1"/>
          </p:cNvSpPr>
          <p:nvPr/>
        </p:nvSpPr>
        <p:spPr bwMode="auto">
          <a:xfrm>
            <a:off x="1619250" y="6092825"/>
            <a:ext cx="5422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/>
              <a:t>Use the cards to classify the invertebrate phyla</a:t>
            </a:r>
          </a:p>
        </p:txBody>
      </p:sp>
    </p:spTree>
    <p:extLst>
      <p:ext uri="{BB962C8B-B14F-4D97-AF65-F5344CB8AC3E}">
        <p14:creationId xmlns:p14="http://schemas.microsoft.com/office/powerpoint/2010/main" val="1920655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165</Words>
  <Application>Microsoft Macintosh PowerPoint</Application>
  <PresentationFormat>On-screen Show (4:3)</PresentationFormat>
  <Paragraphs>53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Microsoft Word Document</vt:lpstr>
      <vt:lpstr>The old method…</vt:lpstr>
      <vt:lpstr>PowerPoint Presentation</vt:lpstr>
      <vt:lpstr>All organisms are classified into three domains</vt:lpstr>
      <vt:lpstr>PowerPoint Presentation</vt:lpstr>
      <vt:lpstr>Classifications can change</vt:lpstr>
      <vt:lpstr>PowerPoint Presentation</vt:lpstr>
      <vt:lpstr>Plants phyla: bryophyta, filicinophyta, coniferophyta and angiospermophyta</vt:lpstr>
      <vt:lpstr>PowerPoint Presentation</vt:lpstr>
      <vt:lpstr>Animal phyla - Invertebrates</vt:lpstr>
      <vt:lpstr>Vertebrates/Chordata</vt:lpstr>
      <vt:lpstr>Platypus</vt:lpstr>
    </vt:vector>
  </TitlesOfParts>
  <Company>Victoria Shanghai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old method…</dc:title>
  <dc:creator>Thomas Kitwood</dc:creator>
  <cp:lastModifiedBy>Thomas Kitwood</cp:lastModifiedBy>
  <cp:revision>1</cp:revision>
  <dcterms:created xsi:type="dcterms:W3CDTF">2017-03-28T05:59:48Z</dcterms:created>
  <dcterms:modified xsi:type="dcterms:W3CDTF">2017-03-28T06:01:20Z</dcterms:modified>
</cp:coreProperties>
</file>